
<file path=[Content_Types].xml><?xml version="1.0" encoding="utf-8"?>
<Types xmlns="http://schemas.openxmlformats.org/package/2006/content-types">
  <Default Extension="png" ContentType="image/png"/>
  <Default Extension="jpeg" ContentType="image/jpeg"/>
  <Default Extension="mov" ContentType="video/quicktime"/>
  <Default Extension="emf" ContentType="image/x-emf"/>
  <Default Extension="rels" ContentType="application/vnd.openxmlformats-package.relationships+xml"/>
  <Default Extension="xml" ContentType="application/xml"/>
  <Default Extension="wdp" ContentType="image/vnd.ms-photo"/>
  <Default Extension="avi" ContentType="video/x-msvide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85" r:id="rId1"/>
  </p:sldMasterIdLst>
  <p:notesMasterIdLst>
    <p:notesMasterId r:id="rId54"/>
  </p:notesMasterIdLst>
  <p:handoutMasterIdLst>
    <p:handoutMasterId r:id="rId55"/>
  </p:handoutMasterIdLst>
  <p:sldIdLst>
    <p:sldId id="256" r:id="rId2"/>
    <p:sldId id="257" r:id="rId3"/>
    <p:sldId id="394" r:id="rId4"/>
    <p:sldId id="342" r:id="rId5"/>
    <p:sldId id="344" r:id="rId6"/>
    <p:sldId id="343" r:id="rId7"/>
    <p:sldId id="345" r:id="rId8"/>
    <p:sldId id="346" r:id="rId9"/>
    <p:sldId id="348" r:id="rId10"/>
    <p:sldId id="350" r:id="rId11"/>
    <p:sldId id="351" r:id="rId12"/>
    <p:sldId id="353" r:id="rId13"/>
    <p:sldId id="352" r:id="rId14"/>
    <p:sldId id="356" r:id="rId15"/>
    <p:sldId id="357" r:id="rId16"/>
    <p:sldId id="360" r:id="rId17"/>
    <p:sldId id="363" r:id="rId18"/>
    <p:sldId id="364" r:id="rId19"/>
    <p:sldId id="361" r:id="rId20"/>
    <p:sldId id="362" r:id="rId21"/>
    <p:sldId id="367" r:id="rId22"/>
    <p:sldId id="368" r:id="rId23"/>
    <p:sldId id="369" r:id="rId24"/>
    <p:sldId id="370" r:id="rId25"/>
    <p:sldId id="395" r:id="rId26"/>
    <p:sldId id="372" r:id="rId27"/>
    <p:sldId id="371" r:id="rId28"/>
    <p:sldId id="365" r:id="rId29"/>
    <p:sldId id="373" r:id="rId30"/>
    <p:sldId id="374" r:id="rId31"/>
    <p:sldId id="375" r:id="rId32"/>
    <p:sldId id="378" r:id="rId33"/>
    <p:sldId id="377" r:id="rId34"/>
    <p:sldId id="376" r:id="rId35"/>
    <p:sldId id="379" r:id="rId36"/>
    <p:sldId id="380" r:id="rId37"/>
    <p:sldId id="383" r:id="rId38"/>
    <p:sldId id="393" r:id="rId39"/>
    <p:sldId id="384" r:id="rId40"/>
    <p:sldId id="385" r:id="rId41"/>
    <p:sldId id="381" r:id="rId42"/>
    <p:sldId id="382" r:id="rId43"/>
    <p:sldId id="387" r:id="rId44"/>
    <p:sldId id="388" r:id="rId45"/>
    <p:sldId id="392" r:id="rId46"/>
    <p:sldId id="389" r:id="rId47"/>
    <p:sldId id="347" r:id="rId48"/>
    <p:sldId id="355" r:id="rId49"/>
    <p:sldId id="391" r:id="rId50"/>
    <p:sldId id="359" r:id="rId51"/>
    <p:sldId id="390" r:id="rId52"/>
    <p:sldId id="354" r:id="rId5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erónimo Abujas Pereira" initials="JAP" lastIdx="12"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F0000"/>
    <a:srgbClr val="FD9101"/>
    <a:srgbClr val="698CB8"/>
    <a:srgbClr val="CFE2F3"/>
    <a:srgbClr val="8FAADC"/>
    <a:srgbClr val="B3D7C2"/>
    <a:srgbClr val="4B6990"/>
    <a:srgbClr val="E3CBF1"/>
    <a:srgbClr val="B27E2F"/>
    <a:srgbClr val="46BA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Estilo medio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EB9631B5-78F2-41C9-869B-9F39066F8104}" styleName="Estilo medio 3 - Énfasis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5202B0CA-FC54-4496-8BCA-5EF66A818D29}" styleName="Estilo oscuro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2D5ABB26-0587-4C30-8999-92F81FD0307C}" styleName="Sin estilo ni cuadrícula">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422" autoAdjust="0"/>
    <p:restoredTop sz="81265" autoAdjust="0"/>
  </p:normalViewPr>
  <p:slideViewPr>
    <p:cSldViewPr snapToGrid="0">
      <p:cViewPr varScale="1">
        <p:scale>
          <a:sx n="93" d="100"/>
          <a:sy n="93" d="100"/>
        </p:scale>
        <p:origin x="2022" y="72"/>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87" d="100"/>
          <a:sy n="87" d="100"/>
        </p:scale>
        <p:origin x="3840" y="8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handoutMaster" Target="handoutMasters/handout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viewProps" Target="viewProps.xml"/><Relationship Id="rId5" Type="http://schemas.openxmlformats.org/officeDocument/2006/relationships/slide" Target="slides/slide4.xml"/><Relationship Id="rId61" Type="http://schemas.microsoft.com/office/2015/10/relationships/revisionInfo" Target="revisionInfo.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commentAuthors" Target="commentAuthor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C2DD168-CD50-4286-8441-9D660E02632E}" type="datetimeFigureOut">
              <a:rPr lang="es-ES" smtClean="0"/>
              <a:t>12/07/2017</a:t>
            </a:fld>
            <a:endParaRPr lang="es-ES"/>
          </a:p>
        </p:txBody>
      </p:sp>
      <p:sp>
        <p:nvSpPr>
          <p:cNvPr id="4" name="Marcador de pie de página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5" name="Marcador de número de diapositiva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752C5C1-3E8B-4426-8A0F-8B208CBF28E4}" type="slidenum">
              <a:rPr lang="es-ES" smtClean="0"/>
              <a:t>‹Nº›</a:t>
            </a:fld>
            <a:endParaRPr lang="es-ES"/>
          </a:p>
        </p:txBody>
      </p:sp>
    </p:spTree>
    <p:extLst>
      <p:ext uri="{BB962C8B-B14F-4D97-AF65-F5344CB8AC3E}">
        <p14:creationId xmlns:p14="http://schemas.microsoft.com/office/powerpoint/2010/main" val="3531756798"/>
      </p:ext>
    </p:extLst>
  </p:cSld>
  <p:clrMap bg1="lt1" tx1="dk1" bg2="lt2" tx2="dk2" accent1="accent1" accent2="accent2" accent3="accent3" accent4="accent4" accent5="accent5" accent6="accent6" hlink="hlink" folHlink="folHlink"/>
</p:handoutMaster>
</file>

<file path=ppt/media/hdphoto1.wdp>
</file>

<file path=ppt/media/hdphoto10.wdp>
</file>

<file path=ppt/media/hdphoto11.wdp>
</file>

<file path=ppt/media/hdphoto12.wdp>
</file>

<file path=ppt/media/hdphoto13.wdp>
</file>

<file path=ppt/media/hdphoto14.wdp>
</file>

<file path=ppt/media/hdphoto15.wdp>
</file>

<file path=ppt/media/hdphoto16.wdp>
</file>

<file path=ppt/media/hdphoto17.wdp>
</file>

<file path=ppt/media/hdphoto18.wdp>
</file>

<file path=ppt/media/hdphoto19.wdp>
</file>

<file path=ppt/media/hdphoto2.wdp>
</file>

<file path=ppt/media/hdphoto20.wdp>
</file>

<file path=ppt/media/hdphoto21.wdp>
</file>

<file path=ppt/media/hdphoto22.wdp>
</file>

<file path=ppt/media/hdphoto23.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jpeg>
</file>

<file path=ppt/media/image103.png>
</file>

<file path=ppt/media/image104.png>
</file>

<file path=ppt/media/image1040.png>
</file>

<file path=ppt/media/image105.png>
</file>

<file path=ppt/media/image106.png>
</file>

<file path=ppt/media/image107.png>
</file>

<file path=ppt/media/image108.png>
</file>

<file path=ppt/media/image109.png>
</file>

<file path=ppt/media/image11.jpeg>
</file>

<file path=ppt/media/image11.png>
</file>

<file path=ppt/media/image110.png>
</file>

<file path=ppt/media/image111.png>
</file>

<file path=ppt/media/image113.png>
</file>

<file path=ppt/media/image12.png>
</file>

<file path=ppt/media/image120.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40.png>
</file>

<file path=ppt/media/image55.png>
</file>

<file path=ppt/media/image550.png>
</file>

<file path=ppt/media/image56.png>
</file>

<file path=ppt/media/image560.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jpeg>
</file>

<file path=ppt/media/image7.png>
</file>

<file path=ppt/media/image70.png>
</file>

<file path=ppt/media/image72.png>
</file>

<file path=ppt/media/image73.png>
</file>

<file path=ppt/media/image74.png>
</file>

<file path=ppt/media/image75.png>
</file>

<file path=ppt/media/image76.png>
</file>

<file path=ppt/media/image77.png>
</file>

<file path=ppt/media/image770.png>
</file>

<file path=ppt/media/image78.png>
</file>

<file path=ppt/media/image780.png>
</file>

<file path=ppt/media/image79.png>
</file>

<file path=ppt/media/image790.png>
</file>

<file path=ppt/media/image8.jpeg>
</file>

<file path=ppt/media/image80.png>
</file>

<file path=ppt/media/image81.png>
</file>

<file path=ppt/media/image82.png>
</file>

<file path=ppt/media/image820.png>
</file>

<file path=ppt/media/image83.png>
</file>

<file path=ppt/media/image84.png>
</file>

<file path=ppt/media/image85.png>
</file>

<file path=ppt/media/image86.png>
</file>

<file path=ppt/media/image87.png>
</file>

<file path=ppt/media/image88.png>
</file>

<file path=ppt/media/image89.png>
</file>

<file path=ppt/media/image9.jpeg>
</file>

<file path=ppt/media/image90.png>
</file>

<file path=ppt/media/image91.png>
</file>

<file path=ppt/media/image92.png>
</file>

<file path=ppt/media/image93.png>
</file>

<file path=ppt/media/image94.png>
</file>

<file path=ppt/media/image940.png>
</file>

<file path=ppt/media/image95.png>
</file>

<file path=ppt/media/image96.png>
</file>

<file path=ppt/media/image97.jpeg>
</file>

<file path=ppt/media/image98.jpeg>
</file>

<file path=ppt/media/media1.mov>
</file>

<file path=ppt/media/media2.avi>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9785892-479F-4DA1-837F-2BFA7E37E9AD}" type="datetimeFigureOut">
              <a:rPr lang="es-ES" smtClean="0"/>
              <a:t>12/07/2017</a:t>
            </a:fld>
            <a:endParaRPr lang="es-ES"/>
          </a:p>
        </p:txBody>
      </p:sp>
      <p:sp>
        <p:nvSpPr>
          <p:cNvPr id="4" name="Marcador de imagen de diapositiva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s-E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4BDEB7-51E0-4F37-900C-D21B59A587AE}" type="slidenum">
              <a:rPr lang="es-ES" smtClean="0"/>
              <a:t>‹Nº›</a:t>
            </a:fld>
            <a:endParaRPr lang="es-ES"/>
          </a:p>
        </p:txBody>
      </p:sp>
    </p:spTree>
    <p:extLst>
      <p:ext uri="{BB962C8B-B14F-4D97-AF65-F5344CB8AC3E}">
        <p14:creationId xmlns:p14="http://schemas.microsoft.com/office/powerpoint/2010/main" val="24429905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Con la venia del tribunal voy a proceder a la defensa de mi tesis doctoral “Simulación Cinética en Entornos Distribuidos” dentro del marco del grupo de investigación “Sistemas Inteligentes de Computación” del departamento de Ingeniería Informática, que ha sido codirigida por los doctores Joaquín Pizarro y Pedro L. Galindo.</a:t>
            </a:r>
          </a:p>
          <a:p>
            <a:endParaRPr lang="es-ES" dirty="0"/>
          </a:p>
          <a:p>
            <a:r>
              <a:rPr lang="es-ES" dirty="0"/>
              <a:t>El objetivo de este trabajo de Tesis es el estudio de las técnicas de simulación de crecimiento cristalino, prestando especial atención a los métodos de Monte Carlo y sus posibilidades de paralelización.</a:t>
            </a:r>
          </a:p>
        </p:txBody>
      </p:sp>
      <p:sp>
        <p:nvSpPr>
          <p:cNvPr id="4" name="Marcador de número de diapositiva 3"/>
          <p:cNvSpPr>
            <a:spLocks noGrp="1"/>
          </p:cNvSpPr>
          <p:nvPr>
            <p:ph type="sldNum" sz="quarter" idx="10"/>
          </p:nvPr>
        </p:nvSpPr>
        <p:spPr/>
        <p:txBody>
          <a:bodyPr/>
          <a:lstStyle/>
          <a:p>
            <a:fld id="{DF4BDEB7-51E0-4F37-900C-D21B59A587AE}" type="slidenum">
              <a:rPr lang="es-ES" smtClean="0"/>
              <a:t>1</a:t>
            </a:fld>
            <a:endParaRPr lang="es-ES"/>
          </a:p>
        </p:txBody>
      </p:sp>
    </p:spTree>
    <p:extLst>
      <p:ext uri="{BB962C8B-B14F-4D97-AF65-F5344CB8AC3E}">
        <p14:creationId xmlns:p14="http://schemas.microsoft.com/office/powerpoint/2010/main" val="33102004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indent="0">
              <a:buFontTx/>
              <a:buNone/>
            </a:pPr>
            <a:r>
              <a:rPr lang="es-ES" dirty="0"/>
              <a:t>A continuación vamos a repasar el estado del arte de la simulación de procesos atomísticos.</a:t>
            </a:r>
            <a:endParaRPr lang="es-ES" sz="1200" b="0" i="0" u="none" strike="noStrike" kern="1200" baseline="0" dirty="0">
              <a:solidFill>
                <a:schemeClr val="tx1"/>
              </a:solidFill>
              <a:latin typeface="+mn-lt"/>
              <a:ea typeface="+mn-ea"/>
              <a:cs typeface="+mn-cs"/>
            </a:endParaRPr>
          </a:p>
          <a:p>
            <a:pPr marL="171450" indent="-171450">
              <a:buFontTx/>
              <a:buChar char="-"/>
            </a:pPr>
            <a:endParaRPr lang="es-ES" sz="1200" b="0" i="0" u="none" strike="noStrike" kern="1200" baseline="0" dirty="0">
              <a:solidFill>
                <a:schemeClr val="tx1"/>
              </a:solidFill>
              <a:latin typeface="+mn-lt"/>
              <a:ea typeface="+mn-ea"/>
              <a:cs typeface="+mn-cs"/>
            </a:endParaRPr>
          </a:p>
          <a:p>
            <a:pPr marL="171450" indent="-171450">
              <a:buFontTx/>
              <a:buChar char="-"/>
            </a:pPr>
            <a:r>
              <a:rPr lang="es-ES" sz="1200" b="0" i="0" u="none" strike="noStrike" kern="1200" baseline="0" dirty="0">
                <a:solidFill>
                  <a:schemeClr val="tx1"/>
                </a:solidFill>
                <a:latin typeface="+mn-lt"/>
                <a:ea typeface="+mn-ea"/>
                <a:cs typeface="+mn-cs"/>
              </a:rPr>
              <a:t>En la simulación atomística se extrae información de procesos atomísticos mediante las representaciones computacionales del sistema, contrastándola con los resultados experimentales para refinar el modelo.</a:t>
            </a:r>
          </a:p>
          <a:p>
            <a:pPr marL="0" indent="0">
              <a:buFontTx/>
              <a:buNone/>
            </a:pPr>
            <a:endParaRPr lang="es-ES" sz="1200" b="0" i="0" u="none" strike="noStrike" kern="1200" baseline="0" dirty="0">
              <a:solidFill>
                <a:schemeClr val="tx1"/>
              </a:solidFill>
              <a:latin typeface="+mn-lt"/>
              <a:ea typeface="+mn-ea"/>
              <a:cs typeface="+mn-cs"/>
            </a:endParaRPr>
          </a:p>
          <a:p>
            <a:pPr marL="171450" indent="-171450">
              <a:buFontTx/>
              <a:buChar char="-"/>
            </a:pPr>
            <a:r>
              <a:rPr lang="es-ES" sz="1200" b="0" i="0" u="none" strike="noStrike" kern="1200" baseline="0" dirty="0">
                <a:solidFill>
                  <a:schemeClr val="tx1"/>
                </a:solidFill>
                <a:latin typeface="+mn-lt"/>
                <a:ea typeface="+mn-ea"/>
                <a:cs typeface="+mn-cs"/>
              </a:rPr>
              <a:t>Existen varias limitaciones que se tienen que afrontar en la implementación de un simulador de este tipo, entre ellas están:</a:t>
            </a:r>
          </a:p>
          <a:p>
            <a:pPr marL="628650" lvl="1" indent="-171450">
              <a:buFontTx/>
              <a:buChar char="-"/>
            </a:pPr>
            <a:r>
              <a:rPr lang="es-ES" sz="1200" b="0" i="0" u="none" strike="noStrike" kern="1200" baseline="0" dirty="0">
                <a:solidFill>
                  <a:schemeClr val="tx1"/>
                </a:solidFill>
                <a:latin typeface="+mn-lt"/>
                <a:ea typeface="+mn-ea"/>
                <a:cs typeface="+mn-cs"/>
              </a:rPr>
              <a:t>Escala de tamaño</a:t>
            </a:r>
          </a:p>
          <a:p>
            <a:pPr marL="1085850" lvl="2" indent="-171450">
              <a:buFontTx/>
              <a:buChar char="-"/>
            </a:pPr>
            <a:r>
              <a:rPr lang="es-ES" sz="1200" b="0" i="0" u="none" strike="noStrike" kern="1200" baseline="0" dirty="0">
                <a:solidFill>
                  <a:schemeClr val="tx1"/>
                </a:solidFill>
                <a:latin typeface="+mn-lt"/>
                <a:ea typeface="+mn-ea"/>
                <a:cs typeface="+mn-cs"/>
              </a:rPr>
              <a:t>A mayor tamaño, tendremos una reproducción más global del comportamiento del sistema, pero también entran en juego las limitaciones de los recursos computacionales de los que dispondremos.</a:t>
            </a:r>
          </a:p>
          <a:p>
            <a:pPr marL="1085850" lvl="2" indent="-171450">
              <a:buFontTx/>
              <a:buChar char="-"/>
            </a:pPr>
            <a:r>
              <a:rPr lang="es-ES" sz="1200" b="0" i="0" u="none" strike="noStrike" kern="1200" baseline="0" dirty="0">
                <a:solidFill>
                  <a:schemeClr val="tx1"/>
                </a:solidFill>
                <a:latin typeface="+mn-lt"/>
                <a:ea typeface="+mn-ea"/>
                <a:cs typeface="+mn-cs"/>
              </a:rPr>
              <a:t>El tamaño mínimo de un sistema de interés en ciencia de materiales tiende a ser del orden de nanómetros, que es la escala en la que opera la industria de semiconductores.</a:t>
            </a:r>
          </a:p>
          <a:p>
            <a:pPr marL="628650" lvl="1" indent="-171450">
              <a:buFontTx/>
              <a:buChar char="-"/>
            </a:pPr>
            <a:r>
              <a:rPr lang="es-ES" sz="1200" b="0" i="0" u="none" strike="noStrike" kern="1200" baseline="0" dirty="0">
                <a:solidFill>
                  <a:schemeClr val="tx1"/>
                </a:solidFill>
                <a:latin typeface="+mn-lt"/>
                <a:ea typeface="+mn-ea"/>
                <a:cs typeface="+mn-cs"/>
              </a:rPr>
              <a:t>Escala de tiempo. Con esto nos referimos a la estimación de tiempo en el que un sistema simulado habría tenido lugar.</a:t>
            </a:r>
          </a:p>
          <a:p>
            <a:pPr marL="1085850" lvl="2" indent="-171450">
              <a:buFontTx/>
              <a:buChar char="-"/>
            </a:pPr>
            <a:r>
              <a:rPr lang="es-ES" sz="1200" b="0" i="0" u="none" strike="noStrike" kern="1200" baseline="0" dirty="0">
                <a:solidFill>
                  <a:schemeClr val="tx1"/>
                </a:solidFill>
                <a:latin typeface="+mn-lt"/>
                <a:ea typeface="+mn-ea"/>
                <a:cs typeface="+mn-cs"/>
              </a:rPr>
              <a:t>Esta evolución del tiempo nos la da de una forma más precisa la dinámica molecular. Es un método de simulación que usa modelos matemáticos complejos del sistema.</a:t>
            </a:r>
          </a:p>
          <a:p>
            <a:pPr marL="1085850" lvl="2" indent="-171450">
              <a:buFontTx/>
              <a:buChar char="-"/>
            </a:pPr>
            <a:r>
              <a:rPr lang="es-ES" sz="1200" b="0" i="0" u="none" strike="noStrike" kern="1200" baseline="0" dirty="0">
                <a:solidFill>
                  <a:schemeClr val="tx1"/>
                </a:solidFill>
                <a:latin typeface="+mn-lt"/>
                <a:ea typeface="+mn-ea"/>
                <a:cs typeface="+mn-cs"/>
              </a:rPr>
              <a:t>También tenemos los métodos de Monte Carlo, que ofrecen una estimación de esta evolución temporal, mediante modelos no matemáticos sino probabilísticos, consumiendo menos recursos computacionales en el proceso.</a:t>
            </a:r>
          </a:p>
          <a:p>
            <a:pPr marL="0" lvl="0" indent="0">
              <a:buFontTx/>
              <a:buNone/>
            </a:pPr>
            <a:endParaRPr lang="es-ES" b="0" i="0" u="none" strike="noStrike" kern="1200" baseline="0" dirty="0">
              <a:solidFill>
                <a:schemeClr val="tx1"/>
              </a:solidFill>
              <a:latin typeface="+mn-lt"/>
              <a:ea typeface="+mn-ea"/>
              <a:cs typeface="+mn-cs"/>
            </a:endParaRPr>
          </a:p>
          <a:p>
            <a:pPr marL="0" lvl="0" indent="0">
              <a:buFontTx/>
              <a:buNone/>
            </a:pPr>
            <a:r>
              <a:rPr lang="es-ES" dirty="0"/>
              <a:t>A continuación veremos en qué consiste cada uno de estos métodos.</a:t>
            </a:r>
          </a:p>
        </p:txBody>
      </p:sp>
      <p:sp>
        <p:nvSpPr>
          <p:cNvPr id="4" name="Marcador de número de diapositiva 3"/>
          <p:cNvSpPr>
            <a:spLocks noGrp="1"/>
          </p:cNvSpPr>
          <p:nvPr>
            <p:ph type="sldNum" sz="quarter" idx="10"/>
          </p:nvPr>
        </p:nvSpPr>
        <p:spPr/>
        <p:txBody>
          <a:bodyPr/>
          <a:lstStyle/>
          <a:p>
            <a:fld id="{DF4BDEB7-51E0-4F37-900C-D21B59A587AE}" type="slidenum">
              <a:rPr lang="es-ES" smtClean="0"/>
              <a:t>10</a:t>
            </a:fld>
            <a:endParaRPr lang="es-ES"/>
          </a:p>
        </p:txBody>
      </p:sp>
    </p:spTree>
    <p:extLst>
      <p:ext uri="{BB962C8B-B14F-4D97-AF65-F5344CB8AC3E}">
        <p14:creationId xmlns:p14="http://schemas.microsoft.com/office/powerpoint/2010/main" val="10548747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171450" indent="-171450">
              <a:buFontTx/>
              <a:buChar char="-"/>
            </a:pPr>
            <a:r>
              <a:rPr lang="es-ES" dirty="0"/>
              <a:t>La Dinámica Molecular es un método numérico que modela </a:t>
            </a:r>
            <a:r>
              <a:rPr lang="es-ES" sz="1200" dirty="0"/>
              <a:t>la interacción entre partículas.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s-ES" sz="1200" dirty="0"/>
              <a:t>Estos métodos suponen en general un alto coste computacional dada la complejidad del sistema a simular.</a:t>
            </a:r>
          </a:p>
          <a:p>
            <a:pPr marL="171450" indent="-171450">
              <a:buFontTx/>
              <a:buChar char="-"/>
            </a:pPr>
            <a:r>
              <a:rPr lang="es-ES" sz="1200" dirty="0"/>
              <a:t>Usa ecuaciones de movimiento de Newton o una representación </a:t>
            </a:r>
            <a:r>
              <a:rPr lang="es-ES" sz="1200" dirty="0" err="1"/>
              <a:t>lagrangiana</a:t>
            </a:r>
            <a:r>
              <a:rPr lang="es-ES" sz="1200" dirty="0"/>
              <a:t> o </a:t>
            </a:r>
            <a:r>
              <a:rPr lang="es-ES" sz="1200" dirty="0" err="1"/>
              <a:t>hamiltoniana</a:t>
            </a:r>
            <a:r>
              <a:rPr lang="es-ES" sz="1200" dirty="0"/>
              <a:t> de las que se obtienen las ecuaciones de movimiento.</a:t>
            </a:r>
          </a:p>
          <a:p>
            <a:pPr marL="171450" indent="-171450">
              <a:buFontTx/>
              <a:buChar char="-"/>
            </a:pPr>
            <a:r>
              <a:rPr lang="es-ES" sz="1200" dirty="0"/>
              <a:t>Algunos métodos de Dinámica Molecular son:</a:t>
            </a:r>
          </a:p>
          <a:p>
            <a:pPr marL="628650" lvl="1" indent="-171450">
              <a:buFontTx/>
              <a:buChar char="-"/>
            </a:pPr>
            <a:r>
              <a:rPr lang="es-ES" sz="1200" u="sng" dirty="0"/>
              <a:t>Métodos clásicos</a:t>
            </a:r>
            <a:r>
              <a:rPr lang="es-ES" sz="1200" dirty="0"/>
              <a:t>: Los átomos son representados como partículas clásicas y las interacciones como campos de fuerza.</a:t>
            </a:r>
          </a:p>
          <a:p>
            <a:pPr marL="628650" lvl="1" indent="-171450">
              <a:buFontTx/>
              <a:buChar char="-"/>
            </a:pPr>
            <a:r>
              <a:rPr lang="es-ES" sz="1200" u="sng" dirty="0"/>
              <a:t>Métodos Ab Initio</a:t>
            </a:r>
            <a:r>
              <a:rPr lang="es-ES" sz="1200" dirty="0"/>
              <a:t>: El comportamiento de los electrones se modela según métodos de mecánica cuántica (posiciones según distribuciones de probabilidad).</a:t>
            </a:r>
          </a:p>
          <a:p>
            <a:pPr marL="628650" lvl="1" indent="-171450">
              <a:buFontTx/>
              <a:buChar char="-"/>
            </a:pPr>
            <a:r>
              <a:rPr lang="es-ES" sz="1200" u="sng" dirty="0"/>
              <a:t>QM/MM</a:t>
            </a:r>
            <a:r>
              <a:rPr lang="es-ES" sz="1200" dirty="0"/>
              <a:t>: Combinación de métodos de mecánica cuántica y molecular.</a:t>
            </a:r>
          </a:p>
          <a:p>
            <a:pPr marL="0" indent="0">
              <a:buFontTx/>
              <a:buNone/>
            </a:pPr>
            <a:endParaRPr lang="es-ES" dirty="0"/>
          </a:p>
        </p:txBody>
      </p:sp>
      <p:sp>
        <p:nvSpPr>
          <p:cNvPr id="4" name="Marcador de número de diapositiva 3"/>
          <p:cNvSpPr>
            <a:spLocks noGrp="1"/>
          </p:cNvSpPr>
          <p:nvPr>
            <p:ph type="sldNum" sz="quarter" idx="10"/>
          </p:nvPr>
        </p:nvSpPr>
        <p:spPr/>
        <p:txBody>
          <a:bodyPr/>
          <a:lstStyle/>
          <a:p>
            <a:fld id="{DF4BDEB7-51E0-4F37-900C-D21B59A587AE}" type="slidenum">
              <a:rPr lang="es-ES" smtClean="0"/>
              <a:t>11</a:t>
            </a:fld>
            <a:endParaRPr lang="es-ES"/>
          </a:p>
        </p:txBody>
      </p:sp>
    </p:spTree>
    <p:extLst>
      <p:ext uri="{BB962C8B-B14F-4D97-AF65-F5344CB8AC3E}">
        <p14:creationId xmlns:p14="http://schemas.microsoft.com/office/powerpoint/2010/main" val="35739929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sz="1200" b="0" i="0" u="none" strike="noStrike" kern="1200" baseline="0" dirty="0">
                <a:solidFill>
                  <a:schemeClr val="tx1"/>
                </a:solidFill>
                <a:latin typeface="+mn-lt"/>
                <a:ea typeface="+mn-ea"/>
                <a:cs typeface="+mn-cs"/>
              </a:rPr>
              <a:t>Los métodos de Monte Carlo proveen de una aproximación no determinista para simular sistemas complejos, mediante el uso de modelos probabilísticos y números aleatorios.</a:t>
            </a:r>
          </a:p>
          <a:p>
            <a:endParaRPr lang="es-ES" sz="1200" b="0" i="0" u="none" strike="noStrike" kern="1200" baseline="0" dirty="0">
              <a:solidFill>
                <a:schemeClr val="tx1"/>
              </a:solidFill>
              <a:latin typeface="+mn-lt"/>
              <a:ea typeface="+mn-ea"/>
              <a:cs typeface="+mn-cs"/>
            </a:endParaRPr>
          </a:p>
          <a:p>
            <a:r>
              <a:rPr lang="es-ES" sz="1200" b="0" i="0" u="none" strike="noStrike" kern="1200" baseline="0" dirty="0">
                <a:solidFill>
                  <a:schemeClr val="tx1"/>
                </a:solidFill>
                <a:latin typeface="+mn-lt"/>
                <a:ea typeface="+mn-ea"/>
                <a:cs typeface="+mn-cs"/>
              </a:rPr>
              <a:t>Los métodos de Monte Carlo no requieren tanto coste computacional como los métodos numéricos. No obstante, es importante remarcar que la fiabilidad de una simulación dependerá de la adecuación del modelo probabilístico usado.</a:t>
            </a:r>
          </a:p>
          <a:p>
            <a:endParaRPr lang="es-ES" sz="1200" b="0" i="0" u="none" strike="noStrike" kern="1200" baseline="0" dirty="0">
              <a:solidFill>
                <a:schemeClr val="tx1"/>
              </a:solidFill>
              <a:latin typeface="+mn-lt"/>
              <a:ea typeface="+mn-ea"/>
              <a:cs typeface="+mn-cs"/>
            </a:endParaRPr>
          </a:p>
          <a:p>
            <a:r>
              <a:rPr lang="es-ES" sz="1200" b="0" i="0" u="none" strike="noStrike" kern="1200" baseline="0" dirty="0">
                <a:solidFill>
                  <a:schemeClr val="tx1"/>
                </a:solidFill>
                <a:latin typeface="+mn-lt"/>
                <a:ea typeface="+mn-ea"/>
                <a:cs typeface="+mn-cs"/>
              </a:rPr>
              <a:t>Para crear un modelo probabilístico del sistema a simular:</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s-ES_tradnl" sz="1200" dirty="0"/>
              <a:t>Se recopilan modelos teóricos y resultados experimentales del sistema</a:t>
            </a:r>
            <a:r>
              <a:rPr lang="es-ES" sz="1200" dirty="0"/>
              <a:t>.</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s-ES_tradnl" sz="1200" dirty="0"/>
              <a:t>Se aíslan todos los estados del sistema y las transiciones entre los mismos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s-ES_tradnl" sz="1200" dirty="0"/>
              <a:t>Se pondera cada estado con una probabilidad coherente con el sistema</a:t>
            </a:r>
          </a:p>
          <a:p>
            <a:pPr marL="0" indent="0">
              <a:buFontTx/>
              <a:buNone/>
            </a:pPr>
            <a:endParaRPr lang="es-ES" dirty="0"/>
          </a:p>
          <a:p>
            <a:r>
              <a:rPr lang="es-ES" dirty="0"/>
              <a:t>El algoritmo original, Metrópolis Monte Carlo, se basa en </a:t>
            </a:r>
            <a:r>
              <a:rPr lang="es-ES" sz="1200" dirty="0"/>
              <a:t>una serie de iteraciones que se repiten hasta alcanzar una condición de parada.</a:t>
            </a:r>
          </a:p>
          <a:p>
            <a:endParaRPr lang="es-ES" sz="1200" dirty="0"/>
          </a:p>
          <a:p>
            <a:r>
              <a:rPr lang="es-ES" sz="1200" dirty="0"/>
              <a:t>Dentro de cada iteración se efectúan los siguientes pasos: </a:t>
            </a:r>
          </a:p>
          <a:p>
            <a:endParaRPr lang="es-ES" sz="1200" dirty="0"/>
          </a:p>
          <a:p>
            <a:pPr marL="228600" indent="-228600">
              <a:buAutoNum type="arabicPeriod"/>
            </a:pPr>
            <a:r>
              <a:rPr lang="es-ES" dirty="0"/>
              <a:t>Se identifican los estados del sistema y el estado inicial de la iteración</a:t>
            </a:r>
          </a:p>
          <a:p>
            <a:pPr marL="228600" indent="-228600">
              <a:buAutoNum type="arabicPeriod"/>
            </a:pPr>
            <a:r>
              <a:rPr lang="es-ES" dirty="0"/>
              <a:t>Se asignan probabilidades a los estados</a:t>
            </a:r>
          </a:p>
          <a:p>
            <a:pPr marL="228600" indent="-228600">
              <a:buAutoNum type="arabicPeriod"/>
            </a:pPr>
            <a:r>
              <a:rPr lang="es-ES" dirty="0"/>
              <a:t>Un número aleatorio determina el siguiente estado del sistema, en base a las probabilidades de cada estado.</a:t>
            </a:r>
          </a:p>
          <a:p>
            <a:pPr marL="0" indent="0">
              <a:buFontTx/>
              <a:buNone/>
            </a:pPr>
            <a:endParaRPr lang="es-ES" dirty="0"/>
          </a:p>
        </p:txBody>
      </p:sp>
      <p:sp>
        <p:nvSpPr>
          <p:cNvPr id="4" name="Marcador de número de diapositiva 3"/>
          <p:cNvSpPr>
            <a:spLocks noGrp="1"/>
          </p:cNvSpPr>
          <p:nvPr>
            <p:ph type="sldNum" sz="quarter" idx="10"/>
          </p:nvPr>
        </p:nvSpPr>
        <p:spPr/>
        <p:txBody>
          <a:bodyPr/>
          <a:lstStyle/>
          <a:p>
            <a:fld id="{DF4BDEB7-51E0-4F37-900C-D21B59A587AE}" type="slidenum">
              <a:rPr lang="es-ES" smtClean="0"/>
              <a:t>12</a:t>
            </a:fld>
            <a:endParaRPr lang="es-ES"/>
          </a:p>
        </p:txBody>
      </p:sp>
    </p:spTree>
    <p:extLst>
      <p:ext uri="{BB962C8B-B14F-4D97-AF65-F5344CB8AC3E}">
        <p14:creationId xmlns:p14="http://schemas.microsoft.com/office/powerpoint/2010/main" val="36530442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indent="0">
              <a:buFontTx/>
              <a:buNone/>
            </a:pPr>
            <a:r>
              <a:rPr lang="es-ES" sz="1200" b="0" i="0" u="none" strike="noStrike" kern="1200" baseline="0" dirty="0">
                <a:solidFill>
                  <a:schemeClr val="tx1"/>
                </a:solidFill>
                <a:latin typeface="+mn-lt"/>
                <a:ea typeface="+mn-ea"/>
                <a:cs typeface="+mn-cs"/>
              </a:rPr>
              <a:t>Partiendo de </a:t>
            </a:r>
            <a:r>
              <a:rPr lang="es-ES" sz="1200" b="0" i="1" u="none" strike="noStrike" kern="1200" baseline="0" dirty="0">
                <a:solidFill>
                  <a:schemeClr val="tx1"/>
                </a:solidFill>
                <a:latin typeface="+mn-lt"/>
                <a:ea typeface="+mn-ea"/>
                <a:cs typeface="+mn-cs"/>
              </a:rPr>
              <a:t>Metrópolis Monte Carlo</a:t>
            </a:r>
            <a:r>
              <a:rPr lang="es-ES" sz="1200" b="0" i="0" u="none" strike="noStrike" kern="1200" baseline="0" dirty="0">
                <a:solidFill>
                  <a:schemeClr val="tx1"/>
                </a:solidFill>
                <a:latin typeface="+mn-lt"/>
                <a:ea typeface="+mn-ea"/>
                <a:cs typeface="+mn-cs"/>
              </a:rPr>
              <a:t> existen variantes de este método para aplicaciones más concretas.</a:t>
            </a:r>
          </a:p>
          <a:p>
            <a:pPr marL="0" indent="0">
              <a:buFontTx/>
              <a:buNone/>
            </a:pPr>
            <a:endParaRPr lang="es-ES" sz="1200" b="0" i="0" u="none" strike="noStrike" kern="1200" baseline="0" dirty="0">
              <a:solidFill>
                <a:schemeClr val="tx1"/>
              </a:solidFill>
              <a:latin typeface="+mn-lt"/>
              <a:ea typeface="+mn-ea"/>
              <a:cs typeface="+mn-cs"/>
            </a:endParaRPr>
          </a:p>
          <a:p>
            <a:pPr marL="0" indent="0">
              <a:buFontTx/>
              <a:buNone/>
            </a:pPr>
            <a:r>
              <a:rPr lang="es-ES" sz="1200" b="0" i="1" u="none" strike="noStrike" kern="1200" baseline="0" dirty="0" err="1">
                <a:solidFill>
                  <a:schemeClr val="tx1"/>
                </a:solidFill>
                <a:latin typeface="+mn-lt"/>
                <a:ea typeface="+mn-ea"/>
                <a:cs typeface="+mn-cs"/>
              </a:rPr>
              <a:t>Kinetic</a:t>
            </a:r>
            <a:r>
              <a:rPr lang="es-ES" sz="1200" b="0" i="1" u="none" strike="noStrike" kern="1200" baseline="0" dirty="0">
                <a:solidFill>
                  <a:schemeClr val="tx1"/>
                </a:solidFill>
                <a:latin typeface="+mn-lt"/>
                <a:ea typeface="+mn-ea"/>
                <a:cs typeface="+mn-cs"/>
              </a:rPr>
              <a:t> Monte Carlo </a:t>
            </a:r>
            <a:r>
              <a:rPr lang="es-ES" sz="1200" b="0" i="0" u="none" strike="noStrike" kern="1200" baseline="0" dirty="0">
                <a:solidFill>
                  <a:schemeClr val="tx1"/>
                </a:solidFill>
                <a:latin typeface="+mn-lt"/>
                <a:ea typeface="+mn-ea"/>
                <a:cs typeface="+mn-cs"/>
              </a:rPr>
              <a:t>(KMC) es una de estas variantes, surge para su aplicación en la simulación de procesos físicos o químicos que ocurren en la naturaleza.</a:t>
            </a:r>
          </a:p>
          <a:p>
            <a:pPr marL="0" indent="0">
              <a:buFontTx/>
              <a:buNone/>
            </a:pPr>
            <a:endParaRPr lang="es-ES" sz="1200" b="0" i="0" u="none" strike="noStrike" kern="1200" baseline="0" dirty="0">
              <a:solidFill>
                <a:schemeClr val="tx1"/>
              </a:solidFill>
              <a:latin typeface="+mn-lt"/>
              <a:ea typeface="+mn-ea"/>
              <a:cs typeface="+mn-cs"/>
            </a:endParaRPr>
          </a:p>
          <a:p>
            <a:pPr marL="0" indent="0">
              <a:buFontTx/>
              <a:buNone/>
            </a:pPr>
            <a:r>
              <a:rPr lang="es-ES" sz="1200" b="0" i="0" u="none" strike="noStrike" kern="1200" baseline="0" dirty="0">
                <a:solidFill>
                  <a:schemeClr val="tx1"/>
                </a:solidFill>
                <a:latin typeface="+mn-lt"/>
                <a:ea typeface="+mn-ea"/>
                <a:cs typeface="+mn-cs"/>
              </a:rPr>
              <a:t>Este método posee la capacidad de estimar la evolución temporal de cada evento en la simulación, con lo que es posible obtener la evolución temporal de un sistema físico.</a:t>
            </a:r>
          </a:p>
          <a:p>
            <a:pPr marL="0" indent="0">
              <a:buFontTx/>
              <a:buNone/>
            </a:pPr>
            <a:endParaRPr lang="es-ES" sz="1200" b="0" i="0" u="none" strike="noStrike" kern="1200" baseline="0" dirty="0">
              <a:solidFill>
                <a:schemeClr val="tx1"/>
              </a:solidFill>
              <a:latin typeface="+mn-lt"/>
              <a:ea typeface="+mn-ea"/>
              <a:cs typeface="+mn-cs"/>
            </a:endParaRPr>
          </a:p>
          <a:p>
            <a:pPr marL="0" indent="0">
              <a:buFontTx/>
              <a:buNone/>
            </a:pPr>
            <a:r>
              <a:rPr lang="es-ES" dirty="0"/>
              <a:t>Para diseñar correctamente un algoritmo KMC es necesario conocer previamente todos los estados por los que puede pasar el sistema, así como las condiciones en las que las distintas transiciones pueden tener lugar. </a:t>
            </a:r>
            <a:r>
              <a:rPr lang="es-ES" sz="1200" b="0" i="0" u="none" strike="noStrike" kern="1200" baseline="0" dirty="0">
                <a:solidFill>
                  <a:schemeClr val="tx1"/>
                </a:solidFill>
                <a:latin typeface="+mn-lt"/>
                <a:ea typeface="+mn-ea"/>
                <a:cs typeface="+mn-cs"/>
              </a:rPr>
              <a:t>KMC puede dar una escala temporal correcta de la evolución del sistema si se cumplen los siguientes requisitos: </a:t>
            </a:r>
          </a:p>
          <a:p>
            <a:pPr marL="628650" lvl="1" indent="-171450">
              <a:buFontTx/>
              <a:buChar char="-"/>
            </a:pPr>
            <a:r>
              <a:rPr lang="es-ES" dirty="0"/>
              <a:t>Las probabilidades de los eventos son correctas y coherentes con el sistema a simular.</a:t>
            </a:r>
          </a:p>
          <a:p>
            <a:pPr marL="628650" lvl="1" indent="-171450">
              <a:buFontTx/>
              <a:buChar char="-"/>
            </a:pPr>
            <a:r>
              <a:rPr lang="es-ES" dirty="0"/>
              <a:t>Los eventos evolucionan en el tiempo según una distribución de Poisson.</a:t>
            </a:r>
          </a:p>
          <a:p>
            <a:pPr marL="628650" lvl="1" indent="-171450">
              <a:buFontTx/>
              <a:buChar char="-"/>
            </a:pPr>
            <a:r>
              <a:rPr lang="es-ES" dirty="0"/>
              <a:t>Los eventos no presentan ningún tipo de correlación.</a:t>
            </a:r>
          </a:p>
          <a:p>
            <a:pPr marL="0" indent="0">
              <a:buFontTx/>
              <a:buNone/>
            </a:pPr>
            <a:endParaRPr lang="es-ES" dirty="0"/>
          </a:p>
          <a:p>
            <a:r>
              <a:rPr lang="es-ES" sz="1200" b="0" i="0" u="none" strike="noStrike" kern="1200" baseline="0" dirty="0">
                <a:solidFill>
                  <a:schemeClr val="tx1"/>
                </a:solidFill>
                <a:latin typeface="+mn-lt"/>
                <a:ea typeface="+mn-ea"/>
                <a:cs typeface="+mn-cs"/>
              </a:rPr>
              <a:t>Existen varios subtipos de KMC. Estos pueden categorizarse según si se tiene en cuenta o no la estructura cristalina del material. </a:t>
            </a:r>
          </a:p>
          <a:p>
            <a:pPr marL="171450" indent="-171450">
              <a:buFontTx/>
              <a:buChar char="-"/>
            </a:pPr>
            <a:r>
              <a:rPr lang="es-ES" dirty="0"/>
              <a:t>E</a:t>
            </a:r>
            <a:r>
              <a:rPr lang="es-ES" sz="1200" b="0" i="0" u="none" strike="noStrike" kern="1200" baseline="0" dirty="0">
                <a:solidFill>
                  <a:schemeClr val="tx1"/>
                </a:solidFill>
                <a:latin typeface="+mn-lt"/>
                <a:ea typeface="+mn-ea"/>
                <a:cs typeface="+mn-cs"/>
              </a:rPr>
              <a:t>n el cálculo de probabilidades de ocurrencia para los eventos LKMC influirán factores propios del entorno o malla cristalina en la que la simulación tiene lugar. El modelo del entorno cristalino en estas simulaciones suele ser periódico en las dos direcciones que no corresponden a las de crecimiento, con el objetivo de abstraernos del tamaño real de la malla partiendo de una porción aislada de la misma. </a:t>
            </a:r>
          </a:p>
          <a:p>
            <a:pPr marL="171450" indent="-171450">
              <a:buFontTx/>
              <a:buChar char="-"/>
            </a:pPr>
            <a:r>
              <a:rPr lang="es-ES" sz="1200" b="0" i="0" u="none" strike="noStrike" kern="1200" baseline="0" dirty="0">
                <a:solidFill>
                  <a:schemeClr val="tx1"/>
                </a:solidFill>
                <a:latin typeface="+mn-lt"/>
                <a:ea typeface="+mn-ea"/>
                <a:cs typeface="+mn-cs"/>
              </a:rPr>
              <a:t>Para abarcar una escala mayor de tiempo y tamaño, OKMC construye su modelo en base a entidades formadas por conjuntos de átomos, como pueden ser clústeres de intersticiales y la relación entre los mismo, sin tener en consideración la malla cristalina que contiene a dichos objetos.</a:t>
            </a:r>
          </a:p>
          <a:p>
            <a:pPr marL="0" indent="0">
              <a:buFontTx/>
              <a:buNone/>
            </a:pPr>
            <a:endParaRPr lang="es-ES" dirty="0"/>
          </a:p>
        </p:txBody>
      </p:sp>
      <p:sp>
        <p:nvSpPr>
          <p:cNvPr id="4" name="Marcador de número de diapositiva 3"/>
          <p:cNvSpPr>
            <a:spLocks noGrp="1"/>
          </p:cNvSpPr>
          <p:nvPr>
            <p:ph type="sldNum" sz="quarter" idx="10"/>
          </p:nvPr>
        </p:nvSpPr>
        <p:spPr/>
        <p:txBody>
          <a:bodyPr/>
          <a:lstStyle/>
          <a:p>
            <a:fld id="{DF4BDEB7-51E0-4F37-900C-D21B59A587AE}" type="slidenum">
              <a:rPr lang="es-ES" smtClean="0"/>
              <a:t>13</a:t>
            </a:fld>
            <a:endParaRPr lang="es-ES"/>
          </a:p>
        </p:txBody>
      </p:sp>
    </p:spTree>
    <p:extLst>
      <p:ext uri="{BB962C8B-B14F-4D97-AF65-F5344CB8AC3E}">
        <p14:creationId xmlns:p14="http://schemas.microsoft.com/office/powerpoint/2010/main" val="138806415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200" b="1" dirty="0"/>
                  <a:t>Tenemos una serie de eventos, (a, b, c y d) que podrían ser por ejemplo deposición de un átomo, evaporación de un átomo, etc. También tenemos un sistema en el que han ocurrido una serie de eventos dados que puede entenderse como la malla cristalina…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sz="1200" b="1" dirty="0"/>
                  <a:t>Elegimos el evento de deposición de un átomo y seguidamente ejecutamos ese evento en la malla.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sz="1200" dirty="0"/>
                  <a:t>Dadas unas probabilidades de transición </a:t>
                </a:r>
                <a14:m>
                  <m:oMath xmlns:m="http://schemas.openxmlformats.org/officeDocument/2006/math">
                    <m:sSub>
                      <m:sSubPr>
                        <m:ctrlPr>
                          <a:rPr lang="es-ES" sz="1200" i="1" smtClean="0">
                            <a:latin typeface="Cambria Math" panose="02040503050406030204" pitchFamily="18" charset="0"/>
                          </a:rPr>
                        </m:ctrlPr>
                      </m:sSubPr>
                      <m:e>
                        <m:r>
                          <a:rPr lang="es-ES" sz="1200" b="0" i="1" smtClean="0">
                            <a:latin typeface="Cambria Math" panose="02040503050406030204" pitchFamily="18" charset="0"/>
                          </a:rPr>
                          <m:t>𝑟</m:t>
                        </m:r>
                      </m:e>
                      <m:sub>
                        <m:r>
                          <a:rPr lang="es-ES" sz="1200" b="0" i="1" smtClean="0">
                            <a:latin typeface="Cambria Math" panose="02040503050406030204" pitchFamily="18" charset="0"/>
                          </a:rPr>
                          <m:t>𝑖</m:t>
                        </m:r>
                      </m:sub>
                    </m:sSub>
                  </m:oMath>
                </a14:m>
                <a:r>
                  <a:rPr lang="es-ES" sz="1200" dirty="0"/>
                  <a:t>, el método se describe así:</a:t>
                </a:r>
              </a:p>
              <a:p>
                <a:pPr marL="0" indent="0">
                  <a:buFontTx/>
                  <a:buNone/>
                </a:pPr>
                <a:endParaRPr lang="es-ES" sz="1200" b="0" i="0" u="none" strike="noStrike" kern="1200" baseline="0" dirty="0">
                  <a:solidFill>
                    <a:schemeClr val="tx1"/>
                  </a:solidFill>
                  <a:latin typeface="+mn-lt"/>
                  <a:ea typeface="+mn-ea"/>
                  <a:cs typeface="+mn-cs"/>
                </a:endParaRPr>
              </a:p>
              <a:p>
                <a:pPr marL="342900" indent="-342900">
                  <a:spcBef>
                    <a:spcPts val="600"/>
                  </a:spcBef>
                  <a:buFont typeface="+mj-lt"/>
                  <a:buAutoNum type="arabicPeriod"/>
                </a:pPr>
                <a:r>
                  <a:rPr lang="es-ES" sz="1400" dirty="0"/>
                  <a:t>Iniciar tiempo </a:t>
                </a:r>
                <a14:m>
                  <m:oMath xmlns:m="http://schemas.openxmlformats.org/officeDocument/2006/math">
                    <m:r>
                      <a:rPr lang="es-ES" sz="1400" i="1" dirty="0" smtClean="0">
                        <a:latin typeface="Cambria Math" panose="02040503050406030204" pitchFamily="18" charset="0"/>
                      </a:rPr>
                      <m:t>𝑡</m:t>
                    </m:r>
                    <m:r>
                      <a:rPr lang="es-ES" sz="1400" i="1" dirty="0" smtClean="0">
                        <a:latin typeface="Cambria Math" panose="02040503050406030204" pitchFamily="18" charset="0"/>
                      </a:rPr>
                      <m:t>=0</m:t>
                    </m:r>
                  </m:oMath>
                </a14:m>
                <a:r>
                  <a:rPr lang="es-ES" sz="1400" dirty="0"/>
                  <a:t>.</a:t>
                </a:r>
              </a:p>
              <a:p>
                <a:pPr marL="342900" indent="-342900">
                  <a:spcBef>
                    <a:spcPts val="600"/>
                  </a:spcBef>
                  <a:buFont typeface="+mj-lt"/>
                  <a:buAutoNum type="arabicPeriod"/>
                </a:pPr>
                <a:r>
                  <a:rPr lang="es-ES" sz="1400" dirty="0"/>
                  <a:t>Formar lista de probabilidades de los eventos del sistema </a:t>
                </a:r>
                <a14:m>
                  <m:oMath xmlns:m="http://schemas.openxmlformats.org/officeDocument/2006/math">
                    <m:sSub>
                      <m:sSubPr>
                        <m:ctrlPr>
                          <a:rPr lang="es-ES" sz="1400" i="1">
                            <a:latin typeface="Cambria Math" panose="02040503050406030204" pitchFamily="18" charset="0"/>
                          </a:rPr>
                        </m:ctrlPr>
                      </m:sSubPr>
                      <m:e>
                        <m:r>
                          <a:rPr lang="es-ES" sz="1400" i="1">
                            <a:latin typeface="Cambria Math" panose="02040503050406030204" pitchFamily="18" charset="0"/>
                          </a:rPr>
                          <m:t>𝑟</m:t>
                        </m:r>
                      </m:e>
                      <m:sub>
                        <m:r>
                          <a:rPr lang="es-ES" sz="1400" b="0" i="1" smtClean="0">
                            <a:latin typeface="Cambria Math" panose="02040503050406030204" pitchFamily="18" charset="0"/>
                          </a:rPr>
                          <m:t>𝑗</m:t>
                        </m:r>
                      </m:sub>
                    </m:sSub>
                  </m:oMath>
                </a14:m>
                <a:r>
                  <a:rPr lang="es-ES" sz="1400" dirty="0"/>
                  <a:t>.</a:t>
                </a:r>
              </a:p>
              <a:p>
                <a:pPr marL="342900" indent="-342900">
                  <a:spcBef>
                    <a:spcPts val="600"/>
                  </a:spcBef>
                  <a:buFont typeface="+mj-lt"/>
                  <a:buAutoNum type="arabicPeriod"/>
                </a:pPr>
                <a:r>
                  <a:rPr lang="es-ES" sz="1400" dirty="0"/>
                  <a:t>Calcular lista acumulada de probabilidades:</a:t>
                </a:r>
              </a:p>
              <a:p>
                <a:pPr lvl="1">
                  <a:spcBef>
                    <a:spcPts val="600"/>
                  </a:spcBef>
                </a:pPr>
                <a:r>
                  <a:rPr lang="es-ES" sz="1400" dirty="0"/>
                  <a:t>           </a:t>
                </a:r>
                <a14:m>
                  <m:oMath xmlns:m="http://schemas.openxmlformats.org/officeDocument/2006/math">
                    <m:sSub>
                      <m:sSubPr>
                        <m:ctrlPr>
                          <a:rPr lang="es-ES" sz="1400" i="1" smtClean="0">
                            <a:latin typeface="Cambria Math" panose="02040503050406030204" pitchFamily="18" charset="0"/>
                          </a:rPr>
                        </m:ctrlPr>
                      </m:sSubPr>
                      <m:e>
                        <m:r>
                          <a:rPr lang="es-ES" sz="1400" b="0" i="1" smtClean="0">
                            <a:latin typeface="Cambria Math" panose="02040503050406030204" pitchFamily="18" charset="0"/>
                          </a:rPr>
                          <m:t>𝑅</m:t>
                        </m:r>
                      </m:e>
                      <m:sub>
                        <m:r>
                          <a:rPr lang="es-ES" sz="1400" b="0" i="1" smtClean="0">
                            <a:latin typeface="Cambria Math" panose="02040503050406030204" pitchFamily="18" charset="0"/>
                          </a:rPr>
                          <m:t>𝑖</m:t>
                        </m:r>
                      </m:sub>
                    </m:sSub>
                    <m:r>
                      <a:rPr lang="es-ES" sz="1400" b="0" i="1" smtClean="0">
                        <a:latin typeface="Cambria Math" panose="02040503050406030204" pitchFamily="18" charset="0"/>
                      </a:rPr>
                      <m:t>=</m:t>
                    </m:r>
                    <m:nary>
                      <m:naryPr>
                        <m:chr m:val="∑"/>
                        <m:ctrlPr>
                          <a:rPr lang="es-ES" sz="1400" b="0" i="1" smtClean="0">
                            <a:latin typeface="Cambria Math" panose="02040503050406030204" pitchFamily="18" charset="0"/>
                          </a:rPr>
                        </m:ctrlPr>
                      </m:naryPr>
                      <m:sub>
                        <m:r>
                          <m:rPr>
                            <m:brk m:alnAt="23"/>
                          </m:rPr>
                          <a:rPr lang="es-ES" sz="1400" b="0" i="1" smtClean="0">
                            <a:latin typeface="Cambria Math" panose="02040503050406030204" pitchFamily="18" charset="0"/>
                          </a:rPr>
                          <m:t>𝑗</m:t>
                        </m:r>
                        <m:r>
                          <a:rPr lang="es-ES" sz="1400" b="0" i="1" smtClean="0">
                            <a:latin typeface="Cambria Math" panose="02040503050406030204" pitchFamily="18" charset="0"/>
                          </a:rPr>
                          <m:t>=1</m:t>
                        </m:r>
                      </m:sub>
                      <m:sup>
                        <m:r>
                          <a:rPr lang="es-ES" sz="1400" b="0" i="1" smtClean="0">
                            <a:latin typeface="Cambria Math" panose="02040503050406030204" pitchFamily="18" charset="0"/>
                          </a:rPr>
                          <m:t>𝑖</m:t>
                        </m:r>
                      </m:sup>
                      <m:e>
                        <m:sSub>
                          <m:sSubPr>
                            <m:ctrlPr>
                              <a:rPr lang="es-ES" sz="1400" b="0" i="1" smtClean="0">
                                <a:latin typeface="Cambria Math" panose="02040503050406030204" pitchFamily="18" charset="0"/>
                              </a:rPr>
                            </m:ctrlPr>
                          </m:sSubPr>
                          <m:e>
                            <m:r>
                              <a:rPr lang="es-ES" sz="1400" b="0" i="1" smtClean="0">
                                <a:latin typeface="Cambria Math" panose="02040503050406030204" pitchFamily="18" charset="0"/>
                              </a:rPr>
                              <m:t>𝑟</m:t>
                            </m:r>
                          </m:e>
                          <m:sub>
                            <m:r>
                              <a:rPr lang="es-ES" sz="1400" b="0" i="1" smtClean="0">
                                <a:latin typeface="Cambria Math" panose="02040503050406030204" pitchFamily="18" charset="0"/>
                              </a:rPr>
                              <m:t>𝑗</m:t>
                            </m:r>
                          </m:sub>
                        </m:sSub>
                      </m:e>
                    </m:nary>
                    <m:r>
                      <a:rPr lang="es-ES" sz="1400" b="0" i="1" smtClean="0">
                        <a:latin typeface="Cambria Math" panose="02040503050406030204" pitchFamily="18" charset="0"/>
                      </a:rPr>
                      <m:t>        </m:t>
                    </m:r>
                    <m:r>
                      <a:rPr lang="es-ES" sz="1400" b="0" i="1" smtClean="0">
                        <a:latin typeface="Cambria Math" panose="02040503050406030204" pitchFamily="18" charset="0"/>
                      </a:rPr>
                      <m:t>𝑖</m:t>
                    </m:r>
                    <m:r>
                      <a:rPr lang="es-ES" sz="1400" b="0" i="1" smtClean="0">
                        <a:latin typeface="Cambria Math" panose="02040503050406030204" pitchFamily="18" charset="0"/>
                      </a:rPr>
                      <m:t>=1,…, </m:t>
                    </m:r>
                    <m:r>
                      <a:rPr lang="es-ES" sz="1400" b="0" i="1" smtClean="0">
                        <a:latin typeface="Cambria Math" panose="02040503050406030204" pitchFamily="18" charset="0"/>
                      </a:rPr>
                      <m:t>𝑁</m:t>
                    </m:r>
                  </m:oMath>
                </a14:m>
                <a:endParaRPr lang="es-ES" sz="1400" b="0" dirty="0"/>
              </a:p>
              <a:p>
                <a:pPr marL="342900" lvl="0" indent="-342900">
                  <a:spcBef>
                    <a:spcPts val="600"/>
                  </a:spcBef>
                  <a:buFont typeface="+mj-lt"/>
                  <a:buAutoNum type="arabicPeriod"/>
                </a:pPr>
                <a:r>
                  <a:rPr lang="es-ES" sz="1400" dirty="0">
                    <a:solidFill>
                      <a:prstClr val="white"/>
                    </a:solidFill>
                  </a:rPr>
                  <a:t>Generar aleatoriamente </a:t>
                </a:r>
                <a14:m>
                  <m:oMath xmlns:m="http://schemas.openxmlformats.org/officeDocument/2006/math">
                    <m:r>
                      <a:rPr lang="es-ES" sz="1400" b="0" i="1" smtClean="0">
                        <a:solidFill>
                          <a:prstClr val="white"/>
                        </a:solidFill>
                        <a:latin typeface="Cambria Math" panose="02040503050406030204" pitchFamily="18" charset="0"/>
                      </a:rPr>
                      <m:t>𝑢</m:t>
                    </m:r>
                    <m:r>
                      <a:rPr lang="es-ES" sz="1400" b="0" i="1" smtClean="0">
                        <a:solidFill>
                          <a:prstClr val="white"/>
                        </a:solidFill>
                        <a:latin typeface="Cambria Math" panose="02040503050406030204" pitchFamily="18" charset="0"/>
                      </a:rPr>
                      <m:t>∈</m:t>
                    </m:r>
                    <m:d>
                      <m:dPr>
                        <m:endChr m:val="]"/>
                        <m:ctrlPr>
                          <a:rPr lang="es-ES" sz="1400" b="0" i="1" smtClean="0">
                            <a:solidFill>
                              <a:prstClr val="white"/>
                            </a:solidFill>
                            <a:latin typeface="Cambria Math" panose="02040503050406030204" pitchFamily="18" charset="0"/>
                          </a:rPr>
                        </m:ctrlPr>
                      </m:dPr>
                      <m:e>
                        <m:r>
                          <a:rPr lang="es-ES" sz="1400" b="0" i="1" smtClean="0">
                            <a:solidFill>
                              <a:prstClr val="white"/>
                            </a:solidFill>
                            <a:latin typeface="Cambria Math" panose="02040503050406030204" pitchFamily="18" charset="0"/>
                          </a:rPr>
                          <m:t>0,1</m:t>
                        </m:r>
                      </m:e>
                    </m:d>
                  </m:oMath>
                </a14:m>
                <a:r>
                  <a:rPr lang="es-ES" sz="1400" dirty="0">
                    <a:solidFill>
                      <a:prstClr val="white"/>
                    </a:solidFill>
                  </a:rPr>
                  <a:t> según distribución uniforme.</a:t>
                </a:r>
              </a:p>
              <a:p>
                <a:pPr marL="342900" lvl="0" indent="-342900">
                  <a:spcBef>
                    <a:spcPts val="600"/>
                  </a:spcBef>
                  <a:buFont typeface="+mj-lt"/>
                  <a:buAutoNum type="arabicPeriod"/>
                </a:pPr>
                <a:r>
                  <a:rPr lang="es-ES" sz="1400" dirty="0"/>
                  <a:t>Buscar el evento </a:t>
                </a:r>
                <a14:m>
                  <m:oMath xmlns:m="http://schemas.openxmlformats.org/officeDocument/2006/math">
                    <m:r>
                      <a:rPr lang="es-ES" sz="1400" i="1" dirty="0" smtClean="0">
                        <a:latin typeface="Cambria Math" panose="02040503050406030204" pitchFamily="18" charset="0"/>
                      </a:rPr>
                      <m:t>𝑖</m:t>
                    </m:r>
                  </m:oMath>
                </a14:m>
                <a:r>
                  <a:rPr lang="es-ES" sz="1400" dirty="0"/>
                  <a:t> que tendrá lugar en esta iteración:</a:t>
                </a:r>
              </a:p>
              <a:p>
                <a:pPr lvl="1">
                  <a:spcBef>
                    <a:spcPts val="600"/>
                  </a:spcBef>
                </a:pPr>
                <a:r>
                  <a:rPr lang="es-ES" sz="1400" dirty="0"/>
                  <a:t>                    </a:t>
                </a:r>
                <a14:m>
                  <m:oMath xmlns:m="http://schemas.openxmlformats.org/officeDocument/2006/math">
                    <m:sSub>
                      <m:sSubPr>
                        <m:ctrlPr>
                          <a:rPr lang="es-ES" sz="1400" i="1">
                            <a:latin typeface="Cambria Math" panose="02040503050406030204" pitchFamily="18" charset="0"/>
                          </a:rPr>
                        </m:ctrlPr>
                      </m:sSubPr>
                      <m:e>
                        <m:r>
                          <a:rPr lang="es-ES" sz="1400" i="1">
                            <a:latin typeface="Cambria Math" panose="02040503050406030204" pitchFamily="18" charset="0"/>
                          </a:rPr>
                          <m:t>𝑅</m:t>
                        </m:r>
                      </m:e>
                      <m:sub>
                        <m:r>
                          <a:rPr lang="es-ES" sz="1400" i="1">
                            <a:latin typeface="Cambria Math" panose="02040503050406030204" pitchFamily="18" charset="0"/>
                          </a:rPr>
                          <m:t>𝑖</m:t>
                        </m:r>
                        <m:r>
                          <a:rPr lang="es-ES" sz="1400" b="0" i="1" smtClean="0">
                            <a:latin typeface="Cambria Math" panose="02040503050406030204" pitchFamily="18" charset="0"/>
                          </a:rPr>
                          <m:t>−1</m:t>
                        </m:r>
                      </m:sub>
                    </m:sSub>
                    <m:r>
                      <a:rPr lang="es-ES" sz="1400" b="0" i="1" smtClean="0">
                        <a:latin typeface="Cambria Math" panose="02040503050406030204" pitchFamily="18" charset="0"/>
                      </a:rPr>
                      <m:t>&lt;</m:t>
                    </m:r>
                    <m:r>
                      <a:rPr lang="es-ES" sz="1400" b="0" i="1" smtClean="0">
                        <a:latin typeface="Cambria Math" panose="02040503050406030204" pitchFamily="18" charset="0"/>
                      </a:rPr>
                      <m:t>𝑢</m:t>
                    </m:r>
                    <m:sSub>
                      <m:sSubPr>
                        <m:ctrlPr>
                          <a:rPr lang="es-ES" sz="1400" i="1">
                            <a:latin typeface="Cambria Math" panose="02040503050406030204" pitchFamily="18" charset="0"/>
                          </a:rPr>
                        </m:ctrlPr>
                      </m:sSubPr>
                      <m:e>
                        <m:r>
                          <a:rPr lang="es-ES" sz="1400" i="1">
                            <a:latin typeface="Cambria Math" panose="02040503050406030204" pitchFamily="18" charset="0"/>
                          </a:rPr>
                          <m:t>𝑅</m:t>
                        </m:r>
                      </m:e>
                      <m:sub>
                        <m:r>
                          <a:rPr lang="es-ES" sz="1400" b="0" i="1" smtClean="0">
                            <a:latin typeface="Cambria Math" panose="02040503050406030204" pitchFamily="18" charset="0"/>
                          </a:rPr>
                          <m:t>𝑁</m:t>
                        </m:r>
                      </m:sub>
                    </m:sSub>
                    <m:r>
                      <a:rPr lang="es-ES" sz="1400" b="0" i="1" smtClean="0">
                        <a:latin typeface="Cambria Math" panose="02040503050406030204" pitchFamily="18" charset="0"/>
                      </a:rPr>
                      <m:t>&lt;</m:t>
                    </m:r>
                    <m:sSub>
                      <m:sSubPr>
                        <m:ctrlPr>
                          <a:rPr lang="es-ES" sz="1400" i="1">
                            <a:latin typeface="Cambria Math" panose="02040503050406030204" pitchFamily="18" charset="0"/>
                          </a:rPr>
                        </m:ctrlPr>
                      </m:sSubPr>
                      <m:e>
                        <m:r>
                          <a:rPr lang="es-ES" sz="1400" i="1">
                            <a:latin typeface="Cambria Math" panose="02040503050406030204" pitchFamily="18" charset="0"/>
                          </a:rPr>
                          <m:t>𝑅</m:t>
                        </m:r>
                      </m:e>
                      <m:sub>
                        <m:r>
                          <a:rPr lang="es-ES" sz="1400" b="0" i="1" smtClean="0">
                            <a:latin typeface="Cambria Math" panose="02040503050406030204" pitchFamily="18" charset="0"/>
                          </a:rPr>
                          <m:t>𝑖</m:t>
                        </m:r>
                      </m:sub>
                    </m:sSub>
                  </m:oMath>
                </a14:m>
                <a:endParaRPr lang="es-ES" sz="1200" b="0" i="0" u="none" strike="noStrike" kern="1200" baseline="0" dirty="0">
                  <a:solidFill>
                    <a:schemeClr val="tx1"/>
                  </a:solidFill>
                  <a:latin typeface="+mn-lt"/>
                  <a:ea typeface="+mn-ea"/>
                  <a:cs typeface="+mn-cs"/>
                </a:endParaRPr>
              </a:p>
              <a:p>
                <a:pPr marL="342900" indent="-342900">
                  <a:spcBef>
                    <a:spcPts val="600"/>
                  </a:spcBef>
                  <a:buFont typeface="+mj-lt"/>
                  <a:buAutoNum type="arabicPeriod" startAt="6"/>
                </a:pPr>
                <a:r>
                  <a:rPr lang="es-ES" sz="1400" dirty="0"/>
                  <a:t>Llevar a cabo el evento 𝑖, efectuando la transición a su estado final.</a:t>
                </a:r>
              </a:p>
              <a:p>
                <a:pPr marL="342900" indent="-342900">
                  <a:spcBef>
                    <a:spcPts val="600"/>
                  </a:spcBef>
                  <a:buFont typeface="+mj-lt"/>
                  <a:buAutoNum type="arabicPeriod" startAt="6"/>
                </a:pPr>
                <a:r>
                  <a:rPr lang="es-ES" sz="1400" dirty="0">
                    <a:solidFill>
                      <a:prstClr val="white"/>
                    </a:solidFill>
                  </a:rPr>
                  <a:t>Generar aleatoriamente </a:t>
                </a:r>
                <a14:m>
                  <m:oMath xmlns:m="http://schemas.openxmlformats.org/officeDocument/2006/math">
                    <m:r>
                      <a:rPr lang="es-ES" sz="1400" i="1">
                        <a:solidFill>
                          <a:prstClr val="white"/>
                        </a:solidFill>
                        <a:latin typeface="Cambria Math" panose="02040503050406030204" pitchFamily="18" charset="0"/>
                      </a:rPr>
                      <m:t>𝑢</m:t>
                    </m:r>
                    <m:r>
                      <a:rPr lang="es-ES" sz="1400" b="0" i="1" smtClean="0">
                        <a:solidFill>
                          <a:prstClr val="white"/>
                        </a:solidFill>
                        <a:latin typeface="Cambria Math" panose="02040503050406030204" pitchFamily="18" charset="0"/>
                      </a:rPr>
                      <m:t>′</m:t>
                    </m:r>
                    <m:r>
                      <a:rPr lang="es-ES" sz="1400" i="1">
                        <a:solidFill>
                          <a:prstClr val="white"/>
                        </a:solidFill>
                        <a:latin typeface="Cambria Math" panose="02040503050406030204" pitchFamily="18" charset="0"/>
                      </a:rPr>
                      <m:t>∈</m:t>
                    </m:r>
                    <m:d>
                      <m:dPr>
                        <m:endChr m:val="]"/>
                        <m:ctrlPr>
                          <a:rPr lang="es-ES" sz="1400" i="1">
                            <a:solidFill>
                              <a:prstClr val="white"/>
                            </a:solidFill>
                            <a:latin typeface="Cambria Math" panose="02040503050406030204" pitchFamily="18" charset="0"/>
                          </a:rPr>
                        </m:ctrlPr>
                      </m:dPr>
                      <m:e>
                        <m:r>
                          <a:rPr lang="es-ES" sz="1400" i="1">
                            <a:solidFill>
                              <a:prstClr val="white"/>
                            </a:solidFill>
                            <a:latin typeface="Cambria Math" panose="02040503050406030204" pitchFamily="18" charset="0"/>
                          </a:rPr>
                          <m:t>0,1</m:t>
                        </m:r>
                      </m:e>
                    </m:d>
                  </m:oMath>
                </a14:m>
                <a:r>
                  <a:rPr lang="es-ES" sz="1400" dirty="0">
                    <a:solidFill>
                      <a:prstClr val="white"/>
                    </a:solidFill>
                  </a:rPr>
                  <a:t> según distribución uniforme.</a:t>
                </a:r>
              </a:p>
              <a:p>
                <a:pPr marL="342900" indent="-342900">
                  <a:spcBef>
                    <a:spcPts val="600"/>
                  </a:spcBef>
                  <a:buFont typeface="+mj-lt"/>
                  <a:buAutoNum type="arabicPeriod" startAt="6"/>
                </a:pPr>
                <a:r>
                  <a:rPr lang="es-ES" sz="1400" dirty="0">
                    <a:solidFill>
                      <a:prstClr val="white"/>
                    </a:solidFill>
                  </a:rPr>
                  <a:t>Calcular tiempo transcurrido en evento y sumarlo al tiempo total:</a:t>
                </a:r>
              </a:p>
              <a:p>
                <a:pPr lvl="1">
                  <a:spcBef>
                    <a:spcPts val="600"/>
                  </a:spcBef>
                </a:pPr>
                <a:r>
                  <a:rPr lang="es-ES" sz="1400" b="0" dirty="0">
                    <a:solidFill>
                      <a:prstClr val="white"/>
                    </a:solidFill>
                  </a:rPr>
                  <a:t>     </a:t>
                </a:r>
                <a14:m>
                  <m:oMath xmlns:m="http://schemas.openxmlformats.org/officeDocument/2006/math">
                    <m:r>
                      <a:rPr lang="es-ES" sz="1400" b="0" i="1" smtClean="0">
                        <a:solidFill>
                          <a:prstClr val="white"/>
                        </a:solidFill>
                        <a:latin typeface="Cambria Math" panose="02040503050406030204" pitchFamily="18" charset="0"/>
                      </a:rPr>
                      <m:t>𝑡</m:t>
                    </m:r>
                    <m:r>
                      <a:rPr lang="es-ES" sz="1400" b="0" i="1" smtClean="0">
                        <a:solidFill>
                          <a:prstClr val="white"/>
                        </a:solidFill>
                        <a:latin typeface="Cambria Math" panose="02040503050406030204" pitchFamily="18" charset="0"/>
                      </a:rPr>
                      <m:t>=</m:t>
                    </m:r>
                    <m:r>
                      <a:rPr lang="es-ES" sz="1400" b="0" i="1" smtClean="0">
                        <a:solidFill>
                          <a:prstClr val="white"/>
                        </a:solidFill>
                        <a:latin typeface="Cambria Math" panose="02040503050406030204" pitchFamily="18" charset="0"/>
                      </a:rPr>
                      <m:t>𝑡</m:t>
                    </m:r>
                    <m:r>
                      <a:rPr lang="es-ES" sz="1400" b="0" i="1" smtClean="0">
                        <a:solidFill>
                          <a:prstClr val="white"/>
                        </a:solidFill>
                        <a:latin typeface="Cambria Math" panose="02040503050406030204" pitchFamily="18" charset="0"/>
                      </a:rPr>
                      <m:t>+∆</m:t>
                    </m:r>
                    <m:r>
                      <a:rPr lang="es-ES" sz="1400" b="0" i="1" smtClean="0">
                        <a:solidFill>
                          <a:prstClr val="white"/>
                        </a:solidFill>
                        <a:latin typeface="Cambria Math" panose="02040503050406030204" pitchFamily="18" charset="0"/>
                        <a:ea typeface="Cambria Math" panose="02040503050406030204" pitchFamily="18" charset="0"/>
                      </a:rPr>
                      <m:t>𝑡</m:t>
                    </m:r>
                    <m:r>
                      <a:rPr lang="es-ES" sz="1400" b="0" i="1" smtClean="0">
                        <a:solidFill>
                          <a:prstClr val="white"/>
                        </a:solidFill>
                        <a:latin typeface="Cambria Math" panose="02040503050406030204" pitchFamily="18" charset="0"/>
                        <a:ea typeface="Cambria Math" panose="02040503050406030204" pitchFamily="18" charset="0"/>
                      </a:rPr>
                      <m:t>         ∆</m:t>
                    </m:r>
                    <m:r>
                      <a:rPr lang="es-ES" sz="1400" b="0" i="1" smtClean="0">
                        <a:solidFill>
                          <a:prstClr val="white"/>
                        </a:solidFill>
                        <a:latin typeface="Cambria Math" panose="02040503050406030204" pitchFamily="18" charset="0"/>
                        <a:ea typeface="Cambria Math" panose="02040503050406030204" pitchFamily="18" charset="0"/>
                      </a:rPr>
                      <m:t>𝑡</m:t>
                    </m:r>
                    <m:r>
                      <a:rPr lang="es-ES" sz="1400" b="0" i="1" smtClean="0">
                        <a:solidFill>
                          <a:prstClr val="white"/>
                        </a:solidFill>
                        <a:latin typeface="Cambria Math" panose="02040503050406030204" pitchFamily="18" charset="0"/>
                        <a:ea typeface="Cambria Math" panose="02040503050406030204" pitchFamily="18" charset="0"/>
                      </a:rPr>
                      <m:t>=</m:t>
                    </m:r>
                    <m:sSubSup>
                      <m:sSubSupPr>
                        <m:ctrlPr>
                          <a:rPr lang="es-ES" sz="1400" b="0" i="1" smtClean="0">
                            <a:solidFill>
                              <a:prstClr val="white"/>
                            </a:solidFill>
                            <a:latin typeface="Cambria Math" panose="02040503050406030204" pitchFamily="18" charset="0"/>
                            <a:ea typeface="Cambria Math" panose="02040503050406030204" pitchFamily="18" charset="0"/>
                          </a:rPr>
                        </m:ctrlPr>
                      </m:sSubSupPr>
                      <m:e>
                        <m:r>
                          <a:rPr lang="es-ES" sz="1400" b="0" i="1" smtClean="0">
                            <a:solidFill>
                              <a:prstClr val="white"/>
                            </a:solidFill>
                            <a:latin typeface="Cambria Math" panose="02040503050406030204" pitchFamily="18" charset="0"/>
                            <a:ea typeface="Cambria Math" panose="02040503050406030204" pitchFamily="18" charset="0"/>
                          </a:rPr>
                          <m:t>𝑅</m:t>
                        </m:r>
                      </m:e>
                      <m:sub>
                        <m:r>
                          <a:rPr lang="es-ES" sz="1400" b="0" i="1" smtClean="0">
                            <a:solidFill>
                              <a:prstClr val="white"/>
                            </a:solidFill>
                            <a:latin typeface="Cambria Math" panose="02040503050406030204" pitchFamily="18" charset="0"/>
                            <a:ea typeface="Cambria Math" panose="02040503050406030204" pitchFamily="18" charset="0"/>
                          </a:rPr>
                          <m:t>𝑁</m:t>
                        </m:r>
                      </m:sub>
                      <m:sup>
                        <m:r>
                          <a:rPr lang="es-ES" sz="1400" b="0" i="1" smtClean="0">
                            <a:solidFill>
                              <a:prstClr val="white"/>
                            </a:solidFill>
                            <a:latin typeface="Cambria Math" panose="02040503050406030204" pitchFamily="18" charset="0"/>
                            <a:ea typeface="Cambria Math" panose="02040503050406030204" pitchFamily="18" charset="0"/>
                          </a:rPr>
                          <m:t>−1</m:t>
                        </m:r>
                      </m:sup>
                    </m:sSubSup>
                    <m:r>
                      <a:rPr lang="es-ES" sz="1400" b="0" i="1" smtClean="0">
                        <a:solidFill>
                          <a:prstClr val="white"/>
                        </a:solidFill>
                        <a:latin typeface="Cambria Math" panose="02040503050406030204" pitchFamily="18" charset="0"/>
                        <a:ea typeface="Cambria Math" panose="02040503050406030204" pitchFamily="18" charset="0"/>
                      </a:rPr>
                      <m:t>𝑙𝑛</m:t>
                    </m:r>
                    <m:d>
                      <m:dPr>
                        <m:ctrlPr>
                          <a:rPr lang="es-ES" sz="1400" b="0" i="1" smtClean="0">
                            <a:solidFill>
                              <a:prstClr val="white"/>
                            </a:solidFill>
                            <a:latin typeface="Cambria Math" panose="02040503050406030204" pitchFamily="18" charset="0"/>
                            <a:ea typeface="Cambria Math" panose="02040503050406030204" pitchFamily="18" charset="0"/>
                          </a:rPr>
                        </m:ctrlPr>
                      </m:dPr>
                      <m:e>
                        <m:f>
                          <m:fPr>
                            <m:ctrlPr>
                              <a:rPr lang="es-ES" sz="1400" b="0" i="1" smtClean="0">
                                <a:solidFill>
                                  <a:prstClr val="white"/>
                                </a:solidFill>
                                <a:latin typeface="Cambria Math" panose="02040503050406030204" pitchFamily="18" charset="0"/>
                                <a:ea typeface="Cambria Math" panose="02040503050406030204" pitchFamily="18" charset="0"/>
                              </a:rPr>
                            </m:ctrlPr>
                          </m:fPr>
                          <m:num>
                            <m:r>
                              <a:rPr lang="es-ES" sz="1400" b="0" i="1" smtClean="0">
                                <a:solidFill>
                                  <a:prstClr val="white"/>
                                </a:solidFill>
                                <a:latin typeface="Cambria Math" panose="02040503050406030204" pitchFamily="18" charset="0"/>
                                <a:ea typeface="Cambria Math" panose="02040503050406030204" pitchFamily="18" charset="0"/>
                              </a:rPr>
                              <m:t>1</m:t>
                            </m:r>
                          </m:num>
                          <m:den>
                            <m:sSup>
                              <m:sSupPr>
                                <m:ctrlPr>
                                  <a:rPr lang="es-ES" sz="1400" b="0" i="1" smtClean="0">
                                    <a:solidFill>
                                      <a:prstClr val="white"/>
                                    </a:solidFill>
                                    <a:latin typeface="Cambria Math" panose="02040503050406030204" pitchFamily="18" charset="0"/>
                                    <a:ea typeface="Cambria Math" panose="02040503050406030204" pitchFamily="18" charset="0"/>
                                  </a:rPr>
                                </m:ctrlPr>
                              </m:sSupPr>
                              <m:e>
                                <m:r>
                                  <a:rPr lang="es-ES" sz="1400" b="0" i="1" smtClean="0">
                                    <a:solidFill>
                                      <a:prstClr val="white"/>
                                    </a:solidFill>
                                    <a:latin typeface="Cambria Math" panose="02040503050406030204" pitchFamily="18" charset="0"/>
                                    <a:ea typeface="Cambria Math" panose="02040503050406030204" pitchFamily="18" charset="0"/>
                                  </a:rPr>
                                  <m:t>𝑢</m:t>
                                </m:r>
                              </m:e>
                              <m:sup>
                                <m:r>
                                  <a:rPr lang="es-ES" sz="1400" b="0" i="1" smtClean="0">
                                    <a:solidFill>
                                      <a:prstClr val="white"/>
                                    </a:solidFill>
                                    <a:latin typeface="Cambria Math" panose="02040503050406030204" pitchFamily="18" charset="0"/>
                                    <a:ea typeface="Cambria Math" panose="02040503050406030204" pitchFamily="18" charset="0"/>
                                  </a:rPr>
                                  <m:t>′</m:t>
                                </m:r>
                              </m:sup>
                            </m:sSup>
                          </m:den>
                        </m:f>
                      </m:e>
                    </m:d>
                  </m:oMath>
                </a14:m>
                <a:endParaRPr lang="es-ES" sz="1400" dirty="0">
                  <a:solidFill>
                    <a:prstClr val="white"/>
                  </a:solidFill>
                </a:endParaRPr>
              </a:p>
              <a:p>
                <a:pPr marL="342900" indent="-342900">
                  <a:spcBef>
                    <a:spcPts val="600"/>
                  </a:spcBef>
                  <a:buFont typeface="+mj-lt"/>
                  <a:buAutoNum type="arabicPeriod" startAt="6"/>
                </a:pPr>
                <a:r>
                  <a:rPr lang="es-ES" sz="1400" dirty="0"/>
                  <a:t>Recalcular todos los </a:t>
                </a:r>
                <a14:m>
                  <m:oMath xmlns:m="http://schemas.openxmlformats.org/officeDocument/2006/math">
                    <m:sSub>
                      <m:sSubPr>
                        <m:ctrlPr>
                          <a:rPr lang="es-ES" sz="1400" i="1">
                            <a:latin typeface="Cambria Math" panose="02040503050406030204" pitchFamily="18" charset="0"/>
                          </a:rPr>
                        </m:ctrlPr>
                      </m:sSubPr>
                      <m:e>
                        <m:r>
                          <a:rPr lang="es-ES" sz="1400" i="1">
                            <a:latin typeface="Cambria Math" panose="02040503050406030204" pitchFamily="18" charset="0"/>
                          </a:rPr>
                          <m:t>𝑟</m:t>
                        </m:r>
                      </m:e>
                      <m:sub>
                        <m:r>
                          <a:rPr lang="es-ES" sz="1400" i="1">
                            <a:latin typeface="Cambria Math" panose="02040503050406030204" pitchFamily="18" charset="0"/>
                          </a:rPr>
                          <m:t>𝑗</m:t>
                        </m:r>
                      </m:sub>
                    </m:sSub>
                  </m:oMath>
                </a14:m>
                <a:r>
                  <a:rPr lang="es-ES" sz="1400" dirty="0"/>
                  <a:t> y actualizar lista de transiciones y eventos.</a:t>
                </a:r>
              </a:p>
              <a:p>
                <a:pPr marL="342900" indent="-342900">
                  <a:spcBef>
                    <a:spcPts val="600"/>
                  </a:spcBef>
                  <a:buFont typeface="+mj-lt"/>
                  <a:buAutoNum type="arabicPeriod" startAt="6"/>
                </a:pPr>
                <a:r>
                  <a:rPr lang="es-ES" sz="1400" dirty="0"/>
                  <a:t>Si no se ha alcanzado la condición de parada, volver al paso 2.</a:t>
                </a:r>
              </a:p>
              <a:p>
                <a:pPr marL="0" indent="0">
                  <a:buFontTx/>
                  <a:buNone/>
                </a:pPr>
                <a:endParaRPr lang="es-ES" sz="1200" b="0" i="0" u="none" strike="noStrike" kern="1200" baseline="0" dirty="0">
                  <a:solidFill>
                    <a:schemeClr val="tx1"/>
                  </a:solidFill>
                  <a:latin typeface="+mn-lt"/>
                  <a:ea typeface="+mn-ea"/>
                  <a:cs typeface="+mn-cs"/>
                </a:endParaRPr>
              </a:p>
              <a:p>
                <a:pPr marL="0" indent="0">
                  <a:buFontTx/>
                  <a:buNone/>
                </a:pPr>
                <a:endParaRPr lang="es-ES" sz="1200" b="0" i="0" u="none" strike="noStrike" kern="1200" baseline="0" dirty="0">
                  <a:solidFill>
                    <a:schemeClr val="tx1"/>
                  </a:solidFill>
                  <a:latin typeface="+mn-lt"/>
                  <a:ea typeface="+mn-ea"/>
                  <a:cs typeface="+mn-cs"/>
                </a:endParaRPr>
              </a:p>
              <a:p>
                <a:pPr marL="0" indent="0">
                  <a:buFontTx/>
                  <a:buNone/>
                </a:pPr>
                <a:r>
                  <a:rPr lang="es-ES" sz="1200" b="0" i="0" u="none" strike="noStrike" kern="1200" baseline="0" dirty="0">
                    <a:solidFill>
                      <a:schemeClr val="tx1"/>
                    </a:solidFill>
                    <a:latin typeface="+mn-lt"/>
                    <a:ea typeface="+mn-ea"/>
                    <a:cs typeface="+mn-cs"/>
                  </a:rPr>
                  <a:t>Probabilidades de transición por unidad de tiempo.</a:t>
                </a:r>
              </a:p>
              <a:p>
                <a:pPr marL="0" indent="0">
                  <a:buFontTx/>
                  <a:buNone/>
                </a:pPr>
                <a:endParaRPr lang="es-ES" dirty="0"/>
              </a:p>
            </p:txBody>
          </p:sp>
        </mc:Choice>
        <mc:Fallback xmlns="">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200" dirty="0"/>
                  <a:t>Dadas unas probabilidades de transición </a:t>
                </a:r>
                <a:r>
                  <a:rPr lang="es-ES" sz="1200" b="0" i="0">
                    <a:latin typeface="Cambria Math" panose="02040503050406030204" pitchFamily="18" charset="0"/>
                  </a:rPr>
                  <a:t>𝑟_𝑖</a:t>
                </a:r>
                <a:r>
                  <a:rPr lang="es-ES" sz="1200" dirty="0"/>
                  <a:t>, el método se describe así:</a:t>
                </a:r>
              </a:p>
              <a:p>
                <a:pPr marL="0" indent="0">
                  <a:buFontTx/>
                  <a:buNone/>
                </a:pPr>
                <a:endParaRPr lang="es-ES" sz="1200" b="0" i="0" u="none" strike="noStrike" kern="1200" baseline="0" dirty="0">
                  <a:solidFill>
                    <a:schemeClr val="tx1"/>
                  </a:solidFill>
                  <a:latin typeface="+mn-lt"/>
                  <a:ea typeface="+mn-ea"/>
                  <a:cs typeface="+mn-cs"/>
                </a:endParaRPr>
              </a:p>
              <a:p>
                <a:pPr marL="342900" indent="-342900">
                  <a:spcBef>
                    <a:spcPts val="600"/>
                  </a:spcBef>
                  <a:buFont typeface="+mj-lt"/>
                  <a:buAutoNum type="arabicPeriod"/>
                </a:pPr>
                <a:r>
                  <a:rPr lang="es-ES" sz="1400" dirty="0"/>
                  <a:t>Iniciar tiempo </a:t>
                </a:r>
                <a:r>
                  <a:rPr lang="es-ES" sz="1400" i="0" dirty="0">
                    <a:latin typeface="Cambria Math" panose="02040503050406030204" pitchFamily="18" charset="0"/>
                  </a:rPr>
                  <a:t>𝑡=0</a:t>
                </a:r>
                <a:r>
                  <a:rPr lang="es-ES" sz="1400" dirty="0"/>
                  <a:t>.</a:t>
                </a:r>
              </a:p>
              <a:p>
                <a:pPr marL="342900" indent="-342900">
                  <a:spcBef>
                    <a:spcPts val="600"/>
                  </a:spcBef>
                  <a:buFont typeface="+mj-lt"/>
                  <a:buAutoNum type="arabicPeriod"/>
                </a:pPr>
                <a:r>
                  <a:rPr lang="es-ES" sz="1400" dirty="0"/>
                  <a:t>Formar lista de probabilidades de los eventos del sistema </a:t>
                </a:r>
                <a:r>
                  <a:rPr lang="es-ES" sz="1400" i="0">
                    <a:latin typeface="Cambria Math" panose="02040503050406030204" pitchFamily="18" charset="0"/>
                  </a:rPr>
                  <a:t>𝑟_</a:t>
                </a:r>
                <a:r>
                  <a:rPr lang="es-ES" sz="1400" b="0" i="0">
                    <a:latin typeface="Cambria Math" panose="02040503050406030204" pitchFamily="18" charset="0"/>
                  </a:rPr>
                  <a:t>𝑗</a:t>
                </a:r>
                <a:r>
                  <a:rPr lang="es-ES" sz="1400" dirty="0"/>
                  <a:t>.</a:t>
                </a:r>
              </a:p>
              <a:p>
                <a:pPr marL="342900" indent="-342900">
                  <a:spcBef>
                    <a:spcPts val="600"/>
                  </a:spcBef>
                  <a:buFont typeface="+mj-lt"/>
                  <a:buAutoNum type="arabicPeriod"/>
                </a:pPr>
                <a:r>
                  <a:rPr lang="es-ES" sz="1400" dirty="0"/>
                  <a:t>Calcular lista acumulada de probabilidades:</a:t>
                </a:r>
              </a:p>
              <a:p>
                <a:pPr lvl="1">
                  <a:spcBef>
                    <a:spcPts val="600"/>
                  </a:spcBef>
                </a:pPr>
                <a:r>
                  <a:rPr lang="es-ES" sz="1400" dirty="0"/>
                  <a:t>           </a:t>
                </a:r>
                <a:r>
                  <a:rPr lang="es-ES" sz="1400" b="0" i="0">
                    <a:latin typeface="Cambria Math" panose="02040503050406030204" pitchFamily="18" charset="0"/>
                  </a:rPr>
                  <a:t>𝑅_𝑖=∑_(𝑗=1)^𝑖▒𝑟_𝑗          𝑖=1,…, 𝑁</a:t>
                </a:r>
                <a:endParaRPr lang="es-ES" sz="1400" b="0" dirty="0"/>
              </a:p>
              <a:p>
                <a:pPr marL="342900" lvl="0" indent="-342900">
                  <a:spcBef>
                    <a:spcPts val="600"/>
                  </a:spcBef>
                  <a:buFont typeface="+mj-lt"/>
                  <a:buAutoNum type="arabicPeriod"/>
                </a:pPr>
                <a:r>
                  <a:rPr lang="es-ES" sz="1400" dirty="0">
                    <a:solidFill>
                      <a:prstClr val="white"/>
                    </a:solidFill>
                  </a:rPr>
                  <a:t>Generar aleatoriamente </a:t>
                </a:r>
                <a:r>
                  <a:rPr lang="es-ES" sz="1400" b="0" i="0">
                    <a:solidFill>
                      <a:prstClr val="white"/>
                    </a:solidFill>
                    <a:latin typeface="Cambria Math" panose="02040503050406030204" pitchFamily="18" charset="0"/>
                  </a:rPr>
                  <a:t>𝑢∈(0,1]</a:t>
                </a:r>
                <a:r>
                  <a:rPr lang="es-ES" sz="1400" dirty="0">
                    <a:solidFill>
                      <a:prstClr val="white"/>
                    </a:solidFill>
                  </a:rPr>
                  <a:t> según distribución uniforme.</a:t>
                </a:r>
              </a:p>
              <a:p>
                <a:pPr marL="342900" lvl="0" indent="-342900">
                  <a:spcBef>
                    <a:spcPts val="600"/>
                  </a:spcBef>
                  <a:buFont typeface="+mj-lt"/>
                  <a:buAutoNum type="arabicPeriod"/>
                </a:pPr>
                <a:r>
                  <a:rPr lang="es-ES" sz="1400" dirty="0"/>
                  <a:t>Buscar el evento </a:t>
                </a:r>
                <a:r>
                  <a:rPr lang="es-ES" sz="1400" i="0" dirty="0">
                    <a:latin typeface="Cambria Math" panose="02040503050406030204" pitchFamily="18" charset="0"/>
                  </a:rPr>
                  <a:t>𝑖</a:t>
                </a:r>
                <a:r>
                  <a:rPr lang="es-ES" sz="1400" dirty="0"/>
                  <a:t> que tendrá lugar en esta iteración:</a:t>
                </a:r>
              </a:p>
              <a:p>
                <a:pPr lvl="1">
                  <a:spcBef>
                    <a:spcPts val="600"/>
                  </a:spcBef>
                </a:pPr>
                <a:r>
                  <a:rPr lang="es-ES" sz="1400" dirty="0"/>
                  <a:t>                    </a:t>
                </a:r>
                <a:r>
                  <a:rPr lang="es-ES" sz="1400" i="0">
                    <a:latin typeface="Cambria Math" panose="02040503050406030204" pitchFamily="18" charset="0"/>
                  </a:rPr>
                  <a:t>𝑅_(𝑖</a:t>
                </a:r>
                <a:r>
                  <a:rPr lang="es-ES" sz="1400" b="0" i="0">
                    <a:latin typeface="Cambria Math" panose="02040503050406030204" pitchFamily="18" charset="0"/>
                  </a:rPr>
                  <a:t>−1)&lt;𝑢</a:t>
                </a:r>
                <a:r>
                  <a:rPr lang="es-ES" sz="1400" i="0">
                    <a:latin typeface="Cambria Math" panose="02040503050406030204" pitchFamily="18" charset="0"/>
                  </a:rPr>
                  <a:t>𝑅_</a:t>
                </a:r>
                <a:r>
                  <a:rPr lang="es-ES" sz="1400" b="0" i="0">
                    <a:latin typeface="Cambria Math" panose="02040503050406030204" pitchFamily="18" charset="0"/>
                  </a:rPr>
                  <a:t>𝑁&lt;</a:t>
                </a:r>
                <a:r>
                  <a:rPr lang="es-ES" sz="1400" i="0">
                    <a:latin typeface="Cambria Math" panose="02040503050406030204" pitchFamily="18" charset="0"/>
                  </a:rPr>
                  <a:t>𝑅_</a:t>
                </a:r>
                <a:r>
                  <a:rPr lang="es-ES" sz="1400" b="0" i="0">
                    <a:latin typeface="Cambria Math" panose="02040503050406030204" pitchFamily="18" charset="0"/>
                  </a:rPr>
                  <a:t>𝑖</a:t>
                </a:r>
                <a:endParaRPr lang="es-ES" sz="1200" b="0" i="0" u="none" strike="noStrike" kern="1200" baseline="0" dirty="0">
                  <a:solidFill>
                    <a:schemeClr val="tx1"/>
                  </a:solidFill>
                  <a:latin typeface="+mn-lt"/>
                  <a:ea typeface="+mn-ea"/>
                  <a:cs typeface="+mn-cs"/>
                </a:endParaRPr>
              </a:p>
              <a:p>
                <a:pPr marL="342900" indent="-342900">
                  <a:spcBef>
                    <a:spcPts val="600"/>
                  </a:spcBef>
                  <a:buFont typeface="+mj-lt"/>
                  <a:buAutoNum type="arabicPeriod" startAt="6"/>
                </a:pPr>
                <a:r>
                  <a:rPr lang="es-ES" sz="1400" dirty="0"/>
                  <a:t>Llevar a cabo el evento 𝑖, efectuando la transición a su estado final.</a:t>
                </a:r>
              </a:p>
              <a:p>
                <a:pPr marL="342900" indent="-342900">
                  <a:spcBef>
                    <a:spcPts val="600"/>
                  </a:spcBef>
                  <a:buFont typeface="+mj-lt"/>
                  <a:buAutoNum type="arabicPeriod" startAt="6"/>
                </a:pPr>
                <a:r>
                  <a:rPr lang="es-ES" sz="1400" dirty="0">
                    <a:solidFill>
                      <a:prstClr val="white"/>
                    </a:solidFill>
                  </a:rPr>
                  <a:t>Generar aleatoriamente </a:t>
                </a:r>
                <a:r>
                  <a:rPr lang="es-ES" sz="1400" i="0">
                    <a:solidFill>
                      <a:prstClr val="white"/>
                    </a:solidFill>
                    <a:latin typeface="Cambria Math" panose="02040503050406030204" pitchFamily="18" charset="0"/>
                  </a:rPr>
                  <a:t>𝑢</a:t>
                </a:r>
                <a:r>
                  <a:rPr lang="es-ES" sz="1400" b="0" i="0">
                    <a:solidFill>
                      <a:prstClr val="white"/>
                    </a:solidFill>
                    <a:latin typeface="Cambria Math" panose="02040503050406030204" pitchFamily="18" charset="0"/>
                  </a:rPr>
                  <a:t>′</a:t>
                </a:r>
                <a:r>
                  <a:rPr lang="es-ES" sz="1400" i="0">
                    <a:solidFill>
                      <a:prstClr val="white"/>
                    </a:solidFill>
                    <a:latin typeface="Cambria Math" panose="02040503050406030204" pitchFamily="18" charset="0"/>
                  </a:rPr>
                  <a:t>∈(0,1]</a:t>
                </a:r>
                <a:r>
                  <a:rPr lang="es-ES" sz="1400" dirty="0">
                    <a:solidFill>
                      <a:prstClr val="white"/>
                    </a:solidFill>
                  </a:rPr>
                  <a:t> según distribución uniforme.</a:t>
                </a:r>
              </a:p>
              <a:p>
                <a:pPr marL="342900" indent="-342900">
                  <a:spcBef>
                    <a:spcPts val="600"/>
                  </a:spcBef>
                  <a:buFont typeface="+mj-lt"/>
                  <a:buAutoNum type="arabicPeriod" startAt="6"/>
                </a:pPr>
                <a:r>
                  <a:rPr lang="es-ES" sz="1400" dirty="0">
                    <a:solidFill>
                      <a:prstClr val="white"/>
                    </a:solidFill>
                  </a:rPr>
                  <a:t>Calcular tiempo transcurrido en evento y sumarlo al tiempo total:</a:t>
                </a:r>
              </a:p>
              <a:p>
                <a:pPr lvl="1">
                  <a:spcBef>
                    <a:spcPts val="600"/>
                  </a:spcBef>
                </a:pPr>
                <a:r>
                  <a:rPr lang="es-ES" sz="1400" b="0" dirty="0">
                    <a:solidFill>
                      <a:prstClr val="white"/>
                    </a:solidFill>
                  </a:rPr>
                  <a:t>     </a:t>
                </a:r>
                <a:r>
                  <a:rPr lang="es-ES" sz="1400" b="0" i="0">
                    <a:solidFill>
                      <a:prstClr val="white"/>
                    </a:solidFill>
                    <a:latin typeface="Cambria Math" panose="02040503050406030204" pitchFamily="18" charset="0"/>
                  </a:rPr>
                  <a:t>𝑡=𝑡+∆</a:t>
                </a:r>
                <a:r>
                  <a:rPr lang="es-ES" sz="1400" b="0" i="0">
                    <a:solidFill>
                      <a:prstClr val="white"/>
                    </a:solidFill>
                    <a:latin typeface="Cambria Math" panose="02040503050406030204" pitchFamily="18" charset="0"/>
                    <a:ea typeface="Cambria Math" panose="02040503050406030204" pitchFamily="18" charset="0"/>
                  </a:rPr>
                  <a:t>𝑡         ∆𝑡=𝑅_𝑁^(−1) 𝑙𝑛(1/𝑢^′ )</a:t>
                </a:r>
                <a:endParaRPr lang="es-ES" sz="1400" dirty="0">
                  <a:solidFill>
                    <a:prstClr val="white"/>
                  </a:solidFill>
                </a:endParaRPr>
              </a:p>
              <a:p>
                <a:pPr marL="342900" indent="-342900">
                  <a:spcBef>
                    <a:spcPts val="600"/>
                  </a:spcBef>
                  <a:buFont typeface="+mj-lt"/>
                  <a:buAutoNum type="arabicPeriod" startAt="6"/>
                </a:pPr>
                <a:r>
                  <a:rPr lang="es-ES" sz="1400" dirty="0"/>
                  <a:t>Recalcular todos los </a:t>
                </a:r>
                <a:r>
                  <a:rPr lang="es-ES" sz="1400" i="0">
                    <a:latin typeface="Cambria Math" panose="02040503050406030204" pitchFamily="18" charset="0"/>
                  </a:rPr>
                  <a:t>𝑟_𝑗</a:t>
                </a:r>
                <a:r>
                  <a:rPr lang="es-ES" sz="1400" dirty="0"/>
                  <a:t> y actualizar lista de transiciones y eventos.</a:t>
                </a:r>
              </a:p>
              <a:p>
                <a:pPr marL="342900" indent="-342900">
                  <a:spcBef>
                    <a:spcPts val="600"/>
                  </a:spcBef>
                  <a:buFont typeface="+mj-lt"/>
                  <a:buAutoNum type="arabicPeriod" startAt="6"/>
                </a:pPr>
                <a:r>
                  <a:rPr lang="es-ES" sz="1400" dirty="0"/>
                  <a:t>Si no se ha alcanzado la condición de parada, volver al paso 2.</a:t>
                </a:r>
              </a:p>
              <a:p>
                <a:pPr marL="0" indent="0">
                  <a:buFontTx/>
                  <a:buNone/>
                </a:pPr>
                <a:endParaRPr lang="es-ES" sz="1200" b="0" i="0" u="none" strike="noStrike" kern="1200" baseline="0" dirty="0">
                  <a:solidFill>
                    <a:schemeClr val="tx1"/>
                  </a:solidFill>
                  <a:latin typeface="+mn-lt"/>
                  <a:ea typeface="+mn-ea"/>
                  <a:cs typeface="+mn-cs"/>
                </a:endParaRPr>
              </a:p>
              <a:p>
                <a:pPr marL="0" indent="0">
                  <a:buFontTx/>
                  <a:buNone/>
                </a:pPr>
                <a:endParaRPr lang="es-ES" sz="1200" b="0" i="0" u="none" strike="noStrike" kern="1200" baseline="0" dirty="0">
                  <a:solidFill>
                    <a:schemeClr val="tx1"/>
                  </a:solidFill>
                  <a:latin typeface="+mn-lt"/>
                  <a:ea typeface="+mn-ea"/>
                  <a:cs typeface="+mn-cs"/>
                </a:endParaRPr>
              </a:p>
              <a:p>
                <a:pPr marL="0" indent="0">
                  <a:buFontTx/>
                  <a:buNone/>
                </a:pPr>
                <a:r>
                  <a:rPr lang="es-ES" sz="1200" b="0" i="0" u="none" strike="noStrike" kern="1200" baseline="0" dirty="0">
                    <a:solidFill>
                      <a:schemeClr val="tx1"/>
                    </a:solidFill>
                    <a:latin typeface="+mn-lt"/>
                    <a:ea typeface="+mn-ea"/>
                    <a:cs typeface="+mn-cs"/>
                  </a:rPr>
                  <a:t>Probabilidades de transición por unidad de tiempo.</a:t>
                </a:r>
              </a:p>
              <a:p>
                <a:pPr marL="0" indent="0">
                  <a:buFontTx/>
                  <a:buNone/>
                </a:pPr>
                <a:endParaRPr lang="es-ES" dirty="0"/>
              </a:p>
            </p:txBody>
          </p:sp>
        </mc:Fallback>
      </mc:AlternateContent>
      <p:sp>
        <p:nvSpPr>
          <p:cNvPr id="4" name="Marcador de número de diapositiva 3"/>
          <p:cNvSpPr>
            <a:spLocks noGrp="1"/>
          </p:cNvSpPr>
          <p:nvPr>
            <p:ph type="sldNum" sz="quarter" idx="10"/>
          </p:nvPr>
        </p:nvSpPr>
        <p:spPr/>
        <p:txBody>
          <a:bodyPr/>
          <a:lstStyle/>
          <a:p>
            <a:fld id="{DF4BDEB7-51E0-4F37-900C-D21B59A587AE}" type="slidenum">
              <a:rPr lang="es-ES" smtClean="0"/>
              <a:t>14</a:t>
            </a:fld>
            <a:endParaRPr lang="es-ES"/>
          </a:p>
        </p:txBody>
      </p:sp>
    </p:spTree>
    <p:extLst>
      <p:ext uri="{BB962C8B-B14F-4D97-AF65-F5344CB8AC3E}">
        <p14:creationId xmlns:p14="http://schemas.microsoft.com/office/powerpoint/2010/main" val="35078702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sz="1200" b="0" i="0" u="none" strike="noStrike" kern="1200" baseline="0" dirty="0">
                <a:solidFill>
                  <a:schemeClr val="tx1"/>
                </a:solidFill>
                <a:latin typeface="+mn-lt"/>
                <a:ea typeface="+mn-ea"/>
                <a:cs typeface="+mn-cs"/>
              </a:rPr>
              <a:t>KMC presenta las ventajas de que es un algoritmo eficiente que no necesita cálculos complejos para su ejecución, y que su base es simple, aunque la complejidad irá en aumento según queramos sumar complejidad al modelo.</a:t>
            </a:r>
          </a:p>
          <a:p>
            <a:endParaRPr lang="es-ES" sz="1200" b="0" i="0" u="none" strike="noStrike" kern="1200" baseline="0" dirty="0">
              <a:solidFill>
                <a:schemeClr val="tx1"/>
              </a:solidFill>
              <a:latin typeface="+mn-lt"/>
              <a:ea typeface="+mn-ea"/>
              <a:cs typeface="+mn-cs"/>
            </a:endParaRPr>
          </a:p>
          <a:p>
            <a:r>
              <a:rPr lang="es-ES" sz="1200" b="0" i="0" u="none" strike="noStrike" kern="1200" baseline="0" dirty="0">
                <a:solidFill>
                  <a:schemeClr val="tx1"/>
                </a:solidFill>
                <a:latin typeface="+mn-lt"/>
                <a:ea typeface="+mn-ea"/>
                <a:cs typeface="+mn-cs"/>
              </a:rPr>
              <a:t>En contraste, las desventajas que tiene son en primer lugar que necesita un modelado previo dependiente de cada caso y teniendo en cuenta todos los estados y transiciones del sistema, la bondad de los resultados de la simulación dependerá de la bondad del modelo diseñado. Otra desventaja importante es la dificultad de su paralelización. Al ser por definición un algoritmo secuencial a día de hoy no existe consenso sobre como abordar su paralelización. Hay que tener en cuenta los siguientes puntos:</a:t>
            </a:r>
          </a:p>
          <a:p>
            <a:endParaRPr lang="es-ES" sz="1200" b="0" i="0" u="none" strike="noStrike" kern="1200" baseline="0" dirty="0">
              <a:solidFill>
                <a:schemeClr val="tx1"/>
              </a:solidFill>
              <a:latin typeface="+mn-lt"/>
              <a:ea typeface="+mn-ea"/>
              <a:cs typeface="+mn-cs"/>
            </a:endParaRPr>
          </a:p>
          <a:p>
            <a:r>
              <a:rPr lang="es-ES" sz="1200" b="0" i="0" u="none" strike="noStrike" kern="1200" baseline="0" dirty="0">
                <a:solidFill>
                  <a:schemeClr val="tx1"/>
                </a:solidFill>
                <a:latin typeface="+mn-lt"/>
                <a:ea typeface="+mn-ea"/>
                <a:cs typeface="+mn-cs"/>
              </a:rPr>
              <a:t>Se han publicado muchas propuestas de paralelización de KMC, a continuación veremos algunas publicaciones con repercusión y que son de interés para el resto del trabajo</a:t>
            </a:r>
          </a:p>
        </p:txBody>
      </p:sp>
      <p:sp>
        <p:nvSpPr>
          <p:cNvPr id="4" name="Marcador de número de diapositiva 3"/>
          <p:cNvSpPr>
            <a:spLocks noGrp="1"/>
          </p:cNvSpPr>
          <p:nvPr>
            <p:ph type="sldNum" sz="quarter" idx="10"/>
          </p:nvPr>
        </p:nvSpPr>
        <p:spPr/>
        <p:txBody>
          <a:bodyPr/>
          <a:lstStyle/>
          <a:p>
            <a:fld id="{DF4BDEB7-51E0-4F37-900C-D21B59A587AE}" type="slidenum">
              <a:rPr lang="es-ES" smtClean="0"/>
              <a:t>15</a:t>
            </a:fld>
            <a:endParaRPr lang="es-ES"/>
          </a:p>
        </p:txBody>
      </p:sp>
    </p:spTree>
    <p:extLst>
      <p:ext uri="{BB962C8B-B14F-4D97-AF65-F5344CB8AC3E}">
        <p14:creationId xmlns:p14="http://schemas.microsoft.com/office/powerpoint/2010/main" val="13900906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indent="0">
              <a:buFontTx/>
              <a:buNone/>
            </a:pPr>
            <a:r>
              <a:rPr lang="es-ES" dirty="0"/>
              <a:t>En 2008 Martínez publica una propuesta interesante de KMC síncrono, que divide el subsistema en subdominios</a:t>
            </a:r>
          </a:p>
          <a:p>
            <a:pPr marL="0" indent="0">
              <a:buFontTx/>
              <a:buNone/>
            </a:pPr>
            <a:endParaRPr lang="es-ES" dirty="0"/>
          </a:p>
          <a:p>
            <a:pPr marL="0" indent="0">
              <a:buFontTx/>
              <a:buNone/>
            </a:pPr>
            <a:r>
              <a:rPr lang="es-ES" dirty="0"/>
              <a:t>El objetivo de esta implementación es conseguir una perfecta sincronización temporal entre subdominios. Para conseguir esto, los </a:t>
            </a:r>
            <a:r>
              <a:rPr lang="es-ES" sz="1200" dirty="0"/>
              <a:t>subdominios conservan la misma frecuencia acumulada total gracias a la inserción de eventos nulos con una tasa de ocurrencia calculada para balancear la frecuencia acumulada total. La ejecución de estos eventos nulos no introducen ninguna variación en el sistema.</a:t>
            </a:r>
          </a:p>
          <a:p>
            <a:pPr marL="0" indent="0">
              <a:buFontTx/>
              <a:buNone/>
            </a:pPr>
            <a:endParaRPr lang="es-E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sz="1200" dirty="0"/>
              <a:t>De esta forma en cada iteración se ejecuta un evento en cada subdominio, incluyendo eventos nulos.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sz="1200" dirty="0"/>
              <a:t>En la implementación de E. Martínez los conflictos de contorno son ignorados. Pero en una publicación posterior teoriza sobre una descomposición espacial para evitar conflictos de contorno. Y. </a:t>
            </a:r>
            <a:r>
              <a:rPr lang="es-ES" sz="1200" dirty="0" err="1"/>
              <a:t>Shim</a:t>
            </a:r>
            <a:r>
              <a:rPr lang="es-ES" sz="1200" dirty="0"/>
              <a:t> introducen este procedimiento en el contexto de KMC síncrono con la descomposición de subdominios en damero. De esta forma un mismo procesador tiene varios subdominios asignados, en cada iteración se ejecutan subdominios cuyos conflictos de contorno no interfieran con otro dominio en ejecución para evitar dichos conflictos.</a:t>
            </a:r>
          </a:p>
        </p:txBody>
      </p:sp>
      <p:sp>
        <p:nvSpPr>
          <p:cNvPr id="4" name="Marcador de número de diapositiva 3"/>
          <p:cNvSpPr>
            <a:spLocks noGrp="1"/>
          </p:cNvSpPr>
          <p:nvPr>
            <p:ph type="sldNum" sz="quarter" idx="10"/>
          </p:nvPr>
        </p:nvSpPr>
        <p:spPr/>
        <p:txBody>
          <a:bodyPr/>
          <a:lstStyle/>
          <a:p>
            <a:fld id="{DF4BDEB7-51E0-4F37-900C-D21B59A587AE}" type="slidenum">
              <a:rPr lang="es-ES" smtClean="0"/>
              <a:t>16</a:t>
            </a:fld>
            <a:endParaRPr lang="es-ES"/>
          </a:p>
        </p:txBody>
      </p:sp>
    </p:spTree>
    <p:extLst>
      <p:ext uri="{BB962C8B-B14F-4D97-AF65-F5344CB8AC3E}">
        <p14:creationId xmlns:p14="http://schemas.microsoft.com/office/powerpoint/2010/main" val="139627031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El concepto GPGPU se refiere al a</a:t>
            </a:r>
            <a:r>
              <a:rPr lang="es-ES" sz="1200" dirty="0"/>
              <a:t>provechamiento de procesadores gráficos (GPU) para aplicaciones de propósito general. En 2012, </a:t>
            </a:r>
            <a:r>
              <a:rPr lang="es-ES" sz="1200" dirty="0" err="1"/>
              <a:t>Arampatzis</a:t>
            </a:r>
            <a:r>
              <a:rPr lang="es-ES" sz="1200" dirty="0"/>
              <a:t> propone el uso de este paradigma para una implementación KMC.</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sz="1200" dirty="0"/>
              <a:t>Aquí vemos las diferencias entre una arquitectura CPU y una GPU. Mientras la CPU tiene un número limitado de unidades aritmético lógicas, una GPU tiene una matriz bastante más amplia de </a:t>
            </a:r>
            <a:r>
              <a:rPr lang="es-ES" sz="1200" dirty="0" err="1"/>
              <a:t>ALUs</a:t>
            </a:r>
            <a:r>
              <a:rPr lang="es-ES" sz="1200" dirty="0"/>
              <a:t>, cada fila de la matriz es gestionada por una unidad de control y una caché dedicadas.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sz="1200" dirty="0"/>
              <a:t>Esta implementación se basa en la división en damero que vimos en la propuesta de Martínez.</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sz="1200" dirty="0"/>
              <a:t>Cada multiprocesador (MP) de la GPU ejecuta una sección del damero. Las iteraciones alternan entre blancos y negros, con una sincronización después de cada iteración. La memoria global de la GPU guarda el estado completo del sistema.</a:t>
            </a: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s-E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sz="1200" dirty="0"/>
              <a:t>Como desventaja de este método tenemos que el tamaño de la simulación está limitado por la memoria global de la GPU.</a:t>
            </a:r>
          </a:p>
          <a:p>
            <a:pPr marL="171450" indent="-171450">
              <a:buFontTx/>
              <a:buChar char="-"/>
            </a:pPr>
            <a:endParaRPr lang="es-ES" sz="1200" dirty="0"/>
          </a:p>
        </p:txBody>
      </p:sp>
      <p:sp>
        <p:nvSpPr>
          <p:cNvPr id="4" name="Marcador de número de diapositiva 3"/>
          <p:cNvSpPr>
            <a:spLocks noGrp="1"/>
          </p:cNvSpPr>
          <p:nvPr>
            <p:ph type="sldNum" sz="quarter" idx="10"/>
          </p:nvPr>
        </p:nvSpPr>
        <p:spPr/>
        <p:txBody>
          <a:bodyPr/>
          <a:lstStyle/>
          <a:p>
            <a:fld id="{DF4BDEB7-51E0-4F37-900C-D21B59A587AE}" type="slidenum">
              <a:rPr lang="es-ES" smtClean="0"/>
              <a:t>17</a:t>
            </a:fld>
            <a:endParaRPr lang="es-ES"/>
          </a:p>
        </p:txBody>
      </p:sp>
    </p:spTree>
    <p:extLst>
      <p:ext uri="{BB962C8B-B14F-4D97-AF65-F5344CB8AC3E}">
        <p14:creationId xmlns:p14="http://schemas.microsoft.com/office/powerpoint/2010/main" val="119793237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A continuación veremos las aportaciones realizadas en el marco de este trabajo de tesis. La primera aportación fue presentada como ponencia en las III Jornadas Predoctorales de la ESI. Consistente en la implementación de un simulador LKMC de </a:t>
            </a:r>
            <a:r>
              <a:rPr lang="es-ES" dirty="0" err="1"/>
              <a:t>Homoepitaxia</a:t>
            </a:r>
            <a:r>
              <a:rPr lang="es-ES" dirty="0"/>
              <a:t>.</a:t>
            </a:r>
          </a:p>
          <a:p>
            <a:endParaRPr lang="es-ES" dirty="0"/>
          </a:p>
          <a:p>
            <a:pPr marL="0" indent="0">
              <a:buFontTx/>
              <a:buNone/>
            </a:pPr>
            <a:r>
              <a:rPr lang="es-ES" dirty="0"/>
              <a:t>Para la implementación se simplifica el modelo considerando una estructura cristalina cúbica homogénea. </a:t>
            </a:r>
          </a:p>
          <a:p>
            <a:pPr marL="0" indent="0">
              <a:buFontTx/>
              <a:buNone/>
            </a:pPr>
            <a:endParaRPr lang="es-ES" dirty="0"/>
          </a:p>
          <a:p>
            <a:pPr marL="0" indent="0">
              <a:buFontTx/>
              <a:buNone/>
            </a:pPr>
            <a:r>
              <a:rPr lang="es-ES" dirty="0"/>
              <a:t>El cálculo de frecuencias es extraído del publicado por </a:t>
            </a:r>
            <a:r>
              <a:rPr lang="es-ES" sz="1200" dirty="0" err="1"/>
              <a:t>Gallivan</a:t>
            </a:r>
            <a:r>
              <a:rPr lang="es-ES" sz="1200" dirty="0"/>
              <a:t> et al.</a:t>
            </a:r>
          </a:p>
          <a:p>
            <a:pPr marL="0" indent="0">
              <a:buFontTx/>
              <a:buNone/>
            </a:pPr>
            <a:endParaRPr lang="es-ES" sz="1200" dirty="0"/>
          </a:p>
          <a:p>
            <a:pPr marL="0" indent="0">
              <a:buFontTx/>
              <a:buNone/>
            </a:pPr>
            <a:r>
              <a:rPr lang="es-ES" dirty="0"/>
              <a:t>Se tienen en cuenta para la simulación los eventos de difusión, desorción y adsorción.</a:t>
            </a:r>
          </a:p>
          <a:p>
            <a:pPr marL="0" indent="0">
              <a:buFontTx/>
              <a:buNone/>
            </a:pPr>
            <a:endParaRPr lang="es-ES"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sz="1200" dirty="0"/>
              <a:t>Se supone una superficie toroidal con para no perder información de contorno. De esta forma las dimensiones no usadas para el crecimiento son periódicas.</a:t>
            </a:r>
            <a:endParaRPr lang="es-ES" dirty="0"/>
          </a:p>
          <a:p>
            <a:pPr marL="171450" indent="-171450">
              <a:buFontTx/>
              <a:buChar char="-"/>
            </a:pPr>
            <a:endParaRPr lang="es-ES" sz="1200" dirty="0"/>
          </a:p>
        </p:txBody>
      </p:sp>
      <p:sp>
        <p:nvSpPr>
          <p:cNvPr id="4" name="Marcador de número de diapositiva 3"/>
          <p:cNvSpPr>
            <a:spLocks noGrp="1"/>
          </p:cNvSpPr>
          <p:nvPr>
            <p:ph type="sldNum" sz="quarter" idx="10"/>
          </p:nvPr>
        </p:nvSpPr>
        <p:spPr/>
        <p:txBody>
          <a:bodyPr/>
          <a:lstStyle/>
          <a:p>
            <a:fld id="{DF4BDEB7-51E0-4F37-900C-D21B59A587AE}" type="slidenum">
              <a:rPr lang="es-ES" smtClean="0"/>
              <a:t>18</a:t>
            </a:fld>
            <a:endParaRPr lang="es-ES"/>
          </a:p>
        </p:txBody>
      </p:sp>
    </p:spTree>
    <p:extLst>
      <p:ext uri="{BB962C8B-B14F-4D97-AF65-F5344CB8AC3E}">
        <p14:creationId xmlns:p14="http://schemas.microsoft.com/office/powerpoint/2010/main" val="110182940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En el siguiente video se observan los resultados de una evolución de la simulación a 1050K. Se observa un crecimiento de tipo </a:t>
            </a:r>
            <a:r>
              <a:rPr lang="es-ES" sz="1200" dirty="0"/>
              <a:t>Frank-van </a:t>
            </a:r>
            <a:r>
              <a:rPr lang="es-ES" sz="1200" dirty="0" err="1"/>
              <a:t>der</a:t>
            </a:r>
            <a:r>
              <a:rPr lang="es-ES" sz="1200" dirty="0"/>
              <a:t> </a:t>
            </a:r>
            <a:r>
              <a:rPr lang="es-ES" sz="1200" dirty="0" err="1"/>
              <a:t>Merwe</a:t>
            </a:r>
            <a:r>
              <a:rPr lang="es-ES" sz="1200" dirty="0"/>
              <a:t> (FV) en el que nuevas islas de una celda de grosor se extienden hasta formar </a:t>
            </a:r>
            <a:r>
              <a:rPr lang="es-ES" sz="1200" dirty="0" err="1"/>
              <a:t>monocapas</a:t>
            </a:r>
            <a:r>
              <a:rPr lang="es-ES" sz="1200" dirty="0"/>
              <a:t> completas.</a:t>
            </a:r>
            <a:r>
              <a:rPr lang="es-ES" dirty="0"/>
              <a:t> Esta evolución está en concordancia con la expuesta por </a:t>
            </a:r>
            <a:r>
              <a:rPr lang="es-ES" dirty="0" err="1"/>
              <a:t>Gallivan</a:t>
            </a:r>
            <a:r>
              <a:rPr lang="es-ES" dirty="0"/>
              <a:t> et. al.</a:t>
            </a:r>
          </a:p>
        </p:txBody>
      </p:sp>
      <p:sp>
        <p:nvSpPr>
          <p:cNvPr id="4" name="Marcador de número de diapositiva 3"/>
          <p:cNvSpPr>
            <a:spLocks noGrp="1"/>
          </p:cNvSpPr>
          <p:nvPr>
            <p:ph type="sldNum" sz="quarter" idx="10"/>
          </p:nvPr>
        </p:nvSpPr>
        <p:spPr/>
        <p:txBody>
          <a:bodyPr/>
          <a:lstStyle/>
          <a:p>
            <a:fld id="{DF4BDEB7-51E0-4F37-900C-D21B59A587AE}" type="slidenum">
              <a:rPr lang="es-ES" smtClean="0"/>
              <a:t>19</a:t>
            </a:fld>
            <a:endParaRPr lang="es-ES"/>
          </a:p>
        </p:txBody>
      </p:sp>
    </p:spTree>
    <p:extLst>
      <p:ext uri="{BB962C8B-B14F-4D97-AF65-F5344CB8AC3E}">
        <p14:creationId xmlns:p14="http://schemas.microsoft.com/office/powerpoint/2010/main" val="15717812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Los contenidos que veremos en esta presentación son los siguientes:</a:t>
            </a:r>
          </a:p>
          <a:p>
            <a:endParaRPr lang="es-ES" dirty="0"/>
          </a:p>
          <a:p>
            <a:pPr marL="171450" indent="-171450">
              <a:buFontTx/>
              <a:buChar char="-"/>
            </a:pPr>
            <a:r>
              <a:rPr lang="es-ES" dirty="0"/>
              <a:t>En primer lugar veremos en qué consiste el proceso de crecimiento cristalino y los métodos de epitaxia existentes, e introduciremos conceptos relevantes para el resto del trabajo.</a:t>
            </a:r>
          </a:p>
          <a:p>
            <a:pPr marL="171450" indent="-171450">
              <a:buFontTx/>
              <a:buChar char="-"/>
            </a:pPr>
            <a:r>
              <a:rPr lang="es-ES" dirty="0"/>
              <a:t>Seguidamente revisaremos el estado del arte de la simulación de procesos atomísticos, centrándonos en la dinámica molecular y especialmente en los métodos de Monte Carlo, que sustentan la base del este trabajo.</a:t>
            </a:r>
          </a:p>
          <a:p>
            <a:pPr marL="171450" indent="-171450">
              <a:buFontTx/>
              <a:buChar char="-"/>
            </a:pPr>
            <a:r>
              <a:rPr lang="es-ES" dirty="0"/>
              <a:t>A continuación se expondrán las aportaciones realizadas en ponencias y publicaciones en el marco de este trabajo de tesis.</a:t>
            </a:r>
          </a:p>
          <a:p>
            <a:pPr marL="171450" indent="-171450">
              <a:buFontTx/>
              <a:buChar char="-"/>
            </a:pPr>
            <a:r>
              <a:rPr lang="es-ES" dirty="0"/>
              <a:t>Seguiremos con la presentación del simulador paralelo distribuido, que es la principal aportación de este trabajo.</a:t>
            </a:r>
          </a:p>
          <a:p>
            <a:pPr marL="171450" indent="-171450">
              <a:buFontTx/>
              <a:buChar char="-"/>
            </a:pPr>
            <a:r>
              <a:rPr lang="es-ES" dirty="0"/>
              <a:t>Por último se expondrán las conclusiones y las posibles líneas futuras de investigación.</a:t>
            </a:r>
          </a:p>
        </p:txBody>
      </p:sp>
      <p:sp>
        <p:nvSpPr>
          <p:cNvPr id="4" name="Marcador de número de diapositiva 3"/>
          <p:cNvSpPr>
            <a:spLocks noGrp="1"/>
          </p:cNvSpPr>
          <p:nvPr>
            <p:ph type="sldNum" sz="quarter" idx="10"/>
          </p:nvPr>
        </p:nvSpPr>
        <p:spPr/>
        <p:txBody>
          <a:bodyPr/>
          <a:lstStyle/>
          <a:p>
            <a:fld id="{DF4BDEB7-51E0-4F37-900C-D21B59A587AE}" type="slidenum">
              <a:rPr lang="es-ES" smtClean="0"/>
              <a:t>2</a:t>
            </a:fld>
            <a:endParaRPr lang="es-ES"/>
          </a:p>
        </p:txBody>
      </p:sp>
    </p:spTree>
    <p:extLst>
      <p:ext uri="{BB962C8B-B14F-4D97-AF65-F5344CB8AC3E}">
        <p14:creationId xmlns:p14="http://schemas.microsoft.com/office/powerpoint/2010/main" val="236212900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Estas son las medidas de rugosidad de la superficie simulada obtenida en nuestras simulaciones, y en las publicadas por </a:t>
            </a:r>
            <a:r>
              <a:rPr lang="es-ES" dirty="0" err="1"/>
              <a:t>Gallivan</a:t>
            </a:r>
            <a:r>
              <a:rPr lang="es-ES" dirty="0"/>
              <a:t> et al. En ambas la diferencia entre mínimos y máximos van disminuyendo a medida que se van formando nuevas capas. Esto es debido a que los escalones de las nuevas capas tienden a acumular irregularidades.</a:t>
            </a:r>
          </a:p>
        </p:txBody>
      </p:sp>
      <p:sp>
        <p:nvSpPr>
          <p:cNvPr id="4" name="Marcador de número de diapositiva 3"/>
          <p:cNvSpPr>
            <a:spLocks noGrp="1"/>
          </p:cNvSpPr>
          <p:nvPr>
            <p:ph type="sldNum" sz="quarter" idx="10"/>
          </p:nvPr>
        </p:nvSpPr>
        <p:spPr/>
        <p:txBody>
          <a:bodyPr/>
          <a:lstStyle/>
          <a:p>
            <a:fld id="{DF4BDEB7-51E0-4F37-900C-D21B59A587AE}" type="slidenum">
              <a:rPr lang="es-ES" smtClean="0"/>
              <a:t>20</a:t>
            </a:fld>
            <a:endParaRPr lang="es-ES"/>
          </a:p>
        </p:txBody>
      </p:sp>
    </p:spTree>
    <p:extLst>
      <p:ext uri="{BB962C8B-B14F-4D97-AF65-F5344CB8AC3E}">
        <p14:creationId xmlns:p14="http://schemas.microsoft.com/office/powerpoint/2010/main" val="328322679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Marcador de notas 2"/>
              <p:cNvSpPr>
                <a:spLocks noGrp="1"/>
              </p:cNvSpPr>
              <p:nvPr>
                <p:ph type="body" idx="1"/>
              </p:nvPr>
            </p:nvSpPr>
            <p:spPr/>
            <p:txBody>
              <a:bodyPr/>
              <a:lstStyle/>
              <a:p>
                <a:r>
                  <a:rPr lang="es-ES" dirty="0"/>
                  <a:t>La siguiente aportación consiste en la implementación de un simulador KMC Multi-Escala de </a:t>
                </a:r>
                <a:r>
                  <a:rPr lang="es-ES" dirty="0" err="1"/>
                  <a:t>Heteroepitaxia</a:t>
                </a:r>
                <a:r>
                  <a:rPr lang="es-ES" dirty="0"/>
                  <a:t>, presentado como ponencia en las IV Jornadas predoctorales de la ESI.</a:t>
                </a:r>
              </a:p>
              <a:p>
                <a:endParaRPr lang="es-ES" dirty="0"/>
              </a:p>
              <a:p>
                <a:r>
                  <a:rPr lang="es-ES" dirty="0"/>
                  <a:t>Esta </a:t>
                </a:r>
                <a:r>
                  <a:rPr lang="es-ES" dirty="0" err="1"/>
                  <a:t>implemetanción</a:t>
                </a:r>
                <a:r>
                  <a:rPr lang="es-ES" dirty="0"/>
                  <a:t> es usada para la simulación de crecimiento de puntos cuánticos mediante la </a:t>
                </a:r>
                <a:r>
                  <a:rPr lang="es-ES" dirty="0" err="1"/>
                  <a:t>heteriepitaxia</a:t>
                </a:r>
                <a:r>
                  <a:rPr lang="es-ES" dirty="0"/>
                  <a:t> de </a:t>
                </a:r>
                <a:r>
                  <a:rPr lang="es-ES" sz="1200" b="0" i="0" u="none" strike="noStrike" kern="1200" baseline="0" dirty="0">
                    <a:solidFill>
                      <a:schemeClr val="tx1"/>
                    </a:solidFill>
                    <a:latin typeface="+mn-lt"/>
                    <a:ea typeface="+mn-ea"/>
                    <a:cs typeface="+mn-cs"/>
                  </a:rPr>
                  <a:t>nitruro de galio sobre nitruro de aluminio.</a:t>
                </a:r>
                <a:endParaRPr lang="es-ES" dirty="0"/>
              </a:p>
              <a:p>
                <a:endParaRPr lang="es-ES" dirty="0"/>
              </a:p>
              <a:p>
                <a:pPr marL="0" indent="0">
                  <a:buFontTx/>
                  <a:buNone/>
                </a:pPr>
                <a:r>
                  <a:rPr lang="es-ES" sz="1200" b="0" i="0" u="none" strike="noStrike" kern="1200" baseline="0" dirty="0">
                    <a:solidFill>
                      <a:schemeClr val="tx1"/>
                    </a:solidFill>
                    <a:latin typeface="+mn-lt"/>
                    <a:ea typeface="+mn-ea"/>
                    <a:cs typeface="+mn-cs"/>
                  </a:rPr>
                  <a:t>La implementación está basada en el algoritmo Multi-</a:t>
                </a:r>
                <a:r>
                  <a:rPr lang="es-ES" sz="1200" b="0" i="0" u="none" strike="noStrike" kern="1200" baseline="0" dirty="0" err="1">
                    <a:solidFill>
                      <a:schemeClr val="tx1"/>
                    </a:solidFill>
                    <a:latin typeface="+mn-lt"/>
                    <a:ea typeface="+mn-ea"/>
                    <a:cs typeface="+mn-cs"/>
                  </a:rPr>
                  <a:t>Scale</a:t>
                </a:r>
                <a:r>
                  <a:rPr lang="es-ES" sz="1200" b="0" i="0" u="none" strike="noStrike" kern="1200" baseline="0" dirty="0">
                    <a:solidFill>
                      <a:schemeClr val="tx1"/>
                    </a:solidFill>
                    <a:latin typeface="+mn-lt"/>
                    <a:ea typeface="+mn-ea"/>
                    <a:cs typeface="+mn-cs"/>
                  </a:rPr>
                  <a:t> KMC presentado en el trabajo de tesis de </a:t>
                </a:r>
                <a:r>
                  <a:rPr lang="es-ES" sz="1200" b="0" i="0" u="none" strike="noStrike" kern="1200" baseline="0" dirty="0" err="1">
                    <a:solidFill>
                      <a:schemeClr val="tx1"/>
                    </a:solidFill>
                    <a:latin typeface="+mn-lt"/>
                    <a:ea typeface="+mn-ea"/>
                    <a:cs typeface="+mn-cs"/>
                  </a:rPr>
                  <a:t>Bodagosky</a:t>
                </a:r>
                <a:r>
                  <a:rPr lang="es-ES" sz="1200" b="0" i="0" u="none" strike="noStrike" kern="1200" baseline="0" dirty="0">
                    <a:solidFill>
                      <a:schemeClr val="tx1"/>
                    </a:solidFill>
                    <a:latin typeface="+mn-lt"/>
                    <a:ea typeface="+mn-ea"/>
                    <a:cs typeface="+mn-cs"/>
                  </a:rPr>
                  <a:t>.</a:t>
                </a:r>
              </a:p>
              <a:p>
                <a:pPr marL="0" indent="0">
                  <a:buFontTx/>
                  <a:buNone/>
                </a:pPr>
                <a:endParaRPr lang="es-ES" sz="1200" b="0" i="0" u="none" strike="noStrike" kern="1200" baseline="0" dirty="0">
                  <a:solidFill>
                    <a:schemeClr val="tx1"/>
                  </a:solidFill>
                  <a:latin typeface="+mn-lt"/>
                  <a:ea typeface="+mn-ea"/>
                  <a:cs typeface="+mn-cs"/>
                </a:endParaRPr>
              </a:p>
              <a:p>
                <a:pPr marL="0" indent="0">
                  <a:buFontTx/>
                  <a:buNone/>
                </a:pPr>
                <a:r>
                  <a:rPr lang="es-ES" sz="1200" b="0" i="0" u="none" strike="noStrike" kern="1200" baseline="0" dirty="0">
                    <a:solidFill>
                      <a:schemeClr val="tx1"/>
                    </a:solidFill>
                    <a:latin typeface="+mn-lt"/>
                    <a:ea typeface="+mn-ea"/>
                    <a:cs typeface="+mn-cs"/>
                  </a:rPr>
                  <a:t>Multi-</a:t>
                </a:r>
                <a:r>
                  <a:rPr lang="es-ES" sz="1200" b="0" i="0" u="none" strike="noStrike" kern="1200" baseline="0" dirty="0" err="1">
                    <a:solidFill>
                      <a:schemeClr val="tx1"/>
                    </a:solidFill>
                    <a:latin typeface="+mn-lt"/>
                    <a:ea typeface="+mn-ea"/>
                    <a:cs typeface="+mn-cs"/>
                  </a:rPr>
                  <a:t>Scale</a:t>
                </a:r>
                <a:r>
                  <a:rPr lang="es-ES" sz="1200" b="0" i="0" u="none" strike="noStrike" kern="1200" baseline="0" dirty="0">
                    <a:solidFill>
                      <a:schemeClr val="tx1"/>
                    </a:solidFill>
                    <a:latin typeface="+mn-lt"/>
                    <a:ea typeface="+mn-ea"/>
                    <a:cs typeface="+mn-cs"/>
                  </a:rPr>
                  <a:t> KMC es una variante de KMC que permite múltiples saltos en difusiones sin vecinos dentro de una misma iteración. Normalmente estas difusiones sin vecinos son los eventos con mayor probabilidad de ocurrencia, con lo que permitiendo múltiples saltos se ahorran iteraciones y se gana eficiencia en el algoritmo. Si el evento a simular en una iteración dada resulta ser una difusión de un átomo sin vecinos:</a:t>
                </a:r>
              </a:p>
              <a:p>
                <a:pPr marL="171450" lvl="0" indent="-171450">
                  <a:buFontTx/>
                  <a:buChar char="-"/>
                </a:pPr>
                <a:r>
                  <a:rPr lang="es-ES" sz="1200" dirty="0"/>
                  <a:t>Se establece un número máximo de saltos </a:t>
                </a:r>
                <a14:m>
                  <m:oMath xmlns:m="http://schemas.openxmlformats.org/officeDocument/2006/math">
                    <m:r>
                      <a:rPr lang="es-ES" sz="1200" i="1" dirty="0" smtClean="0">
                        <a:latin typeface="Cambria Math" panose="02040503050406030204" pitchFamily="18" charset="0"/>
                      </a:rPr>
                      <m:t>𝑚</m:t>
                    </m:r>
                  </m:oMath>
                </a14:m>
                <a:r>
                  <a:rPr lang="es-ES" sz="1200" dirty="0"/>
                  <a:t> por iteración en una difusión sin vecinos.</a:t>
                </a:r>
              </a:p>
              <a:p>
                <a:pPr marL="171450" lvl="0" indent="-171450">
                  <a:buFontTx/>
                  <a:buChar char="-"/>
                </a:pPr>
                <a:r>
                  <a:rPr lang="es-ES" sz="1200" dirty="0"/>
                  <a:t>Si el átomo sin vecinos queda ligado a un nuevo vecino antes de terminar los </a:t>
                </a:r>
                <a14:m>
                  <m:oMath xmlns:m="http://schemas.openxmlformats.org/officeDocument/2006/math">
                    <m:r>
                      <a:rPr lang="es-ES" sz="1200" i="1" dirty="0" smtClean="0">
                        <a:latin typeface="Cambria Math" panose="02040503050406030204" pitchFamily="18" charset="0"/>
                      </a:rPr>
                      <m:t>𝑚</m:t>
                    </m:r>
                  </m:oMath>
                </a14:m>
                <a:r>
                  <a:rPr lang="es-ES" sz="1200" dirty="0"/>
                  <a:t> saltos, se selecciona otro átomo sin vecinos para terminar los saltos restantes.</a:t>
                </a:r>
              </a:p>
              <a:p>
                <a:pPr marL="628650" lvl="1" indent="-171450">
                  <a:buFontTx/>
                  <a:buChar char="-"/>
                </a:pPr>
                <a:endParaRPr lang="es-ES" sz="1200" dirty="0"/>
              </a:p>
              <a:p>
                <a:pPr marL="0" lvl="0" indent="0">
                  <a:buFontTx/>
                  <a:buNone/>
                </a:pPr>
                <a:r>
                  <a:rPr lang="es-ES" sz="1200" b="0" i="0" u="none" strike="noStrike" kern="1200" baseline="0" dirty="0">
                    <a:solidFill>
                      <a:schemeClr val="tx1"/>
                    </a:solidFill>
                    <a:latin typeface="+mn-lt"/>
                    <a:ea typeface="+mn-ea"/>
                    <a:cs typeface="+mn-cs"/>
                  </a:rPr>
                  <a:t>En esta implementación se tienen en cuenta las variaciones de la energía elástica introducidas puntos cuánticos apilados en el sustrato</a:t>
                </a:r>
                <a:r>
                  <a:rPr lang="es-ES" sz="1200"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También complicamos algo más el modelo introduciendo la energía de barrera de </a:t>
                </a:r>
                <a:r>
                  <a:rPr lang="es-ES" sz="1200" dirty="0" err="1"/>
                  <a:t>Ehrlich</a:t>
                </a:r>
                <a:r>
                  <a:rPr lang="es-ES" sz="1200" dirty="0"/>
                  <a:t>–</a:t>
                </a:r>
                <a:r>
                  <a:rPr lang="es-ES" sz="1200" dirty="0" err="1"/>
                  <a:t>Schwoebel</a:t>
                </a:r>
                <a:r>
                  <a:rPr lang="es-ES" sz="1200" dirty="0"/>
                  <a:t>. Este concepto representa la energía adicional que necesita un átomo para difundirse a una terraza inferior, ya que en este caso no existe un nuevo átomo consecutivo con el que establecer un enlace.</a:t>
                </a:r>
                <a:endParaRPr lang="es-ES" dirty="0"/>
              </a:p>
            </p:txBody>
          </p:sp>
        </mc:Choice>
        <mc:Fallback xmlns="">
          <p:sp>
            <p:nvSpPr>
              <p:cNvPr id="3" name="Marcador de notas 2"/>
              <p:cNvSpPr>
                <a:spLocks noGrp="1"/>
              </p:cNvSpPr>
              <p:nvPr>
                <p:ph type="body" idx="1"/>
              </p:nvPr>
            </p:nvSpPr>
            <p:spPr/>
            <p:txBody>
              <a:bodyPr/>
              <a:lstStyle/>
              <a:p>
                <a:r>
                  <a:rPr lang="es-ES" dirty="0"/>
                  <a:t>La siguiente aportación consiste en un simulador KMC Multi-Escala de </a:t>
                </a:r>
                <a:r>
                  <a:rPr lang="es-ES" dirty="0" err="1"/>
                  <a:t>Heteroepitaxia</a:t>
                </a:r>
                <a:r>
                  <a:rPr lang="es-ES" dirty="0"/>
                  <a:t>, presentado como ponencia en las IV Jornadas predoctorales de la ESI.</a:t>
                </a:r>
              </a:p>
              <a:p>
                <a:endParaRPr lang="es-ES" dirty="0"/>
              </a:p>
              <a:p>
                <a:pPr marL="171450" indent="-171450">
                  <a:buFontTx/>
                  <a:buChar char="-"/>
                </a:pPr>
                <a:r>
                  <a:rPr lang="es-ES" sz="1200" b="0" i="0" u="none" strike="noStrike" kern="1200" baseline="0" dirty="0">
                    <a:solidFill>
                      <a:schemeClr val="tx1"/>
                    </a:solidFill>
                    <a:latin typeface="+mn-lt"/>
                    <a:ea typeface="+mn-ea"/>
                    <a:cs typeface="+mn-cs"/>
                  </a:rPr>
                  <a:t>En este trabajo se abordará la simulación de crecimiento </a:t>
                </a:r>
                <a:r>
                  <a:rPr lang="es-ES" sz="1200" b="0" i="0" u="none" strike="noStrike" kern="1200" baseline="0" dirty="0" err="1">
                    <a:solidFill>
                      <a:schemeClr val="tx1"/>
                    </a:solidFill>
                    <a:latin typeface="+mn-lt"/>
                    <a:ea typeface="+mn-ea"/>
                    <a:cs typeface="+mn-cs"/>
                  </a:rPr>
                  <a:t>epitaxial</a:t>
                </a:r>
                <a:r>
                  <a:rPr lang="es-ES" sz="1200" b="0" i="0" u="none" strike="noStrike" kern="1200" baseline="0" dirty="0">
                    <a:solidFill>
                      <a:schemeClr val="tx1"/>
                    </a:solidFill>
                    <a:latin typeface="+mn-lt"/>
                    <a:ea typeface="+mn-ea"/>
                    <a:cs typeface="+mn-cs"/>
                  </a:rPr>
                  <a:t> de puntos cuánticos, concretamente mediante un crecimiento </a:t>
                </a:r>
                <a:r>
                  <a:rPr lang="es-ES" sz="1200" b="0" i="0" u="none" strike="noStrike" kern="1200" baseline="0" dirty="0" err="1">
                    <a:solidFill>
                      <a:schemeClr val="tx1"/>
                    </a:solidFill>
                    <a:latin typeface="+mn-lt"/>
                    <a:ea typeface="+mn-ea"/>
                    <a:cs typeface="+mn-cs"/>
                  </a:rPr>
                  <a:t>heteroepitaxial</a:t>
                </a:r>
                <a:r>
                  <a:rPr lang="es-ES" sz="1200" b="0" i="0" u="none" strike="noStrike" kern="1200" baseline="0" dirty="0">
                    <a:solidFill>
                      <a:schemeClr val="tx1"/>
                    </a:solidFill>
                    <a:latin typeface="+mn-lt"/>
                    <a:ea typeface="+mn-ea"/>
                    <a:cs typeface="+mn-cs"/>
                  </a:rPr>
                  <a:t> de nitruro de galio sobre un sustrato de nitruro de aluminio.</a:t>
                </a:r>
              </a:p>
              <a:p>
                <a:pPr marL="171450" indent="-171450">
                  <a:buFontTx/>
                  <a:buChar char="-"/>
                </a:pPr>
                <a:r>
                  <a:rPr lang="es-ES" sz="1200" b="0" i="0" u="none" strike="noStrike" kern="1200" baseline="0" dirty="0">
                    <a:solidFill>
                      <a:schemeClr val="tx1"/>
                    </a:solidFill>
                    <a:latin typeface="+mn-lt"/>
                    <a:ea typeface="+mn-ea"/>
                    <a:cs typeface="+mn-cs"/>
                  </a:rPr>
                  <a:t>La implementación está basada en el algoritmo Multi-</a:t>
                </a:r>
                <a:r>
                  <a:rPr lang="es-ES" sz="1200" b="0" i="0" u="none" strike="noStrike" kern="1200" baseline="0" dirty="0" err="1">
                    <a:solidFill>
                      <a:schemeClr val="tx1"/>
                    </a:solidFill>
                    <a:latin typeface="+mn-lt"/>
                    <a:ea typeface="+mn-ea"/>
                    <a:cs typeface="+mn-cs"/>
                  </a:rPr>
                  <a:t>Scale</a:t>
                </a:r>
                <a:r>
                  <a:rPr lang="es-ES" sz="1200" b="0" i="0" u="none" strike="noStrike" kern="1200" baseline="0" dirty="0">
                    <a:solidFill>
                      <a:schemeClr val="tx1"/>
                    </a:solidFill>
                    <a:latin typeface="+mn-lt"/>
                    <a:ea typeface="+mn-ea"/>
                    <a:cs typeface="+mn-cs"/>
                  </a:rPr>
                  <a:t> KMC presentado en el trabajo de tesis de J.A. </a:t>
                </a:r>
                <a:r>
                  <a:rPr lang="es-ES" sz="1200" b="0" i="0" u="none" strike="noStrike" kern="1200" baseline="0" dirty="0" err="1">
                    <a:solidFill>
                      <a:schemeClr val="tx1"/>
                    </a:solidFill>
                    <a:latin typeface="+mn-lt"/>
                    <a:ea typeface="+mn-ea"/>
                    <a:cs typeface="+mn-cs"/>
                  </a:rPr>
                  <a:t>Bodagosky</a:t>
                </a:r>
                <a:r>
                  <a:rPr lang="es-ES" sz="1200" b="0" i="0" u="none" strike="noStrike" kern="1200" baseline="0" dirty="0">
                    <a:solidFill>
                      <a:schemeClr val="tx1"/>
                    </a:solidFill>
                    <a:latin typeface="+mn-lt"/>
                    <a:ea typeface="+mn-ea"/>
                    <a:cs typeface="+mn-cs"/>
                  </a:rPr>
                  <a:t>.</a:t>
                </a:r>
              </a:p>
              <a:p>
                <a:pPr marL="171450" indent="-171450">
                  <a:buFontTx/>
                  <a:buChar char="-"/>
                </a:pPr>
                <a:r>
                  <a:rPr lang="es-ES" sz="1200" dirty="0"/>
                  <a:t>Se supone una superficie toroidal y eventos de difusión, desorción y adsorción.</a:t>
                </a:r>
              </a:p>
              <a:p>
                <a:pPr marL="171450" indent="-171450">
                  <a:buFontTx/>
                  <a:buChar char="-"/>
                </a:pPr>
                <a:r>
                  <a:rPr lang="es-ES" sz="1200" b="0" i="0" u="none" strike="noStrike" kern="1200" baseline="0" dirty="0">
                    <a:solidFill>
                      <a:schemeClr val="tx1"/>
                    </a:solidFill>
                    <a:latin typeface="+mn-lt"/>
                    <a:ea typeface="+mn-ea"/>
                    <a:cs typeface="+mn-cs"/>
                  </a:rPr>
                  <a:t>Multi-</a:t>
                </a:r>
                <a:r>
                  <a:rPr lang="es-ES" sz="1200" b="0" i="0" u="none" strike="noStrike" kern="1200" baseline="0" dirty="0" err="1">
                    <a:solidFill>
                      <a:schemeClr val="tx1"/>
                    </a:solidFill>
                    <a:latin typeface="+mn-lt"/>
                    <a:ea typeface="+mn-ea"/>
                    <a:cs typeface="+mn-cs"/>
                  </a:rPr>
                  <a:t>Scale</a:t>
                </a:r>
                <a:r>
                  <a:rPr lang="es-ES" sz="1200" b="0" i="0" u="none" strike="noStrike" kern="1200" baseline="0" dirty="0">
                    <a:solidFill>
                      <a:schemeClr val="tx1"/>
                    </a:solidFill>
                    <a:latin typeface="+mn-lt"/>
                    <a:ea typeface="+mn-ea"/>
                    <a:cs typeface="+mn-cs"/>
                  </a:rPr>
                  <a:t> KMC es una variante de KMC que introduce optimizaciones que permiten múltiples saltos en difusiones sin vecinos dentro de una misma iteración. Normalmente las difusiones sin vecinos son los eventos con mayor probabilidad de ocurrencia, con lo que permitiendo múltiples saltos se ahorran iteraciones y se gana eficiencia en el algoritmo. Para ello, si el evento a simular en una iteración dada resulta ser una difusión de un átomo sin vecinos:</a:t>
                </a:r>
              </a:p>
              <a:p>
                <a:pPr marL="628650" lvl="1" indent="-171450">
                  <a:buFontTx/>
                  <a:buChar char="-"/>
                </a:pPr>
                <a:r>
                  <a:rPr lang="es-ES" sz="1200" dirty="0"/>
                  <a:t>Se establece un número máximo de saltos </a:t>
                </a:r>
                <a:r>
                  <a:rPr lang="es-ES" sz="1200" i="0" dirty="0">
                    <a:latin typeface="Cambria Math" panose="02040503050406030204" pitchFamily="18" charset="0"/>
                  </a:rPr>
                  <a:t>𝑚</a:t>
                </a:r>
                <a:r>
                  <a:rPr lang="es-ES" sz="1200" dirty="0"/>
                  <a:t> por iteración en una difusión sin vecinos.</a:t>
                </a:r>
              </a:p>
              <a:p>
                <a:pPr marL="628650" lvl="1" indent="-171450">
                  <a:buFontTx/>
                  <a:buChar char="-"/>
                </a:pPr>
                <a:r>
                  <a:rPr lang="es-ES" sz="1200" dirty="0"/>
                  <a:t>Si el átomo sin vecinos queda ligado a un nuevo vecino antes de terminar los </a:t>
                </a:r>
                <a:r>
                  <a:rPr lang="es-ES" sz="1200" i="0" dirty="0">
                    <a:latin typeface="Cambria Math" panose="02040503050406030204" pitchFamily="18" charset="0"/>
                  </a:rPr>
                  <a:t>𝑚</a:t>
                </a:r>
                <a:r>
                  <a:rPr lang="es-ES" sz="1200" dirty="0"/>
                  <a:t> saltos, se selecciona otro átomo sin vecinos para terminar los saltos restantes.</a:t>
                </a:r>
              </a:p>
              <a:p>
                <a:pPr marL="171450" lvl="0" indent="-171450">
                  <a:buFontTx/>
                  <a:buChar char="-"/>
                </a:pPr>
                <a:r>
                  <a:rPr lang="es-ES" sz="1200" b="0" i="0" u="none" strike="noStrike" kern="1200" baseline="0" dirty="0">
                    <a:solidFill>
                      <a:schemeClr val="tx1"/>
                    </a:solidFill>
                    <a:latin typeface="+mn-lt"/>
                    <a:ea typeface="+mn-ea"/>
                    <a:cs typeface="+mn-cs"/>
                  </a:rPr>
                  <a:t>En esta implementación se tienen en cuenta las variaciones de la energía elástica introducidas por la </a:t>
                </a:r>
                <a:r>
                  <a:rPr lang="es-ES" sz="1200" b="0" i="0" u="none" strike="noStrike" kern="1200" baseline="0" dirty="0" err="1">
                    <a:solidFill>
                      <a:schemeClr val="tx1"/>
                    </a:solidFill>
                    <a:latin typeface="+mn-lt"/>
                    <a:ea typeface="+mn-ea"/>
                    <a:cs typeface="+mn-cs"/>
                  </a:rPr>
                  <a:t>heteroepitaxia</a:t>
                </a:r>
                <a:r>
                  <a:rPr lang="es-ES" sz="1200" dirty="0"/>
                  <a:t>.</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s-ES" dirty="0"/>
                  <a:t>También se introduce en esta implementación la energía de barrera de </a:t>
                </a:r>
                <a:r>
                  <a:rPr lang="es-ES" sz="1200" dirty="0" err="1"/>
                  <a:t>Ehrlich</a:t>
                </a:r>
                <a:r>
                  <a:rPr lang="es-ES" sz="1200" dirty="0"/>
                  <a:t>–</a:t>
                </a:r>
                <a:r>
                  <a:rPr lang="es-ES" sz="1200" dirty="0" err="1"/>
                  <a:t>Schwoebel</a:t>
                </a:r>
                <a:r>
                  <a:rPr lang="es-ES" sz="1200" dirty="0"/>
                  <a:t>. Este concepto representa la energía adicional que necesita un átomo para difundirse a una terraza inferior, ya que en este caso no existe un nuevo átomo consecutivo con el que establecer un enlace.</a:t>
                </a:r>
                <a:endParaRPr lang="es-ES" dirty="0"/>
              </a:p>
            </p:txBody>
          </p:sp>
        </mc:Fallback>
      </mc:AlternateContent>
      <p:sp>
        <p:nvSpPr>
          <p:cNvPr id="4" name="Marcador de número de diapositiva 3"/>
          <p:cNvSpPr>
            <a:spLocks noGrp="1"/>
          </p:cNvSpPr>
          <p:nvPr>
            <p:ph type="sldNum" sz="quarter" idx="10"/>
          </p:nvPr>
        </p:nvSpPr>
        <p:spPr/>
        <p:txBody>
          <a:bodyPr/>
          <a:lstStyle/>
          <a:p>
            <a:fld id="{DF4BDEB7-51E0-4F37-900C-D21B59A587AE}" type="slidenum">
              <a:rPr lang="es-ES" smtClean="0"/>
              <a:t>21</a:t>
            </a:fld>
            <a:endParaRPr lang="es-ES"/>
          </a:p>
        </p:txBody>
      </p:sp>
    </p:spTree>
    <p:extLst>
      <p:ext uri="{BB962C8B-B14F-4D97-AF65-F5344CB8AC3E}">
        <p14:creationId xmlns:p14="http://schemas.microsoft.com/office/powerpoint/2010/main" val="353436539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En el siguiente video se observan los resultados de una evolución de la simulación. Se observa un crecimiento de tipo </a:t>
            </a:r>
            <a:r>
              <a:rPr lang="es-ES" sz="1200" dirty="0" err="1"/>
              <a:t>Volmer</a:t>
            </a:r>
            <a:r>
              <a:rPr lang="es-ES" sz="1200" dirty="0"/>
              <a:t>-Weber (VW) en el que nuevas islas van creciendo en el sustrato sin formar </a:t>
            </a:r>
            <a:r>
              <a:rPr lang="es-ES" sz="1200" dirty="0" err="1"/>
              <a:t>monocapas</a:t>
            </a:r>
            <a:r>
              <a:rPr lang="es-ES" sz="1200" dirty="0"/>
              <a:t>.</a:t>
            </a:r>
          </a:p>
        </p:txBody>
      </p:sp>
      <p:sp>
        <p:nvSpPr>
          <p:cNvPr id="4" name="Marcador de número de diapositiva 3"/>
          <p:cNvSpPr>
            <a:spLocks noGrp="1"/>
          </p:cNvSpPr>
          <p:nvPr>
            <p:ph type="sldNum" sz="quarter" idx="10"/>
          </p:nvPr>
        </p:nvSpPr>
        <p:spPr/>
        <p:txBody>
          <a:bodyPr/>
          <a:lstStyle/>
          <a:p>
            <a:fld id="{DF4BDEB7-51E0-4F37-900C-D21B59A587AE}" type="slidenum">
              <a:rPr lang="es-ES" smtClean="0"/>
              <a:t>22</a:t>
            </a:fld>
            <a:endParaRPr lang="es-ES"/>
          </a:p>
        </p:txBody>
      </p:sp>
    </p:spTree>
    <p:extLst>
      <p:ext uri="{BB962C8B-B14F-4D97-AF65-F5344CB8AC3E}">
        <p14:creationId xmlns:p14="http://schemas.microsoft.com/office/powerpoint/2010/main" val="305918847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La siguiente aportación consiste en un trabajo de análisis de paralelización de la herramienta Modular Monte Carlo (</a:t>
            </a:r>
            <a:r>
              <a:rPr lang="es-ES" dirty="0" err="1"/>
              <a:t>MMonCa</a:t>
            </a:r>
            <a:r>
              <a:rPr lang="es-ES" dirty="0"/>
              <a:t>) de simulación KMC. Fue presentado como ponencia en el COSIRES 2014 y posteriormente publicado en la revista NIMB B en 2014.</a:t>
            </a:r>
          </a:p>
          <a:p>
            <a:endParaRPr lang="es-ES" dirty="0"/>
          </a:p>
          <a:p>
            <a:pPr marL="0" indent="0">
              <a:buFontTx/>
              <a:buNone/>
            </a:pPr>
            <a:r>
              <a:rPr lang="es-ES" dirty="0"/>
              <a:t>El análisis del software </a:t>
            </a:r>
            <a:r>
              <a:rPr lang="es-ES" dirty="0" err="1"/>
              <a:t>MMonCa</a:t>
            </a:r>
            <a:r>
              <a:rPr lang="es-ES" dirty="0"/>
              <a:t> fue realizado en colaboración con el Instituto </a:t>
            </a:r>
            <a:r>
              <a:rPr lang="es-ES" dirty="0" err="1"/>
              <a:t>Madrlieño</a:t>
            </a:r>
            <a:r>
              <a:rPr lang="es-ES" dirty="0"/>
              <a:t> de Estudios Avanzados (IMDEA). El software </a:t>
            </a:r>
            <a:r>
              <a:rPr lang="es-ES" dirty="0" err="1"/>
              <a:t>MMonCa</a:t>
            </a:r>
            <a:r>
              <a:rPr lang="es-ES" dirty="0"/>
              <a:t> fue desarrollado por el instituto IMDEA y puede encontrarse actualmente como software libre.</a:t>
            </a:r>
          </a:p>
          <a:p>
            <a:pPr marL="0" indent="0">
              <a:buFontTx/>
              <a:buNone/>
            </a:pPr>
            <a:endParaRPr lang="es-ES" dirty="0"/>
          </a:p>
          <a:p>
            <a:pPr marL="0" indent="0">
              <a:buFontTx/>
              <a:buNone/>
            </a:pPr>
            <a:r>
              <a:rPr lang="es-ES" b="1" dirty="0"/>
              <a:t>Se ha paralelizado este software según el algoritmo KMC síncrono de </a:t>
            </a:r>
            <a:r>
              <a:rPr lang="es-ES" b="1" dirty="0" err="1"/>
              <a:t>Martinez</a:t>
            </a:r>
            <a:r>
              <a:rPr lang="es-ES" dirty="0"/>
              <a:t>, adaptado a LKMC y OKMC.</a:t>
            </a:r>
          </a:p>
          <a:p>
            <a:pPr marL="171450" lvl="0" indent="-171450">
              <a:buFontTx/>
              <a:buChar char="-"/>
            </a:pPr>
            <a:r>
              <a:rPr lang="es-ES" dirty="0"/>
              <a:t>La gestión de conflictos de contorno hace uso de la distribución en dominios y subdominios alternos de forma similar a la propuesta por Y. </a:t>
            </a:r>
            <a:r>
              <a:rPr lang="es-ES" dirty="0" err="1"/>
              <a:t>Shim</a:t>
            </a:r>
            <a:r>
              <a:rPr lang="es-ES" dirty="0"/>
              <a:t>.</a:t>
            </a:r>
          </a:p>
          <a:p>
            <a:pPr marL="171450" lvl="0" indent="-171450">
              <a:buFontTx/>
              <a:buChar char="-"/>
            </a:pPr>
            <a:r>
              <a:rPr lang="es-ES" dirty="0"/>
              <a:t>También se hace uso de eventos nulos para equilibrar las probabilidades entre subdominios y la evolución temporal.</a:t>
            </a:r>
          </a:p>
          <a:p>
            <a:pPr marL="0" lvl="0" indent="0">
              <a:buFontTx/>
              <a:buNone/>
            </a:pPr>
            <a:endParaRPr lang="es-ES" dirty="0"/>
          </a:p>
          <a:p>
            <a:pPr marL="0" lvl="0" indent="0">
              <a:buFontTx/>
              <a:buNone/>
            </a:pPr>
            <a:r>
              <a:rPr lang="es-ES" b="1" dirty="0"/>
              <a:t>Se han realizado trabajos de adaptación en el software y en el entorno de ejecución para hacer al software compatible con el entorno CAI2 de la UCA.</a:t>
            </a:r>
            <a:r>
              <a:rPr lang="es-ES" dirty="0"/>
              <a:t> Posteriormente se ha realizado un análisis de </a:t>
            </a:r>
            <a:r>
              <a:rPr lang="es-ES" dirty="0" err="1"/>
              <a:t>paralelzación</a:t>
            </a:r>
            <a:r>
              <a:rPr lang="es-ES" dirty="0"/>
              <a:t> de las capacidades OKMC y LKMC por separado.</a:t>
            </a:r>
          </a:p>
        </p:txBody>
      </p:sp>
      <p:sp>
        <p:nvSpPr>
          <p:cNvPr id="4" name="Marcador de número de diapositiva 3"/>
          <p:cNvSpPr>
            <a:spLocks noGrp="1"/>
          </p:cNvSpPr>
          <p:nvPr>
            <p:ph type="sldNum" sz="quarter" idx="10"/>
          </p:nvPr>
        </p:nvSpPr>
        <p:spPr/>
        <p:txBody>
          <a:bodyPr/>
          <a:lstStyle/>
          <a:p>
            <a:fld id="{DF4BDEB7-51E0-4F37-900C-D21B59A587AE}" type="slidenum">
              <a:rPr lang="es-ES" smtClean="0"/>
              <a:t>23</a:t>
            </a:fld>
            <a:endParaRPr lang="es-ES"/>
          </a:p>
        </p:txBody>
      </p:sp>
    </p:spTree>
    <p:extLst>
      <p:ext uri="{BB962C8B-B14F-4D97-AF65-F5344CB8AC3E}">
        <p14:creationId xmlns:p14="http://schemas.microsoft.com/office/powerpoint/2010/main" val="199437901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Para el análisis de la implementación OKMC se parte de un estado inicial de una lámina de hierro a la que se le introducen defectos aislados y agrupados en clústeres, y se observa su evolución a medida que la temperatura va incrementándose.</a:t>
            </a:r>
          </a:p>
          <a:p>
            <a:endParaRPr lang="es-ES" dirty="0"/>
          </a:p>
          <a:p>
            <a:r>
              <a:rPr lang="es-ES" sz="1200" b="0" i="0" u="none" strike="noStrike" kern="1200" baseline="0" dirty="0">
                <a:solidFill>
                  <a:schemeClr val="tx1"/>
                </a:solidFill>
                <a:latin typeface="+mn-lt"/>
                <a:ea typeface="+mn-ea"/>
                <a:cs typeface="+mn-cs"/>
              </a:rPr>
              <a:t>Se han evaluado varias ejecuciones, incluyendo la versión secuencial del código, junto con simulaciones en paralelo usando 1, 2, 4, 6 y 8 hilos.</a:t>
            </a:r>
          </a:p>
          <a:p>
            <a:endParaRPr lang="es-ES" sz="1200" b="0" i="0" u="none" strike="noStrike" kern="1200" baseline="0" dirty="0">
              <a:solidFill>
                <a:schemeClr val="tx1"/>
              </a:solidFill>
              <a:latin typeface="+mn-lt"/>
              <a:ea typeface="+mn-ea"/>
              <a:cs typeface="+mn-cs"/>
            </a:endParaRPr>
          </a:p>
          <a:p>
            <a:r>
              <a:rPr lang="es-ES" sz="1200" b="0" i="0" u="none" strike="noStrike" kern="1200" baseline="0" dirty="0">
                <a:solidFill>
                  <a:schemeClr val="tx1"/>
                </a:solidFill>
                <a:latin typeface="+mn-lt"/>
                <a:ea typeface="+mn-ea"/>
                <a:cs typeface="+mn-cs"/>
              </a:rPr>
              <a:t>La figura de la derecha muestra en la parte inferior la evolución del número de defectos a medida que aumenta la temperatura en la simulación. Los resultados de las distintas simulaciones están prácticamente super-puestos en la gráfica, lo que denota el buen acuerdo de los resultados. En el gráfico superior se ha realizado una primera derivada de la función del número de defectos según temperatura, con objeto de afinar la comparación y observar posibles diferencias en la evolución del número de defectos. No obstante, las diferencias siguen siendo mínimas, lo cual valida la implementación. </a:t>
            </a:r>
          </a:p>
          <a:p>
            <a:endParaRPr lang="es-ES" sz="1200" b="0" i="0" u="none" strike="noStrike" kern="1200" baseline="0" dirty="0">
              <a:solidFill>
                <a:schemeClr val="tx1"/>
              </a:solidFill>
              <a:latin typeface="+mn-lt"/>
              <a:ea typeface="+mn-ea"/>
              <a:cs typeface="+mn-cs"/>
            </a:endParaRPr>
          </a:p>
          <a:p>
            <a:r>
              <a:rPr lang="es-ES" sz="1200" b="0" i="0" u="none" strike="noStrike" kern="1200" baseline="0" dirty="0">
                <a:solidFill>
                  <a:schemeClr val="tx1"/>
                </a:solidFill>
                <a:latin typeface="+mn-lt"/>
                <a:ea typeface="+mn-ea"/>
                <a:cs typeface="+mn-cs"/>
              </a:rPr>
              <a:t>En la figura izquierda se observa el rendimiento de las distintas implementaciones. Como puede verse, la paralelización degrada el rendimiento de la simulación en varios órdenes de magnitud, hasta el punto de que la simulación paralela de 8 hilos es hasta 100 veces más lenta que la simulación de 1 hilo. Esto es debido al alto coste de sincronización entre procesos, que aumenta a mayor número de hilos, sumado a que en algunos dominios la ejecución de eventos nulos es muy superior a la de eventos reales, ralentizando la simulación considerablemente.</a:t>
            </a:r>
            <a:endParaRPr lang="es-ES" dirty="0"/>
          </a:p>
        </p:txBody>
      </p:sp>
      <p:sp>
        <p:nvSpPr>
          <p:cNvPr id="4" name="Marcador de número de diapositiva 3"/>
          <p:cNvSpPr>
            <a:spLocks noGrp="1"/>
          </p:cNvSpPr>
          <p:nvPr>
            <p:ph type="sldNum" sz="quarter" idx="10"/>
          </p:nvPr>
        </p:nvSpPr>
        <p:spPr/>
        <p:txBody>
          <a:bodyPr/>
          <a:lstStyle/>
          <a:p>
            <a:fld id="{DF4BDEB7-51E0-4F37-900C-D21B59A587AE}" type="slidenum">
              <a:rPr lang="es-ES" smtClean="0"/>
              <a:t>24</a:t>
            </a:fld>
            <a:endParaRPr lang="es-ES"/>
          </a:p>
        </p:txBody>
      </p:sp>
    </p:spTree>
    <p:extLst>
      <p:ext uri="{BB962C8B-B14F-4D97-AF65-F5344CB8AC3E}">
        <p14:creationId xmlns:p14="http://schemas.microsoft.com/office/powerpoint/2010/main" val="402572285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Para el análisis de la implementación OKMC se parte de un estado inicial de una lámina de hierro a la que se le introducen defectos aislados y agrupados en clústeres, y se observa su evolución a medida que la temperatura va incrementándose.</a:t>
            </a:r>
          </a:p>
          <a:p>
            <a:endParaRPr lang="es-ES" dirty="0"/>
          </a:p>
          <a:p>
            <a:r>
              <a:rPr lang="es-ES" sz="1200" b="0" i="0" u="none" strike="noStrike" kern="1200" baseline="0" dirty="0">
                <a:solidFill>
                  <a:schemeClr val="tx1"/>
                </a:solidFill>
                <a:latin typeface="+mn-lt"/>
                <a:ea typeface="+mn-ea"/>
                <a:cs typeface="+mn-cs"/>
              </a:rPr>
              <a:t>Se han evaluado varias ejecuciones, incluyendo la versión secuencial del código, junto con simulaciones en paralelo usando 1, 2, 4, 6 y 8 hilos.</a:t>
            </a:r>
          </a:p>
          <a:p>
            <a:endParaRPr lang="es-ES" sz="1200" b="0" i="0" u="none" strike="noStrike" kern="1200" baseline="0" dirty="0">
              <a:solidFill>
                <a:schemeClr val="tx1"/>
              </a:solidFill>
              <a:latin typeface="+mn-lt"/>
              <a:ea typeface="+mn-ea"/>
              <a:cs typeface="+mn-cs"/>
            </a:endParaRPr>
          </a:p>
          <a:p>
            <a:r>
              <a:rPr lang="es-ES" sz="1200" b="0" i="0" u="none" strike="noStrike" kern="1200" baseline="0" dirty="0">
                <a:solidFill>
                  <a:schemeClr val="tx1"/>
                </a:solidFill>
                <a:latin typeface="+mn-lt"/>
                <a:ea typeface="+mn-ea"/>
                <a:cs typeface="+mn-cs"/>
              </a:rPr>
              <a:t>La figura de la derecha muestra en la parte inferior la evolución del número de defectos a medida que aumenta la temperatura en la simulación. Los resultados de las distintas simulaciones están prácticamente super-puestos en la gráfica, lo que denota el buen acuerdo de los resultados. En el gráfico superior se ha realizado una primera derivada de la función del número de defectos según temperatura, con objeto de afinar la comparación y observar posibles diferencias en la evolución del número de defectos. No obstante, las diferencias siguen siendo mínimas, lo cual valida la implementación. </a:t>
            </a:r>
          </a:p>
          <a:p>
            <a:endParaRPr lang="es-ES" sz="1200" b="0" i="0" u="none" strike="noStrike" kern="1200" baseline="0" dirty="0">
              <a:solidFill>
                <a:schemeClr val="tx1"/>
              </a:solidFill>
              <a:latin typeface="+mn-lt"/>
              <a:ea typeface="+mn-ea"/>
              <a:cs typeface="+mn-cs"/>
            </a:endParaRPr>
          </a:p>
          <a:p>
            <a:r>
              <a:rPr lang="es-ES" sz="1200" b="0" i="0" u="none" strike="noStrike" kern="1200" baseline="0" dirty="0">
                <a:solidFill>
                  <a:schemeClr val="tx1"/>
                </a:solidFill>
                <a:latin typeface="+mn-lt"/>
                <a:ea typeface="+mn-ea"/>
                <a:cs typeface="+mn-cs"/>
              </a:rPr>
              <a:t>En la figura izquierda se observa el rendimiento de las distintas implementaciones. Como puede verse, la paralelización degrada el rendimiento de la simulación en varios órdenes de magnitud, hasta el punto de que la simulación paralela de 8 hilos es hasta 100 veces más lenta que la simulación de 1 hilo. Esto es debido al alto coste de sincronización entre procesos, que aumenta a mayor número de hilos, sumado a que en algunos dominios la ejecución de eventos nulos es muy superior a la de eventos reales, ralentizando la simulación considerablemente.</a:t>
            </a:r>
            <a:endParaRPr lang="es-ES" dirty="0"/>
          </a:p>
        </p:txBody>
      </p:sp>
      <p:sp>
        <p:nvSpPr>
          <p:cNvPr id="4" name="Marcador de número de diapositiva 3"/>
          <p:cNvSpPr>
            <a:spLocks noGrp="1"/>
          </p:cNvSpPr>
          <p:nvPr>
            <p:ph type="sldNum" sz="quarter" idx="10"/>
          </p:nvPr>
        </p:nvSpPr>
        <p:spPr/>
        <p:txBody>
          <a:bodyPr/>
          <a:lstStyle/>
          <a:p>
            <a:fld id="{DF4BDEB7-51E0-4F37-900C-D21B59A587AE}" type="slidenum">
              <a:rPr lang="es-ES" smtClean="0"/>
              <a:t>25</a:t>
            </a:fld>
            <a:endParaRPr lang="es-ES"/>
          </a:p>
        </p:txBody>
      </p:sp>
    </p:spTree>
    <p:extLst>
      <p:ext uri="{BB962C8B-B14F-4D97-AF65-F5344CB8AC3E}">
        <p14:creationId xmlns:p14="http://schemas.microsoft.com/office/powerpoint/2010/main" val="261411751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Marcador de notas 2"/>
              <p:cNvSpPr>
                <a:spLocks noGrp="1"/>
              </p:cNvSpPr>
              <p:nvPr>
                <p:ph type="body" idx="1"/>
              </p:nvPr>
            </p:nvSpPr>
            <p:spPr/>
            <p:txBody>
              <a:bodyPr/>
              <a:lstStyle/>
              <a:p>
                <a:pPr marL="0" indent="0">
                  <a:buFontTx/>
                  <a:buNone/>
                </a:pPr>
                <a:r>
                  <a:rPr lang="es-ES" dirty="0"/>
                  <a:t>Para el análisis LKMC se han simulado recristalizaciones de 11 𝑛𝑚 de silicio amorfo en distintas orientaciones del sustrato, usando varios hilos y semillas aleatorias.</a:t>
                </a:r>
              </a:p>
              <a:p>
                <a:pPr marL="0" indent="0">
                  <a:buFontTx/>
                  <a:buNone/>
                </a:pPr>
                <a:endParaRPr lang="es-ES"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Se han usado tamaños </a:t>
                </a:r>
                <a:r>
                  <a:rPr lang="es-ES" sz="1200" dirty="0"/>
                  <a:t>de malla de </a:t>
                </a:r>
                <a14:m>
                  <m:oMath xmlns:m="http://schemas.openxmlformats.org/officeDocument/2006/math">
                    <m:r>
                      <a:rPr lang="es-ES" sz="1200" i="1" dirty="0" smtClean="0">
                        <a:latin typeface="Cambria Math" panose="02040503050406030204" pitchFamily="18" charset="0"/>
                      </a:rPr>
                      <m:t>1</m:t>
                    </m:r>
                    <m:r>
                      <a:rPr lang="es-ES" sz="1200" b="0" i="1" dirty="0" smtClean="0">
                        <a:latin typeface="Cambria Math" panose="02040503050406030204" pitchFamily="18" charset="0"/>
                      </a:rPr>
                      <m:t>00</m:t>
                    </m:r>
                    <m:r>
                      <a:rPr lang="es-ES" sz="1200" i="1" dirty="0" smtClean="0">
                        <a:latin typeface="Cambria Math" panose="02040503050406030204" pitchFamily="18" charset="0"/>
                      </a:rPr>
                      <m:t> </m:t>
                    </m:r>
                    <m:sSup>
                      <m:sSupPr>
                        <m:ctrlPr>
                          <a:rPr lang="es-ES" sz="1200" i="1" dirty="0" smtClean="0">
                            <a:latin typeface="Cambria Math" panose="02040503050406030204" pitchFamily="18" charset="0"/>
                          </a:rPr>
                        </m:ctrlPr>
                      </m:sSupPr>
                      <m:e>
                        <m:r>
                          <a:rPr lang="es-ES" sz="1200" b="0" i="1" dirty="0" smtClean="0">
                            <a:latin typeface="Cambria Math" panose="02040503050406030204" pitchFamily="18" charset="0"/>
                          </a:rPr>
                          <m:t>𝑛𝑚</m:t>
                        </m:r>
                      </m:e>
                      <m:sup>
                        <m:r>
                          <a:rPr lang="es-ES" sz="1200" b="0" i="1" dirty="0" smtClean="0">
                            <a:latin typeface="Cambria Math" panose="02040503050406030204" pitchFamily="18" charset="0"/>
                          </a:rPr>
                          <m:t>2</m:t>
                        </m:r>
                      </m:sup>
                    </m:sSup>
                  </m:oMath>
                </a14:m>
                <a:r>
                  <a:rPr lang="es-ES" sz="1200" dirty="0"/>
                  <a:t>, </a:t>
                </a:r>
                <a14:m>
                  <m:oMath xmlns:m="http://schemas.openxmlformats.org/officeDocument/2006/math">
                    <m:r>
                      <a:rPr lang="es-ES" sz="1200" i="1" dirty="0">
                        <a:latin typeface="Cambria Math" panose="02040503050406030204" pitchFamily="18" charset="0"/>
                      </a:rPr>
                      <m:t>1</m:t>
                    </m:r>
                    <m:r>
                      <a:rPr lang="es-ES" sz="1200" b="0" i="1" dirty="0" smtClean="0">
                        <a:latin typeface="Cambria Math" panose="02040503050406030204" pitchFamily="18" charset="0"/>
                      </a:rPr>
                      <m:t>75</m:t>
                    </m:r>
                    <m:r>
                      <a:rPr lang="es-ES" sz="1200" i="1" dirty="0">
                        <a:latin typeface="Cambria Math" panose="02040503050406030204" pitchFamily="18" charset="0"/>
                      </a:rPr>
                      <m:t> </m:t>
                    </m:r>
                    <m:sSup>
                      <m:sSupPr>
                        <m:ctrlPr>
                          <a:rPr lang="es-ES" sz="1200" i="1" dirty="0">
                            <a:latin typeface="Cambria Math" panose="02040503050406030204" pitchFamily="18" charset="0"/>
                          </a:rPr>
                        </m:ctrlPr>
                      </m:sSupPr>
                      <m:e>
                        <m:r>
                          <a:rPr lang="es-ES" sz="1200" i="1" dirty="0">
                            <a:latin typeface="Cambria Math" panose="02040503050406030204" pitchFamily="18" charset="0"/>
                          </a:rPr>
                          <m:t>𝑛𝑚</m:t>
                        </m:r>
                      </m:e>
                      <m:sup>
                        <m:r>
                          <a:rPr lang="es-ES" sz="1200" b="0" i="1" dirty="0" smtClean="0">
                            <a:latin typeface="Cambria Math" panose="02040503050406030204" pitchFamily="18" charset="0"/>
                          </a:rPr>
                          <m:t>2</m:t>
                        </m:r>
                      </m:sup>
                    </m:sSup>
                  </m:oMath>
                </a14:m>
                <a:r>
                  <a:rPr lang="es-ES" sz="1200" dirty="0"/>
                  <a:t> y </a:t>
                </a:r>
                <a14:m>
                  <m:oMath xmlns:m="http://schemas.openxmlformats.org/officeDocument/2006/math">
                    <m:r>
                      <a:rPr lang="es-ES" sz="1200" b="0" i="0" dirty="0" smtClean="0">
                        <a:latin typeface="Cambria Math" panose="02040503050406030204" pitchFamily="18" charset="0"/>
                      </a:rPr>
                      <m:t>25</m:t>
                    </m:r>
                    <m:r>
                      <a:rPr lang="es-ES" sz="1200" i="1" dirty="0">
                        <a:latin typeface="Cambria Math" panose="02040503050406030204" pitchFamily="18" charset="0"/>
                      </a:rPr>
                      <m:t>0 </m:t>
                    </m:r>
                    <m:sSup>
                      <m:sSupPr>
                        <m:ctrlPr>
                          <a:rPr lang="es-ES" sz="1200" i="1" dirty="0">
                            <a:latin typeface="Cambria Math" panose="02040503050406030204" pitchFamily="18" charset="0"/>
                          </a:rPr>
                        </m:ctrlPr>
                      </m:sSupPr>
                      <m:e>
                        <m:r>
                          <a:rPr lang="es-ES" sz="1200" i="1" dirty="0">
                            <a:latin typeface="Cambria Math" panose="02040503050406030204" pitchFamily="18" charset="0"/>
                          </a:rPr>
                          <m:t>𝑛𝑚</m:t>
                        </m:r>
                      </m:e>
                      <m:sup>
                        <m:r>
                          <a:rPr lang="es-ES" sz="1200" b="0" i="1" dirty="0" smtClean="0">
                            <a:latin typeface="Cambria Math" panose="02040503050406030204" pitchFamily="18" charset="0"/>
                          </a:rPr>
                          <m:t>2</m:t>
                        </m:r>
                      </m:sup>
                    </m:sSup>
                  </m:oMath>
                </a14:m>
                <a:r>
                  <a:rPr lang="es-ES" sz="1200"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sz="1200" dirty="0"/>
                  <a:t>La figura muestra la </a:t>
                </a:r>
                <a:r>
                  <a:rPr lang="es-ES" sz="1200" b="0" i="0" u="none" strike="noStrike" kern="1200" baseline="0" dirty="0">
                    <a:solidFill>
                      <a:schemeClr val="tx1"/>
                    </a:solidFill>
                    <a:latin typeface="+mn-lt"/>
                    <a:ea typeface="+mn-ea"/>
                    <a:cs typeface="+mn-cs"/>
                  </a:rPr>
                  <a:t>comparación de las velocidades de las recristalizaciones simuladas para los diferentes hilos, orientaciones e implementaciones y se comparan con los resultados experimentales obtenidos en el trabajo de </a:t>
                </a:r>
                <a:r>
                  <a:rPr lang="es-ES" sz="1200" b="0" i="0" u="none" strike="noStrike" kern="1200" baseline="0" dirty="0" err="1">
                    <a:solidFill>
                      <a:schemeClr val="tx1"/>
                    </a:solidFill>
                    <a:latin typeface="+mn-lt"/>
                    <a:ea typeface="+mn-ea"/>
                    <a:cs typeface="+mn-cs"/>
                  </a:rPr>
                  <a:t>Csepregi</a:t>
                </a:r>
                <a:r>
                  <a:rPr lang="es-ES" sz="1200" b="0" i="0" u="none" strike="noStrike" kern="1200" baseline="0" dirty="0">
                    <a:solidFill>
                      <a:schemeClr val="tx1"/>
                    </a:solidFill>
                    <a:latin typeface="+mn-lt"/>
                    <a:ea typeface="+mn-ea"/>
                    <a:cs typeface="+mn-cs"/>
                  </a:rPr>
                  <a:t>. Se observa que la física del problema no cambia a causa de la paralelización, todos los resultados están entre similares rangos de ruido.</a:t>
                </a:r>
                <a:endParaRPr lang="es-ES" sz="1200" dirty="0"/>
              </a:p>
            </p:txBody>
          </p:sp>
        </mc:Choice>
        <mc:Fallback xmlns="">
          <p:sp>
            <p:nvSpPr>
              <p:cNvPr id="3" name="Marcador de notas 2"/>
              <p:cNvSpPr>
                <a:spLocks noGrp="1"/>
              </p:cNvSpPr>
              <p:nvPr>
                <p:ph type="body" idx="1"/>
              </p:nvPr>
            </p:nvSpPr>
            <p:spPr/>
            <p:txBody>
              <a:bodyPr/>
              <a:lstStyle/>
              <a:p>
                <a:pPr marL="171450" indent="-171450">
                  <a:buFontTx/>
                  <a:buChar char="-"/>
                </a:pPr>
                <a:r>
                  <a:rPr lang="es-ES" dirty="0"/>
                  <a:t>Para el análisis LKMC se han simulado recristalizaciones de 11 𝑛𝑚 de silicio amorfo en distintas orientaciones del sustrato, usando varios hilos y semillas aleatorias.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s-ES" dirty="0"/>
                  <a:t>Se han usado tamaños </a:t>
                </a:r>
                <a:r>
                  <a:rPr lang="es-ES" sz="1200" dirty="0"/>
                  <a:t>de malla de </a:t>
                </a:r>
                <a:r>
                  <a:rPr lang="es-ES" sz="1200" i="0" dirty="0">
                    <a:latin typeface="Cambria Math" panose="02040503050406030204" pitchFamily="18" charset="0"/>
                  </a:rPr>
                  <a:t>1</a:t>
                </a:r>
                <a:r>
                  <a:rPr lang="es-ES" sz="1200" b="0" i="0" dirty="0">
                    <a:latin typeface="Cambria Math" panose="02040503050406030204" pitchFamily="18" charset="0"/>
                  </a:rPr>
                  <a:t>00</a:t>
                </a:r>
                <a:r>
                  <a:rPr lang="es-ES" sz="1200" i="0" dirty="0">
                    <a:latin typeface="Cambria Math" panose="02040503050406030204" pitchFamily="18" charset="0"/>
                  </a:rPr>
                  <a:t> 〖</a:t>
                </a:r>
                <a:r>
                  <a:rPr lang="es-ES" sz="1200" b="0" i="0" dirty="0">
                    <a:latin typeface="Cambria Math" panose="02040503050406030204" pitchFamily="18" charset="0"/>
                  </a:rPr>
                  <a:t>𝑛𝑚〗^2</a:t>
                </a:r>
                <a:r>
                  <a:rPr lang="es-ES" sz="1200" dirty="0"/>
                  <a:t>, </a:t>
                </a:r>
                <a:r>
                  <a:rPr lang="es-ES" sz="1200" i="0" dirty="0">
                    <a:latin typeface="Cambria Math" panose="02040503050406030204" pitchFamily="18" charset="0"/>
                  </a:rPr>
                  <a:t>1</a:t>
                </a:r>
                <a:r>
                  <a:rPr lang="es-ES" sz="1200" b="0" i="0" dirty="0">
                    <a:latin typeface="Cambria Math" panose="02040503050406030204" pitchFamily="18" charset="0"/>
                  </a:rPr>
                  <a:t>75</a:t>
                </a:r>
                <a:r>
                  <a:rPr lang="es-ES" sz="1200" i="0" dirty="0">
                    <a:latin typeface="Cambria Math" panose="02040503050406030204" pitchFamily="18" charset="0"/>
                  </a:rPr>
                  <a:t> 〖𝑛𝑚〗^</a:t>
                </a:r>
                <a:r>
                  <a:rPr lang="es-ES" sz="1200" b="0" i="0" dirty="0">
                    <a:latin typeface="Cambria Math" panose="02040503050406030204" pitchFamily="18" charset="0"/>
                  </a:rPr>
                  <a:t>2</a:t>
                </a:r>
                <a:r>
                  <a:rPr lang="es-ES" sz="1200" dirty="0"/>
                  <a:t> y </a:t>
                </a:r>
                <a:r>
                  <a:rPr lang="es-ES" sz="1200" b="0" i="0" dirty="0">
                    <a:latin typeface="Cambria Math" panose="02040503050406030204" pitchFamily="18" charset="0"/>
                  </a:rPr>
                  <a:t>25</a:t>
                </a:r>
                <a:r>
                  <a:rPr lang="es-ES" sz="1200" i="0" dirty="0">
                    <a:latin typeface="Cambria Math" panose="02040503050406030204" pitchFamily="18" charset="0"/>
                  </a:rPr>
                  <a:t>0 〖𝑛𝑚〗^</a:t>
                </a:r>
                <a:r>
                  <a:rPr lang="es-ES" sz="1200" b="0" i="0" dirty="0">
                    <a:latin typeface="Cambria Math" panose="02040503050406030204" pitchFamily="18" charset="0"/>
                  </a:rPr>
                  <a:t>2</a:t>
                </a:r>
                <a:r>
                  <a:rPr lang="es-ES" sz="1200" dirty="0"/>
                  <a:t>, todos con un grosor de </a:t>
                </a:r>
                <a:r>
                  <a:rPr lang="es-ES" sz="1200" b="0" i="0" dirty="0">
                    <a:latin typeface="Cambria Math" panose="02040503050406030204" pitchFamily="18" charset="0"/>
                  </a:rPr>
                  <a:t>4</a:t>
                </a:r>
                <a:r>
                  <a:rPr lang="es-ES" sz="1200" i="0" dirty="0">
                    <a:latin typeface="Cambria Math" panose="02040503050406030204" pitchFamily="18" charset="0"/>
                  </a:rPr>
                  <a:t>0</a:t>
                </a:r>
                <a:r>
                  <a:rPr lang="es-ES" sz="1200" b="0" i="0" dirty="0">
                    <a:latin typeface="Cambria Math" panose="02040503050406030204" pitchFamily="18" charset="0"/>
                  </a:rPr>
                  <a:t> 𝑛𝑚</a:t>
                </a:r>
                <a:r>
                  <a:rPr lang="es-ES" sz="1200" dirty="0"/>
                  <a:t>.</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s-ES" sz="1200" dirty="0"/>
                  <a:t>La figura muestra la </a:t>
                </a:r>
                <a:r>
                  <a:rPr lang="es-ES" sz="1200" b="0" i="0" u="none" strike="noStrike" kern="1200" baseline="0" dirty="0">
                    <a:solidFill>
                      <a:schemeClr val="tx1"/>
                    </a:solidFill>
                    <a:latin typeface="+mn-lt"/>
                    <a:ea typeface="+mn-ea"/>
                    <a:cs typeface="+mn-cs"/>
                  </a:rPr>
                  <a:t>comparación de las velocidades de las recristalizaciones simuladas para los diferentes hilos, orientaciones e implementaciones y se comparan con los resultados experimentales obtenidos en </a:t>
                </a:r>
                <a:r>
                  <a:rPr lang="es-ES" sz="1200" b="0" i="0" u="none" strike="noStrike" kern="1200" baseline="0" dirty="0" err="1">
                    <a:solidFill>
                      <a:schemeClr val="tx1"/>
                    </a:solidFill>
                    <a:latin typeface="+mn-lt"/>
                    <a:ea typeface="+mn-ea"/>
                    <a:cs typeface="+mn-cs"/>
                  </a:rPr>
                  <a:t>Csepregi</a:t>
                </a:r>
                <a:r>
                  <a:rPr lang="es-ES" sz="1200" b="0" i="0" u="none" strike="noStrike" kern="1200" baseline="0" dirty="0">
                    <a:solidFill>
                      <a:schemeClr val="tx1"/>
                    </a:solidFill>
                    <a:latin typeface="+mn-lt"/>
                    <a:ea typeface="+mn-ea"/>
                    <a:cs typeface="+mn-cs"/>
                  </a:rPr>
                  <a:t> et al. Se observa que la física del problema no cambia a causa de la paralelización, todos los resultados están entre similares rangos de ruido.</a:t>
                </a:r>
                <a:endParaRPr lang="es-ES" sz="1200" dirty="0"/>
              </a:p>
            </p:txBody>
          </p:sp>
        </mc:Fallback>
      </mc:AlternateContent>
      <p:sp>
        <p:nvSpPr>
          <p:cNvPr id="4" name="Marcador de número de diapositiva 3"/>
          <p:cNvSpPr>
            <a:spLocks noGrp="1"/>
          </p:cNvSpPr>
          <p:nvPr>
            <p:ph type="sldNum" sz="quarter" idx="10"/>
          </p:nvPr>
        </p:nvSpPr>
        <p:spPr/>
        <p:txBody>
          <a:bodyPr/>
          <a:lstStyle/>
          <a:p>
            <a:fld id="{DF4BDEB7-51E0-4F37-900C-D21B59A587AE}" type="slidenum">
              <a:rPr lang="es-ES" smtClean="0"/>
              <a:t>26</a:t>
            </a:fld>
            <a:endParaRPr lang="es-ES"/>
          </a:p>
        </p:txBody>
      </p:sp>
    </p:spTree>
    <p:extLst>
      <p:ext uri="{BB962C8B-B14F-4D97-AF65-F5344CB8AC3E}">
        <p14:creationId xmlns:p14="http://schemas.microsoft.com/office/powerpoint/2010/main" val="111669272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Los resultados en cuanto a rendimiento con respecto al algoritmo secuencial son dependientes de cada caso.</a:t>
            </a:r>
            <a:endParaRPr lang="es-ES" sz="1200" b="0" i="0" u="none" strike="noStrike" kern="1200" baseline="0" dirty="0">
              <a:solidFill>
                <a:schemeClr val="tx1"/>
              </a:solidFill>
              <a:latin typeface="+mn-lt"/>
              <a:ea typeface="+mn-ea"/>
              <a:cs typeface="+mn-cs"/>
            </a:endParaRPr>
          </a:p>
          <a:p>
            <a:pPr marL="171450" indent="-171450">
              <a:buFontTx/>
              <a:buChar char="-"/>
            </a:pPr>
            <a:r>
              <a:rPr lang="es-ES" sz="1200" b="0" i="0" u="none" strike="noStrike" kern="1200" baseline="0" dirty="0">
                <a:solidFill>
                  <a:schemeClr val="tx1"/>
                </a:solidFill>
                <a:latin typeface="+mn-lt"/>
                <a:ea typeface="+mn-ea"/>
                <a:cs typeface="+mn-cs"/>
              </a:rPr>
              <a:t>La paralelización ayuda a acelerar los cálculos, pero también que este no es un caso universal. Este es el caso para los tamaños de 40×250×250 nm3.</a:t>
            </a:r>
          </a:p>
          <a:p>
            <a:pPr marL="171450" indent="-171450">
              <a:buFontTx/>
              <a:buChar char="-"/>
            </a:pPr>
            <a:r>
              <a:rPr lang="es-ES" sz="1200" b="0" i="0" u="none" strike="noStrike" kern="1200" baseline="0" dirty="0">
                <a:solidFill>
                  <a:schemeClr val="tx1"/>
                </a:solidFill>
                <a:latin typeface="+mn-lt"/>
                <a:ea typeface="+mn-ea"/>
                <a:cs typeface="+mn-cs"/>
              </a:rPr>
              <a:t>Para los tamaños de 40×100×100 nm3, no hay mejora para las orientaciones (100) y (110), y la paralelización disminuye el rendimiento de la orientación (111).</a:t>
            </a:r>
          </a:p>
          <a:p>
            <a:pPr marL="171450" indent="-171450">
              <a:buFontTx/>
              <a:buChar char="-"/>
            </a:pPr>
            <a:r>
              <a:rPr lang="es-ES" sz="1200" b="0" i="0" u="none" strike="noStrike" kern="1200" baseline="0" dirty="0">
                <a:solidFill>
                  <a:schemeClr val="tx1"/>
                </a:solidFill>
                <a:latin typeface="+mn-lt"/>
                <a:ea typeface="+mn-ea"/>
                <a:cs typeface="+mn-cs"/>
              </a:rPr>
              <a:t>Para 40×175×175 nm3 los resultados son algo más complicados: la paralelización tiene un efecto beneficioso también para (100) y (110), pero se satura para 6 hilos e incluso disminuye el rendimiento para 8 hilos.</a:t>
            </a:r>
          </a:p>
          <a:p>
            <a:pPr marL="171450" indent="-171450">
              <a:buFontTx/>
              <a:buChar char="-"/>
            </a:pPr>
            <a:endParaRPr lang="es-ES" sz="1200" b="0" i="0" u="none" strike="noStrike" kern="1200" baseline="0" dirty="0">
              <a:solidFill>
                <a:schemeClr val="tx1"/>
              </a:solidFill>
              <a:latin typeface="+mn-lt"/>
              <a:ea typeface="+mn-ea"/>
              <a:cs typeface="+mn-cs"/>
            </a:endParaRPr>
          </a:p>
          <a:p>
            <a:r>
              <a:rPr lang="es-ES" sz="1200" b="0" i="0" u="none" strike="noStrike" kern="1200" baseline="0" dirty="0">
                <a:solidFill>
                  <a:schemeClr val="tx1"/>
                </a:solidFill>
                <a:latin typeface="+mn-lt"/>
                <a:ea typeface="+mn-ea"/>
                <a:cs typeface="+mn-cs"/>
              </a:rPr>
              <a:t>Con estos resultados podemos establecer que la implementación de paralelización en LKMC supone una mejoría a mayores tamaños de simulación. Debido a que a mayores tamaños es más rentable una subdivisión en dominios frente coste de sincronización en la paralelización.</a:t>
            </a:r>
            <a:endParaRPr lang="es-ES" dirty="0"/>
          </a:p>
        </p:txBody>
      </p:sp>
      <p:sp>
        <p:nvSpPr>
          <p:cNvPr id="4" name="Marcador de número de diapositiva 3"/>
          <p:cNvSpPr>
            <a:spLocks noGrp="1"/>
          </p:cNvSpPr>
          <p:nvPr>
            <p:ph type="sldNum" sz="quarter" idx="10"/>
          </p:nvPr>
        </p:nvSpPr>
        <p:spPr/>
        <p:txBody>
          <a:bodyPr/>
          <a:lstStyle/>
          <a:p>
            <a:fld id="{DF4BDEB7-51E0-4F37-900C-D21B59A587AE}" type="slidenum">
              <a:rPr lang="es-ES" smtClean="0"/>
              <a:t>27</a:t>
            </a:fld>
            <a:endParaRPr lang="es-ES"/>
          </a:p>
        </p:txBody>
      </p:sp>
    </p:spTree>
    <p:extLst>
      <p:ext uri="{BB962C8B-B14F-4D97-AF65-F5344CB8AC3E}">
        <p14:creationId xmlns:p14="http://schemas.microsoft.com/office/powerpoint/2010/main" val="26506425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indent="0">
              <a:buFontTx/>
              <a:buNone/>
            </a:pPr>
            <a:r>
              <a:rPr lang="es-ES" dirty="0"/>
              <a:t>Ahora pasaremos a explicar nuestro principal aporte, que consiste en una paralelización de KMC mediante arquitectura distribuida, desde un enfoque computacional.</a:t>
            </a:r>
          </a:p>
          <a:p>
            <a:pPr marL="0" indent="0">
              <a:buFontTx/>
              <a:buNone/>
            </a:pPr>
            <a:endParaRPr lang="es-ES" dirty="0"/>
          </a:p>
          <a:p>
            <a:pPr marL="0" indent="0">
              <a:buFontTx/>
              <a:buNone/>
            </a:pPr>
            <a:r>
              <a:rPr lang="es-ES" dirty="0"/>
              <a:t>El modelo de las simulaciones es el publicado por S. Antonio-Gómez et al., que consiste en lo siguiente:</a:t>
            </a:r>
          </a:p>
          <a:p>
            <a:pPr marL="0" indent="0">
              <a:buFontTx/>
              <a:buNone/>
            </a:pPr>
            <a:endParaRPr lang="es-ES" dirty="0"/>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s-ES" sz="1200" dirty="0"/>
              <a:t>Únicamente se tienen en cuenta la cristalización de un átomo amorfo sobre un sustrato cristalino del mismo material (adsorción).</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s-ES" dirty="0"/>
              <a:t>En una matriz tridimensional se guardan estados “relleno” o “vacío” según se trate de un ion existente o un sitio potencial.</a:t>
            </a:r>
            <a:endParaRPr lang="es-ES" sz="1200" dirty="0"/>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s-ES" sz="1200" dirty="0"/>
              <a:t>La tasa de ocurrencia vendrá dada por la posición de la malla, número de vecinos, etc.</a:t>
            </a: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s-ES" sz="1200" dirty="0"/>
          </a:p>
          <a:p>
            <a:r>
              <a:rPr lang="es-ES" dirty="0"/>
              <a:t>La implementación secuencial de partida funciona mediante una interfaz de usuario TCL, que permite la ejecución (en consola o mediante scripts) de distintos comandos que definirán los pasos de la simulación. Entre ellos:</a:t>
            </a:r>
          </a:p>
          <a:p>
            <a:pPr marL="171450" indent="-171450">
              <a:buFontTx/>
              <a:buChar char="-"/>
            </a:pPr>
            <a:r>
              <a:rPr lang="es-ES" u="sng" dirty="0" err="1"/>
              <a:t>Init</a:t>
            </a:r>
            <a:r>
              <a:rPr lang="es-ES" dirty="0"/>
              <a:t>: Define tamaño y distribución de materiales en la malla inicial.</a:t>
            </a:r>
          </a:p>
          <a:p>
            <a:pPr marL="171450" indent="-171450">
              <a:buFontTx/>
              <a:buChar char="-"/>
            </a:pPr>
            <a:r>
              <a:rPr lang="es-ES" u="sng" dirty="0" err="1"/>
              <a:t>Anneal</a:t>
            </a:r>
            <a:r>
              <a:rPr lang="es-ES" dirty="0"/>
              <a:t>: Cristalización de la malla a una temperatura dada definiendo una condición de parada. En este comando se encuentra el algoritmo de simulación KMC.</a:t>
            </a:r>
          </a:p>
          <a:p>
            <a:pPr marL="171450" indent="-171450">
              <a:buFontTx/>
              <a:buChar char="-"/>
            </a:pPr>
            <a:r>
              <a:rPr lang="es-ES" u="sng" dirty="0" err="1"/>
              <a:t>Extract</a:t>
            </a:r>
            <a:r>
              <a:rPr lang="es-ES" dirty="0"/>
              <a:t>: Extrae en diferentes parámetros información de la simulación para su impresión o </a:t>
            </a:r>
            <a:r>
              <a:rPr lang="es-ES" dirty="0" err="1"/>
              <a:t>postprocesado</a:t>
            </a:r>
            <a:r>
              <a:rPr lang="es-ES" dirty="0"/>
              <a:t>.</a:t>
            </a:r>
          </a:p>
          <a:p>
            <a:pPr marL="171450" indent="-171450">
              <a:buFontTx/>
              <a:buChar char="-"/>
            </a:pPr>
            <a:r>
              <a:rPr lang="es-ES" u="sng" dirty="0" err="1"/>
              <a:t>Save</a:t>
            </a:r>
            <a:r>
              <a:rPr lang="es-ES" dirty="0"/>
              <a:t>: Vuelca el estado actual de la malla en distintos formatos de salida.</a:t>
            </a:r>
            <a:endParaRPr lang="es-ES" sz="1200" dirty="0"/>
          </a:p>
        </p:txBody>
      </p:sp>
      <p:sp>
        <p:nvSpPr>
          <p:cNvPr id="4" name="Marcador de número de diapositiva 3"/>
          <p:cNvSpPr>
            <a:spLocks noGrp="1"/>
          </p:cNvSpPr>
          <p:nvPr>
            <p:ph type="sldNum" sz="quarter" idx="10"/>
          </p:nvPr>
        </p:nvSpPr>
        <p:spPr/>
        <p:txBody>
          <a:bodyPr/>
          <a:lstStyle/>
          <a:p>
            <a:fld id="{DF4BDEB7-51E0-4F37-900C-D21B59A587AE}" type="slidenum">
              <a:rPr lang="es-ES" smtClean="0"/>
              <a:t>28</a:t>
            </a:fld>
            <a:endParaRPr lang="es-ES"/>
          </a:p>
        </p:txBody>
      </p:sp>
    </p:spTree>
    <p:extLst>
      <p:ext uri="{BB962C8B-B14F-4D97-AF65-F5344CB8AC3E}">
        <p14:creationId xmlns:p14="http://schemas.microsoft.com/office/powerpoint/2010/main" val="100519962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Antes de empezar a ver la implementación necesitamos saber las diferencias entre las arquitecturas compartida y distribuida. Son las siguientes:</a:t>
            </a:r>
          </a:p>
          <a:p>
            <a:pPr marL="0" indent="0">
              <a:buFontTx/>
              <a:buNone/>
            </a:pPr>
            <a:endParaRPr lang="es-ES" dirty="0"/>
          </a:p>
          <a:p>
            <a:pPr marL="0" lvl="0" indent="0">
              <a:buFontTx/>
              <a:buNone/>
            </a:pPr>
            <a:r>
              <a:rPr lang="es-ES" dirty="0"/>
              <a:t>La arquitectura de memoria compartida se basa en una memoria globalmente accesible por todos los procesadores de una máquina. La cantidad de memoria de que podamos disponer depende de la capacidad del bus de comunicaciones del procesador.</a:t>
            </a:r>
          </a:p>
          <a:p>
            <a:pPr marL="0" indent="0">
              <a:buFontTx/>
              <a:buNone/>
            </a:pPr>
            <a:endParaRPr lang="es-ES"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En la arquitectura de memoria distribuida, cada proceso opera en un espacio de memoria separado en máquinas independientes (denominadas nodos) con su propio procesador y bus de comunicaciones. La comunicación de datos, y operaciones de gestión y sincronización se realiza mediante paso de mensajes a través de una red distribuida. Debido a esto, este tipo de arquitectura sacrifica eficiencia en favor de escalabilidad.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La ejecución y monitorización de los procesos se realza mediante un gestor de recursos. Las tareas del gestor son:</a:t>
            </a:r>
          </a:p>
          <a:p>
            <a:pPr marL="171450" lvl="0" indent="-171450">
              <a:buFontTx/>
              <a:buChar char="-"/>
            </a:pPr>
            <a:r>
              <a:rPr lang="es-ES" dirty="0"/>
              <a:t>Distribuir los procesos entre los nodos del sistema.</a:t>
            </a:r>
          </a:p>
          <a:p>
            <a:pPr marL="171450" lvl="0" indent="-171450">
              <a:buFontTx/>
              <a:buChar char="-"/>
            </a:pPr>
            <a:r>
              <a:rPr lang="es-ES" dirty="0"/>
              <a:t>Controlar los recursos y tiempo de utilización de cada nodo.</a:t>
            </a:r>
          </a:p>
          <a:p>
            <a:pPr marL="628650" lvl="1" indent="-171450">
              <a:buFontTx/>
              <a:buChar char="-"/>
            </a:pPr>
            <a:endParaRPr lang="es-ES"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dirty="0"/>
          </a:p>
        </p:txBody>
      </p:sp>
      <p:sp>
        <p:nvSpPr>
          <p:cNvPr id="4" name="Marcador de número de diapositiva 3"/>
          <p:cNvSpPr>
            <a:spLocks noGrp="1"/>
          </p:cNvSpPr>
          <p:nvPr>
            <p:ph type="sldNum" sz="quarter" idx="10"/>
          </p:nvPr>
        </p:nvSpPr>
        <p:spPr/>
        <p:txBody>
          <a:bodyPr/>
          <a:lstStyle/>
          <a:p>
            <a:fld id="{DF4BDEB7-51E0-4F37-900C-D21B59A587AE}" type="slidenum">
              <a:rPr lang="es-ES" smtClean="0"/>
              <a:t>29</a:t>
            </a:fld>
            <a:endParaRPr lang="es-ES"/>
          </a:p>
        </p:txBody>
      </p:sp>
    </p:spTree>
    <p:extLst>
      <p:ext uri="{BB962C8B-B14F-4D97-AF65-F5344CB8AC3E}">
        <p14:creationId xmlns:p14="http://schemas.microsoft.com/office/powerpoint/2010/main" val="10861220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Los contenidos que veremos en esta presentación son los siguientes:</a:t>
            </a:r>
          </a:p>
          <a:p>
            <a:endParaRPr lang="es-ES" dirty="0"/>
          </a:p>
          <a:p>
            <a:pPr marL="171450" indent="-171450">
              <a:buFontTx/>
              <a:buChar char="-"/>
            </a:pPr>
            <a:r>
              <a:rPr lang="es-ES" dirty="0"/>
              <a:t>En primer lugar veremos en qué consiste el proceso de crecimiento cristalino y los métodos de epitaxia existentes, e introduciremos conceptos relevantes para el resto del trabajo.</a:t>
            </a:r>
          </a:p>
          <a:p>
            <a:pPr marL="171450" indent="-171450">
              <a:buFontTx/>
              <a:buChar char="-"/>
            </a:pPr>
            <a:r>
              <a:rPr lang="es-ES" dirty="0"/>
              <a:t>Seguidamente revisaremos el estado del arte de la simulación de procesos atomísticos, centrándonos en la dinámica molecular y especialmente en los métodos de Monte Carlo, que sustentan la base del este trabajo.</a:t>
            </a:r>
          </a:p>
          <a:p>
            <a:pPr marL="171450" indent="-171450">
              <a:buFontTx/>
              <a:buChar char="-"/>
            </a:pPr>
            <a:r>
              <a:rPr lang="es-ES" dirty="0"/>
              <a:t>A continuación se expondrán las aportaciones realizadas en ponencias y publicaciones en el marco de este trabajo de tesis.</a:t>
            </a:r>
          </a:p>
          <a:p>
            <a:pPr marL="171450" indent="-171450">
              <a:buFontTx/>
              <a:buChar char="-"/>
            </a:pPr>
            <a:r>
              <a:rPr lang="es-ES" dirty="0"/>
              <a:t>Seguiremos con la presentación del simulador paralelo distribuido, que es la principal aportación de este trabajo.</a:t>
            </a:r>
          </a:p>
          <a:p>
            <a:pPr marL="171450" indent="-171450">
              <a:buFontTx/>
              <a:buChar char="-"/>
            </a:pPr>
            <a:r>
              <a:rPr lang="es-ES" dirty="0"/>
              <a:t>Por último se expondrán las conclusiones y las posibles líneas futuras de investigación.</a:t>
            </a:r>
          </a:p>
        </p:txBody>
      </p:sp>
      <p:sp>
        <p:nvSpPr>
          <p:cNvPr id="4" name="Marcador de número de diapositiva 3"/>
          <p:cNvSpPr>
            <a:spLocks noGrp="1"/>
          </p:cNvSpPr>
          <p:nvPr>
            <p:ph type="sldNum" sz="quarter" idx="10"/>
          </p:nvPr>
        </p:nvSpPr>
        <p:spPr/>
        <p:txBody>
          <a:bodyPr/>
          <a:lstStyle/>
          <a:p>
            <a:fld id="{DF4BDEB7-51E0-4F37-900C-D21B59A587AE}" type="slidenum">
              <a:rPr lang="es-ES" smtClean="0"/>
              <a:t>3</a:t>
            </a:fld>
            <a:endParaRPr lang="es-ES"/>
          </a:p>
        </p:txBody>
      </p:sp>
    </p:spTree>
    <p:extLst>
      <p:ext uri="{BB962C8B-B14F-4D97-AF65-F5344CB8AC3E}">
        <p14:creationId xmlns:p14="http://schemas.microsoft.com/office/powerpoint/2010/main" val="121313774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¿Por qué una implementación distribuida?</a:t>
            </a:r>
          </a:p>
          <a:p>
            <a:endParaRPr lang="es-ES" dirty="0"/>
          </a:p>
          <a:p>
            <a:pPr marL="171450" indent="-171450">
              <a:buFontTx/>
              <a:buChar char="-"/>
            </a:pPr>
            <a:r>
              <a:rPr lang="es-ES" dirty="0"/>
              <a:t>Al tratarse LKMC de un algoritmo secuencial, no existe una solución general para su paralelización.</a:t>
            </a:r>
          </a:p>
          <a:p>
            <a:pPr marL="171450" indent="-171450">
              <a:buFontTx/>
              <a:buChar char="-"/>
            </a:pPr>
            <a:r>
              <a:rPr lang="es-ES" dirty="0"/>
              <a:t>Existen multitud de publicaciones abordando la paralelización de LKMC, pero prácticamente todas abordan la paralelización desde una arquitectura de memoria compartida, dejando la arquitectura de memoria distribuida apenas </a:t>
            </a:r>
            <a:r>
              <a:rPr lang="es-ES"/>
              <a:t>explorada.</a:t>
            </a:r>
            <a:endParaRPr lang="es-ES" dirty="0"/>
          </a:p>
        </p:txBody>
      </p:sp>
      <p:sp>
        <p:nvSpPr>
          <p:cNvPr id="4" name="Marcador de número de diapositiva 3"/>
          <p:cNvSpPr>
            <a:spLocks noGrp="1"/>
          </p:cNvSpPr>
          <p:nvPr>
            <p:ph type="sldNum" sz="quarter" idx="10"/>
          </p:nvPr>
        </p:nvSpPr>
        <p:spPr/>
        <p:txBody>
          <a:bodyPr/>
          <a:lstStyle/>
          <a:p>
            <a:fld id="{DF4BDEB7-51E0-4F37-900C-D21B59A587AE}" type="slidenum">
              <a:rPr lang="es-ES" smtClean="0"/>
              <a:t>30</a:t>
            </a:fld>
            <a:endParaRPr lang="es-ES"/>
          </a:p>
        </p:txBody>
      </p:sp>
    </p:spTree>
    <p:extLst>
      <p:ext uri="{BB962C8B-B14F-4D97-AF65-F5344CB8AC3E}">
        <p14:creationId xmlns:p14="http://schemas.microsoft.com/office/powerpoint/2010/main" val="168359227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200" kern="1200" dirty="0">
                <a:solidFill>
                  <a:schemeClr val="tx1"/>
                </a:solidFill>
                <a:latin typeface="+mn-lt"/>
                <a:ea typeface="+mn-ea"/>
                <a:cs typeface="+mn-cs"/>
              </a:rPr>
              <a:t>¿Cómo se distribuyen los procesos?</a:t>
            </a:r>
            <a:endParaRPr lang="es-ES" dirty="0"/>
          </a:p>
          <a:p>
            <a:endParaRPr lang="es-ES" dirty="0"/>
          </a:p>
          <a:p>
            <a:r>
              <a:rPr lang="es-ES" dirty="0"/>
              <a:t>El proceso de inicialización en nuestra implementación distribuida es la siguiente:</a:t>
            </a:r>
          </a:p>
          <a:p>
            <a:endParaRPr lang="es-ES" dirty="0"/>
          </a:p>
          <a:p>
            <a:pPr marL="171450" indent="-171450">
              <a:buFontTx/>
              <a:buChar char="-"/>
            </a:pPr>
            <a:r>
              <a:rPr lang="es-ES" dirty="0"/>
              <a:t>En primer lugar, la malla es dividida en </a:t>
            </a:r>
            <a:r>
              <a:rPr lang="es-ES" dirty="0" err="1"/>
              <a:t>NxN</a:t>
            </a:r>
            <a:r>
              <a:rPr lang="es-ES" dirty="0"/>
              <a:t> dominios en las coordenadas periódicas (no usadas para crecimiento).</a:t>
            </a:r>
          </a:p>
          <a:p>
            <a:pPr marL="171450" indent="-171450">
              <a:buFontTx/>
              <a:buChar char="-"/>
            </a:pPr>
            <a:r>
              <a:rPr lang="es-ES" dirty="0"/>
              <a:t>En total se generan NxN+1 procesos, que corresponden a los procesos de dominios de simulación más otro proceso encargado de la gestión y sincronización, denominado Manager.</a:t>
            </a:r>
          </a:p>
          <a:p>
            <a:pPr marL="171450" indent="-171450">
              <a:buFontTx/>
              <a:buChar char="-"/>
            </a:pPr>
            <a:r>
              <a:rPr lang="es-ES" dirty="0"/>
              <a:t>En lugar de ejecutar el script TCL sólo el manager, todos los nodos ejecutan el mismo script TCL que define la secuencia de pasos de la simulación (a modo de </a:t>
            </a:r>
            <a:r>
              <a:rPr lang="es-ES" dirty="0" err="1"/>
              <a:t>guión</a:t>
            </a:r>
            <a:r>
              <a:rPr lang="es-ES" dirty="0"/>
              <a:t>). Así, aliviamos la carga de gestión del proceso Manager, mitigando el </a:t>
            </a:r>
            <a:r>
              <a:rPr lang="es-ES" dirty="0" err="1"/>
              <a:t>overhead</a:t>
            </a:r>
            <a:r>
              <a:rPr lang="es-ES" dirty="0"/>
              <a:t> de </a:t>
            </a:r>
            <a:r>
              <a:rPr lang="es-ES" dirty="0" err="1"/>
              <a:t>comunicacines</a:t>
            </a:r>
            <a:r>
              <a:rPr lang="es-ES" dirty="0"/>
              <a:t>.</a:t>
            </a:r>
          </a:p>
          <a:p>
            <a:pPr marL="171450" indent="-171450">
              <a:buFontTx/>
              <a:buChar char="-"/>
            </a:pPr>
            <a:r>
              <a:rPr lang="es-ES" dirty="0"/>
              <a:t>Cada dominio inicializa su sección correspondiente de malla.</a:t>
            </a:r>
          </a:p>
          <a:p>
            <a:pPr marL="171450" indent="-171450">
              <a:buFontTx/>
              <a:buChar char="-"/>
            </a:pPr>
            <a:r>
              <a:rPr lang="es-ES" dirty="0"/>
              <a:t>Cada dominio ha de generar números aleatorios con una semilla distinta para evitar elecciones de eventos similares en dominios con porciones similares de la malla.</a:t>
            </a:r>
          </a:p>
          <a:p>
            <a:endParaRPr lang="es-ES" dirty="0"/>
          </a:p>
        </p:txBody>
      </p:sp>
      <p:sp>
        <p:nvSpPr>
          <p:cNvPr id="4" name="Marcador de número de diapositiva 3"/>
          <p:cNvSpPr>
            <a:spLocks noGrp="1"/>
          </p:cNvSpPr>
          <p:nvPr>
            <p:ph type="sldNum" sz="quarter" idx="10"/>
          </p:nvPr>
        </p:nvSpPr>
        <p:spPr/>
        <p:txBody>
          <a:bodyPr/>
          <a:lstStyle/>
          <a:p>
            <a:fld id="{DF4BDEB7-51E0-4F37-900C-D21B59A587AE}" type="slidenum">
              <a:rPr lang="es-ES" smtClean="0"/>
              <a:t>31</a:t>
            </a:fld>
            <a:endParaRPr lang="es-ES"/>
          </a:p>
        </p:txBody>
      </p:sp>
    </p:spTree>
    <p:extLst>
      <p:ext uri="{BB962C8B-B14F-4D97-AF65-F5344CB8AC3E}">
        <p14:creationId xmlns:p14="http://schemas.microsoft.com/office/powerpoint/2010/main" val="311752479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Marcador de notas 2"/>
              <p:cNvSpPr>
                <a:spLocks noGrp="1"/>
              </p:cNvSpPr>
              <p:nvPr>
                <p:ph type="body" idx="1"/>
              </p:nvPr>
            </p:nvSpPr>
            <p:spPr/>
            <p:txBody>
              <a:bodyPr/>
              <a:lstStyle/>
              <a:p>
                <a:r>
                  <a:rPr lang="es-ES" dirty="0"/>
                  <a:t>¿Cómo se gestionan la sincronización y los conflictos de contorno?</a:t>
                </a:r>
              </a:p>
              <a:p>
                <a:endParaRPr lang="es-ES" dirty="0"/>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s-ES" sz="1200" dirty="0"/>
                  <a:t>La arquitectura distribuida no presenta problemas de concurrencia en el acceso a memoria, haciendo innecesarios los turnos de ejecución entre dominios de Y. </a:t>
                </a:r>
                <a:r>
                  <a:rPr lang="es-ES" sz="1200" dirty="0" err="1"/>
                  <a:t>Shim</a:t>
                </a:r>
                <a:r>
                  <a:rPr lang="es-ES" sz="1200" dirty="0"/>
                  <a:t>. No obstante, es necesaria la resolución de conflictos de contorno. Esto es, los eventos que suceden en los límites de un dominio y puedan afectar a las tasas de ocurrencia de eventos en dominios vecinos. Para ello, los dominios se sincronizan de la siguiente forma:</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s-ES" sz="1200" dirty="0"/>
                  <a:t>Se hace uso de la aproximación de buffers de contorno de </a:t>
                </a:r>
                <a:r>
                  <a:rPr lang="es-ES" sz="1200" dirty="0" err="1"/>
                  <a:t>Arampatzis</a:t>
                </a:r>
                <a:r>
                  <a:rPr lang="es-ES" sz="1200" dirty="0"/>
                  <a:t> et al. en la que se mantiene información no sólo del dominio, sino de las áreas contiguas al mismo. Estas áreas son los llamados buffers.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s-ES" sz="1200" dirty="0"/>
                  <a:t>Sólo debe transferirse información diferencial y no toda la información de la malla, para evitar degradación en el rendimiento a causa de las comunicaciones de red.</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s-ES" sz="1200" dirty="0"/>
                  <a:t>Los dominios se sincronizan cada N iteraciones. Esto</a:t>
                </a:r>
                <a:r>
                  <a:rPr lang="es-ES" sz="1200" baseline="0" dirty="0"/>
                  <a:t> se hace para evitar degradación del rendimiento por el consumo de recursos en sincronizaciones entre dominios.</a:t>
                </a:r>
                <a:endParaRPr lang="es-ES" sz="1200" dirty="0"/>
              </a:p>
              <a:p>
                <a:pPr marL="628650" marR="0" lvl="1" indent="-171450" algn="l" defTabSz="914400" rtl="0" eaLnBrk="1" fontAlgn="auto" latinLnBrk="0" hangingPunct="1">
                  <a:lnSpc>
                    <a:spcPct val="100000"/>
                  </a:lnSpc>
                  <a:spcBef>
                    <a:spcPts val="0"/>
                  </a:spcBef>
                  <a:spcAft>
                    <a:spcPts val="0"/>
                  </a:spcAft>
                  <a:buClrTx/>
                  <a:buSzTx/>
                  <a:buFontTx/>
                  <a:buChar char="-"/>
                  <a:tabLst/>
                  <a:defRPr/>
                </a:pPr>
                <a:r>
                  <a:rPr lang="es-ES" sz="1200" dirty="0"/>
                  <a:t>Se actualizan los buffers de contorno con información de los dominios vecinos. Se consigue así que cada dominio tenga información actualizada del resto del sistema.</a:t>
                </a:r>
              </a:p>
              <a:p>
                <a:pPr marL="628650" marR="0" lvl="1" indent="-171450" algn="l" defTabSz="914400" rtl="0" eaLnBrk="1" fontAlgn="auto" latinLnBrk="0" hangingPunct="1">
                  <a:lnSpc>
                    <a:spcPct val="100000"/>
                  </a:lnSpc>
                  <a:spcBef>
                    <a:spcPts val="0"/>
                  </a:spcBef>
                  <a:spcAft>
                    <a:spcPts val="0"/>
                  </a:spcAft>
                  <a:buClrTx/>
                  <a:buSzTx/>
                  <a:buFontTx/>
                  <a:buChar char="-"/>
                  <a:tabLst/>
                  <a:defRPr/>
                </a:pPr>
                <a:r>
                  <a:rPr lang="es-ES" sz="1200" dirty="0"/>
                  <a:t>Se actualiza el valor </a:t>
                </a:r>
                <a14:m>
                  <m:oMath xmlns:m="http://schemas.openxmlformats.org/officeDocument/2006/math">
                    <m:sSub>
                      <m:sSubPr>
                        <m:ctrlPr>
                          <a:rPr lang="es-ES" sz="1200" i="1" smtClean="0">
                            <a:latin typeface="Cambria Math" panose="02040503050406030204" pitchFamily="18" charset="0"/>
                          </a:rPr>
                        </m:ctrlPr>
                      </m:sSubPr>
                      <m:e>
                        <m:r>
                          <a:rPr lang="es-ES" sz="1200" i="1">
                            <a:latin typeface="Cambria Math" panose="02040503050406030204" pitchFamily="18" charset="0"/>
                          </a:rPr>
                          <m:t>𝑅</m:t>
                        </m:r>
                      </m:e>
                      <m:sub>
                        <m:r>
                          <a:rPr lang="es-ES" sz="1200" i="1">
                            <a:latin typeface="Cambria Math" panose="02040503050406030204" pitchFamily="18" charset="0"/>
                          </a:rPr>
                          <m:t>𝑚𝑎𝑥</m:t>
                        </m:r>
                      </m:sub>
                    </m:sSub>
                  </m:oMath>
                </a14:m>
                <a:r>
                  <a:rPr lang="es-ES" sz="1200" dirty="0"/>
                  <a:t> (Frecuencia acumulada</a:t>
                </a:r>
                <a:r>
                  <a:rPr lang="es-ES" sz="1200" baseline="0" dirty="0"/>
                  <a:t> total</a:t>
                </a:r>
                <a:r>
                  <a:rPr lang="es-ES" sz="1200" dirty="0"/>
                  <a:t>) y la tasa de ocurrencia de eventos nulos en cada subdominio.</a:t>
                </a:r>
              </a:p>
              <a:p>
                <a:pPr marL="628650" marR="0" lvl="1" indent="-171450" algn="l" defTabSz="914400" rtl="0" eaLnBrk="1" fontAlgn="auto" latinLnBrk="0" hangingPunct="1">
                  <a:lnSpc>
                    <a:spcPct val="100000"/>
                  </a:lnSpc>
                  <a:spcBef>
                    <a:spcPts val="0"/>
                  </a:spcBef>
                  <a:spcAft>
                    <a:spcPts val="0"/>
                  </a:spcAft>
                  <a:buClrTx/>
                  <a:buSzTx/>
                  <a:buFontTx/>
                  <a:buChar char="-"/>
                  <a:tabLst/>
                  <a:defRPr/>
                </a:pPr>
                <a:r>
                  <a:rPr lang="es-ES" sz="1200" dirty="0"/>
                  <a:t>En consecuencia el algoritmo no es estrictamente riguroso, pudiendo así obtenerse una eficiencia de procesamiento paralelo aceptable.</a:t>
                </a:r>
              </a:p>
              <a:p>
                <a:endParaRPr lang="es-ES" dirty="0"/>
              </a:p>
            </p:txBody>
          </p:sp>
        </mc:Choice>
        <mc:Fallback xmlns="">
          <p:sp>
            <p:nvSpPr>
              <p:cNvPr id="3" name="Marcador de notas 2"/>
              <p:cNvSpPr>
                <a:spLocks noGrp="1"/>
              </p:cNvSpPr>
              <p:nvPr>
                <p:ph type="body" idx="1"/>
              </p:nvPr>
            </p:nvSpPr>
            <p:spPr/>
            <p:txBody>
              <a:bodyPr/>
              <a:lstStyle/>
              <a:p>
                <a:r>
                  <a:rPr lang="es-ES" dirty="0"/>
                  <a:t>¿Cómo se gestionan la sincronización y los conflictos de contorno?</a:t>
                </a:r>
              </a:p>
              <a:p>
                <a:endParaRPr lang="es-ES" dirty="0"/>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s-ES" sz="1200" dirty="0"/>
                  <a:t>La arquitectura distribuida no presenta problemas de concurrencia en el acceso a memoria, haciendo innecesarios los turnos de ejecución entre dominios de Y. </a:t>
                </a:r>
                <a:r>
                  <a:rPr lang="es-ES" sz="1200" dirty="0" err="1"/>
                  <a:t>Shim</a:t>
                </a:r>
                <a:r>
                  <a:rPr lang="es-ES" sz="1200" dirty="0"/>
                  <a:t>. No obstante, es necesaria la resolución de conflictos de contorno. Esto es, los eventos que suceden en los límites de un dominio y puedan afectar a las tasas de ocurrencia de eventos en dominios vecinos. Para ello, los dominios se sincronizan de la siguiente forma:</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s-ES" sz="1200" dirty="0"/>
                  <a:t>Se hace uso de la aproximación de buffers de contorno de </a:t>
                </a:r>
                <a:r>
                  <a:rPr lang="es-ES" sz="1200" dirty="0" err="1"/>
                  <a:t>Arampatzis</a:t>
                </a:r>
                <a:r>
                  <a:rPr lang="es-ES" sz="1200" dirty="0"/>
                  <a:t> et al. en la que se mantiene información no sólo del dominio, sino de las áreas contiguas al mismo. Estas áreas son los llamados buffers.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s-ES" sz="1200" dirty="0"/>
                  <a:t>Sólo debe transferirse información diferencial y no toda la información de la malla, para evitar degradación en el rendimiento a causa de las comunicaciones de red.</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s-ES" sz="1200" dirty="0"/>
                  <a:t>Los dominios se sincronizan cada N iteraciones. Esto</a:t>
                </a:r>
                <a:r>
                  <a:rPr lang="es-ES" sz="1200" baseline="0" dirty="0"/>
                  <a:t> se hace para evitar degradación del rendimiento por el consumo de recursos en sincronizaciones entre dominios.</a:t>
                </a:r>
                <a:endParaRPr lang="es-ES" sz="1200" dirty="0"/>
              </a:p>
              <a:p>
                <a:pPr marL="628650" marR="0" lvl="1" indent="-171450" algn="l" defTabSz="914400" rtl="0" eaLnBrk="1" fontAlgn="auto" latinLnBrk="0" hangingPunct="1">
                  <a:lnSpc>
                    <a:spcPct val="100000"/>
                  </a:lnSpc>
                  <a:spcBef>
                    <a:spcPts val="0"/>
                  </a:spcBef>
                  <a:spcAft>
                    <a:spcPts val="0"/>
                  </a:spcAft>
                  <a:buClrTx/>
                  <a:buSzTx/>
                  <a:buFontTx/>
                  <a:buChar char="-"/>
                  <a:tabLst/>
                  <a:defRPr/>
                </a:pPr>
                <a:r>
                  <a:rPr lang="es-ES" sz="1200" dirty="0"/>
                  <a:t>Se actualizan los buffers de contorno con información de los dominios vecinos. Se consigue así que cada dominio tenga información actualizada del resto del sistema.</a:t>
                </a:r>
              </a:p>
              <a:p>
                <a:pPr marL="628650" marR="0" lvl="1" indent="-171450" algn="l" defTabSz="914400" rtl="0" eaLnBrk="1" fontAlgn="auto" latinLnBrk="0" hangingPunct="1">
                  <a:lnSpc>
                    <a:spcPct val="100000"/>
                  </a:lnSpc>
                  <a:spcBef>
                    <a:spcPts val="0"/>
                  </a:spcBef>
                  <a:spcAft>
                    <a:spcPts val="0"/>
                  </a:spcAft>
                  <a:buClrTx/>
                  <a:buSzTx/>
                  <a:buFontTx/>
                  <a:buChar char="-"/>
                  <a:tabLst/>
                  <a:defRPr/>
                </a:pPr>
                <a:r>
                  <a:rPr lang="es-ES" sz="1200" dirty="0"/>
                  <a:t>Se actualiza el valor </a:t>
                </a:r>
                <a:r>
                  <a:rPr lang="es-ES" sz="1200" i="0">
                    <a:latin typeface="Cambria Math" panose="02040503050406030204" pitchFamily="18" charset="0"/>
                  </a:rPr>
                  <a:t>𝑅_𝑚𝑎𝑥</a:t>
                </a:r>
                <a:r>
                  <a:rPr lang="es-ES" sz="1200" dirty="0"/>
                  <a:t> (Frecuencia acumulada</a:t>
                </a:r>
                <a:r>
                  <a:rPr lang="es-ES" sz="1200" baseline="0" dirty="0"/>
                  <a:t> total</a:t>
                </a:r>
                <a:r>
                  <a:rPr lang="es-ES" sz="1200" dirty="0"/>
                  <a:t>) y la tasa de ocurrencia de eventos nulos en cada subdominio.</a:t>
                </a:r>
              </a:p>
              <a:p>
                <a:pPr marL="628650" marR="0" lvl="1" indent="-171450" algn="l" defTabSz="914400" rtl="0" eaLnBrk="1" fontAlgn="auto" latinLnBrk="0" hangingPunct="1">
                  <a:lnSpc>
                    <a:spcPct val="100000"/>
                  </a:lnSpc>
                  <a:spcBef>
                    <a:spcPts val="0"/>
                  </a:spcBef>
                  <a:spcAft>
                    <a:spcPts val="0"/>
                  </a:spcAft>
                  <a:buClrTx/>
                  <a:buSzTx/>
                  <a:buFontTx/>
                  <a:buChar char="-"/>
                  <a:tabLst/>
                  <a:defRPr/>
                </a:pPr>
                <a:r>
                  <a:rPr lang="es-ES" sz="1200" dirty="0"/>
                  <a:t>En consecuencia el algoritmo no es estrictamente riguroso, pudiendo así obtenerse una eficiencia de procesamiento paralelo aceptable.</a:t>
                </a:r>
              </a:p>
              <a:p>
                <a:endParaRPr lang="es-ES" dirty="0"/>
              </a:p>
            </p:txBody>
          </p:sp>
        </mc:Fallback>
      </mc:AlternateContent>
      <p:sp>
        <p:nvSpPr>
          <p:cNvPr id="4" name="Marcador de número de diapositiva 3"/>
          <p:cNvSpPr>
            <a:spLocks noGrp="1"/>
          </p:cNvSpPr>
          <p:nvPr>
            <p:ph type="sldNum" sz="quarter" idx="10"/>
          </p:nvPr>
        </p:nvSpPr>
        <p:spPr/>
        <p:txBody>
          <a:bodyPr/>
          <a:lstStyle/>
          <a:p>
            <a:fld id="{DF4BDEB7-51E0-4F37-900C-D21B59A587AE}" type="slidenum">
              <a:rPr lang="es-ES" smtClean="0"/>
              <a:t>32</a:t>
            </a:fld>
            <a:endParaRPr lang="es-ES"/>
          </a:p>
        </p:txBody>
      </p:sp>
    </p:spTree>
    <p:extLst>
      <p:ext uri="{BB962C8B-B14F-4D97-AF65-F5344CB8AC3E}">
        <p14:creationId xmlns:p14="http://schemas.microsoft.com/office/powerpoint/2010/main" val="180405493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200" kern="1200" dirty="0">
                <a:solidFill>
                  <a:schemeClr val="tx1"/>
                </a:solidFill>
                <a:latin typeface="+mn-lt"/>
                <a:ea typeface="+mn-ea"/>
                <a:cs typeface="+mn-cs"/>
              </a:rPr>
              <a:t>¿Cómo se comunican los procesos?</a:t>
            </a:r>
            <a:endParaRPr lang="es-ES" dirty="0"/>
          </a:p>
          <a:p>
            <a:pPr marL="171450" indent="-171450">
              <a:buFontTx/>
              <a:buChar char="-"/>
            </a:pPr>
            <a:endParaRPr lang="es-ES" dirty="0"/>
          </a:p>
          <a:p>
            <a:pPr marL="0" indent="0">
              <a:buFontTx/>
              <a:buNone/>
            </a:pPr>
            <a:r>
              <a:rPr lang="es-ES" dirty="0"/>
              <a:t>En los comandos TCL que requieren de interacción entre procesos y manager, se generan los siguientes mensajes:</a:t>
            </a:r>
          </a:p>
          <a:p>
            <a:pPr marL="171450" lvl="0" indent="-171450">
              <a:buFontTx/>
              <a:buChar char="-"/>
            </a:pPr>
            <a:r>
              <a:rPr lang="es-ES" dirty="0" err="1"/>
              <a:t>AnnealRate</a:t>
            </a:r>
            <a:r>
              <a:rPr lang="es-ES" dirty="0"/>
              <a:t>, </a:t>
            </a:r>
            <a:r>
              <a:rPr lang="es-ES" dirty="0" err="1"/>
              <a:t>AnnealRequest</a:t>
            </a:r>
            <a:r>
              <a:rPr lang="es-ES" dirty="0"/>
              <a:t> y </a:t>
            </a:r>
            <a:r>
              <a:rPr lang="es-ES" dirty="0" err="1"/>
              <a:t>AnnealResponse</a:t>
            </a:r>
            <a:r>
              <a:rPr lang="es-ES" dirty="0"/>
              <a:t> transmiten la frecuencia acumulada global, y las peticiones y resultados de una simulación de crecimiento cristalino</a:t>
            </a:r>
          </a:p>
          <a:p>
            <a:pPr marL="171450" lvl="0" indent="-171450">
              <a:buFontTx/>
              <a:buChar char="-"/>
            </a:pPr>
            <a:r>
              <a:rPr lang="es-ES" dirty="0" err="1"/>
              <a:t>GenericResultTopic</a:t>
            </a:r>
            <a:r>
              <a:rPr lang="es-ES" dirty="0"/>
              <a:t> extrae resultados de las simulaciones en cada dominio para su combinación en el proceso Manager.</a:t>
            </a:r>
          </a:p>
          <a:p>
            <a:pPr marL="171450" lvl="0" indent="-171450">
              <a:buFontTx/>
              <a:buChar char="-"/>
            </a:pPr>
            <a:r>
              <a:rPr lang="es-ES" dirty="0" err="1"/>
              <a:t>SaveElemsTopic</a:t>
            </a:r>
            <a:r>
              <a:rPr lang="es-ES" dirty="0"/>
              <a:t> extrae la información completa de la malla en cada dominio para su combinación en el proceso Manager</a:t>
            </a:r>
          </a:p>
          <a:p>
            <a:pPr marL="0" lvl="0" indent="0">
              <a:buFontTx/>
              <a:buNone/>
            </a:pPr>
            <a:endParaRPr lang="es-ES" dirty="0"/>
          </a:p>
          <a:p>
            <a:pPr marL="0" lvl="0" indent="0">
              <a:buFontTx/>
              <a:buNone/>
            </a:pPr>
            <a:r>
              <a:rPr lang="es-ES" dirty="0"/>
              <a:t>SE REDUCE EL PASO DE MENSAJES AL MÍNIMO REQUERIDO.</a:t>
            </a:r>
          </a:p>
          <a:p>
            <a:endParaRPr lang="es-ES" sz="1200" kern="1200" dirty="0">
              <a:solidFill>
                <a:schemeClr val="tx1"/>
              </a:solidFill>
              <a:latin typeface="+mn-lt"/>
              <a:ea typeface="+mn-ea"/>
              <a:cs typeface="+mn-cs"/>
            </a:endParaRPr>
          </a:p>
        </p:txBody>
      </p:sp>
      <p:sp>
        <p:nvSpPr>
          <p:cNvPr id="4" name="Marcador de número de diapositiva 3"/>
          <p:cNvSpPr>
            <a:spLocks noGrp="1"/>
          </p:cNvSpPr>
          <p:nvPr>
            <p:ph type="sldNum" sz="quarter" idx="10"/>
          </p:nvPr>
        </p:nvSpPr>
        <p:spPr/>
        <p:txBody>
          <a:bodyPr/>
          <a:lstStyle/>
          <a:p>
            <a:fld id="{DF4BDEB7-51E0-4F37-900C-D21B59A587AE}" type="slidenum">
              <a:rPr lang="es-ES" smtClean="0"/>
              <a:t>33</a:t>
            </a:fld>
            <a:endParaRPr lang="es-ES"/>
          </a:p>
        </p:txBody>
      </p:sp>
    </p:spTree>
    <p:extLst>
      <p:ext uri="{BB962C8B-B14F-4D97-AF65-F5344CB8AC3E}">
        <p14:creationId xmlns:p14="http://schemas.microsoft.com/office/powerpoint/2010/main" val="133588470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sz="1200" kern="1200" dirty="0">
                <a:solidFill>
                  <a:schemeClr val="tx1"/>
                </a:solidFill>
                <a:latin typeface="+mn-lt"/>
                <a:ea typeface="+mn-ea"/>
                <a:cs typeface="+mn-cs"/>
              </a:rPr>
              <a:t>¿Cómo se transmiten estos mensajes?</a:t>
            </a:r>
          </a:p>
          <a:p>
            <a:endParaRPr lang="es-ES" sz="1200" kern="1200" dirty="0">
              <a:solidFill>
                <a:schemeClr val="tx1"/>
              </a:solidFill>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s-ES" dirty="0"/>
              <a:t>La comunicación entre procesos se ha implementado mediante el estándar MPI y las librerías de serialización </a:t>
            </a:r>
            <a:r>
              <a:rPr lang="es-ES" dirty="0" err="1"/>
              <a:t>boost:serialization</a:t>
            </a:r>
            <a:r>
              <a:rPr lang="es-ES" dirty="0"/>
              <a:t>.</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s-ES" dirty="0"/>
              <a:t>La comunicación entre procesos de la aplicación distribuida puede ser mediante paso de mensajes síncronos (el proceso emisor se bloquea hasta que el receptor recibe el mensaje) o asíncrono (el proceso emisor continúa su ejecución tras el envío).</a:t>
            </a: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s-ES" dirty="0"/>
          </a:p>
          <a:p>
            <a:endParaRPr lang="es-ES" sz="1200" kern="1200" dirty="0">
              <a:solidFill>
                <a:schemeClr val="tx1"/>
              </a:solidFill>
              <a:latin typeface="+mn-lt"/>
              <a:ea typeface="+mn-ea"/>
              <a:cs typeface="+mn-cs"/>
            </a:endParaRPr>
          </a:p>
        </p:txBody>
      </p:sp>
      <p:sp>
        <p:nvSpPr>
          <p:cNvPr id="4" name="Marcador de número de diapositiva 3"/>
          <p:cNvSpPr>
            <a:spLocks noGrp="1"/>
          </p:cNvSpPr>
          <p:nvPr>
            <p:ph type="sldNum" sz="quarter" idx="10"/>
          </p:nvPr>
        </p:nvSpPr>
        <p:spPr/>
        <p:txBody>
          <a:bodyPr/>
          <a:lstStyle/>
          <a:p>
            <a:fld id="{DF4BDEB7-51E0-4F37-900C-D21B59A587AE}" type="slidenum">
              <a:rPr lang="es-ES" smtClean="0"/>
              <a:t>34</a:t>
            </a:fld>
            <a:endParaRPr lang="es-ES"/>
          </a:p>
        </p:txBody>
      </p:sp>
    </p:spTree>
    <p:extLst>
      <p:ext uri="{BB962C8B-B14F-4D97-AF65-F5344CB8AC3E}">
        <p14:creationId xmlns:p14="http://schemas.microsoft.com/office/powerpoint/2010/main" val="394416426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285750" indent="-285750">
              <a:spcBef>
                <a:spcPts val="1800"/>
              </a:spcBef>
              <a:buFont typeface="Arial" panose="020B0604020202020204" pitchFamily="34" charset="0"/>
              <a:buChar char="•"/>
            </a:pPr>
            <a:r>
              <a:rPr lang="es-ES" sz="1200" dirty="0">
                <a:solidFill>
                  <a:prstClr val="white"/>
                </a:solidFill>
              </a:rPr>
              <a:t>Potencia de cálculo del clúster próxima a los 16 </a:t>
            </a:r>
            <a:r>
              <a:rPr lang="es-ES" sz="1200" dirty="0" err="1">
                <a:solidFill>
                  <a:prstClr val="white"/>
                </a:solidFill>
              </a:rPr>
              <a:t>Tflops</a:t>
            </a:r>
            <a:r>
              <a:rPr lang="es-ES" sz="1200" dirty="0">
                <a:solidFill>
                  <a:prstClr val="white"/>
                </a:solidFill>
              </a:rPr>
              <a:t> (16 billones de operaciones en coma flotante por segundo).</a:t>
            </a:r>
          </a:p>
          <a:p>
            <a:pPr marL="285750" indent="-285750">
              <a:spcBef>
                <a:spcPts val="1800"/>
              </a:spcBef>
              <a:buFont typeface="Arial" panose="020B0604020202020204" pitchFamily="34" charset="0"/>
              <a:buChar char="•"/>
            </a:pPr>
            <a:r>
              <a:rPr lang="es-ES" sz="1200" dirty="0">
                <a:solidFill>
                  <a:prstClr val="white"/>
                </a:solidFill>
              </a:rPr>
              <a:t>Entre todos los nodos del clúster se dispone de un total de 6 TB de memoria RAM.</a:t>
            </a:r>
          </a:p>
          <a:p>
            <a:pPr marL="285750" indent="-285750">
              <a:spcBef>
                <a:spcPts val="1800"/>
              </a:spcBef>
              <a:buFont typeface="Arial" panose="020B0604020202020204" pitchFamily="34" charset="0"/>
              <a:buChar char="•"/>
            </a:pPr>
            <a:r>
              <a:rPr lang="es-ES" sz="1200" dirty="0">
                <a:solidFill>
                  <a:prstClr val="white"/>
                </a:solidFill>
              </a:rPr>
              <a:t>Conexión entre nodos a través de red 10 Gigabit ethernet de latencia ultra baja.</a:t>
            </a:r>
          </a:p>
        </p:txBody>
      </p:sp>
      <p:sp>
        <p:nvSpPr>
          <p:cNvPr id="4" name="Marcador de número de diapositiva 3"/>
          <p:cNvSpPr>
            <a:spLocks noGrp="1"/>
          </p:cNvSpPr>
          <p:nvPr>
            <p:ph type="sldNum" sz="quarter" idx="10"/>
          </p:nvPr>
        </p:nvSpPr>
        <p:spPr/>
        <p:txBody>
          <a:bodyPr/>
          <a:lstStyle/>
          <a:p>
            <a:fld id="{DF4BDEB7-51E0-4F37-900C-D21B59A587AE}" type="slidenum">
              <a:rPr lang="es-ES" smtClean="0"/>
              <a:t>35</a:t>
            </a:fld>
            <a:endParaRPr lang="es-ES"/>
          </a:p>
        </p:txBody>
      </p:sp>
    </p:spTree>
    <p:extLst>
      <p:ext uri="{BB962C8B-B14F-4D97-AF65-F5344CB8AC3E}">
        <p14:creationId xmlns:p14="http://schemas.microsoft.com/office/powerpoint/2010/main" val="31239851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Las pruebas realizadas con nuestra implementación consisten en simulaciones de barita (sulfato de bario) en la cara (001)</a:t>
            </a:r>
          </a:p>
          <a:p>
            <a:endParaRPr lang="es-ES" dirty="0"/>
          </a:p>
          <a:p>
            <a:pPr marL="171450" indent="-171450">
              <a:buFontTx/>
              <a:buChar char="-"/>
            </a:pPr>
            <a:r>
              <a:rPr lang="es-ES" dirty="0"/>
              <a:t>Se trata de un sistema cristalino ortorrómbico. </a:t>
            </a:r>
            <a:r>
              <a:rPr lang="es-ES" sz="1200" b="0" i="0" kern="1200" dirty="0">
                <a:solidFill>
                  <a:schemeClr val="tx1"/>
                </a:solidFill>
                <a:effectLst/>
                <a:latin typeface="+mn-lt"/>
                <a:ea typeface="+mn-ea"/>
                <a:cs typeface="+mn-cs"/>
              </a:rPr>
              <a:t>Muchos minerales cristalizan en este tipo de red, con lo</a:t>
            </a:r>
            <a:r>
              <a:rPr lang="es-ES" dirty="0"/>
              <a:t> que nos brinda un ejemplo típico de crecimiento cristalográfico con interés teórico.</a:t>
            </a:r>
          </a:p>
          <a:p>
            <a:pPr marL="171450" indent="-171450">
              <a:buFontTx/>
              <a:buChar char="-"/>
            </a:pPr>
            <a:r>
              <a:rPr lang="es-ES" dirty="0"/>
              <a:t>Un ejemplo de la aplicación de las simulaciones de crecimiento de barita es el estudio de su evolución y crecimiento para prevenir la obstrucción de oleoductos en pozos de petróleo.</a:t>
            </a:r>
          </a:p>
          <a:p>
            <a:pPr marL="171450" indent="-171450">
              <a:buFontTx/>
              <a:buChar char="-"/>
            </a:pPr>
            <a:r>
              <a:rPr lang="es-ES" dirty="0"/>
              <a:t>Este sistema provee un punto de partida adecuado, dada su simplicidad y aplicaciones.</a:t>
            </a:r>
          </a:p>
          <a:p>
            <a:pPr marL="0" indent="0">
              <a:spcBef>
                <a:spcPts val="1800"/>
              </a:spcBef>
              <a:buFont typeface="Arial" panose="020B0604020202020204" pitchFamily="34" charset="0"/>
              <a:buNone/>
            </a:pPr>
            <a:endParaRPr lang="es-ES" sz="1200" dirty="0">
              <a:solidFill>
                <a:prstClr val="white"/>
              </a:solidFill>
            </a:endParaRPr>
          </a:p>
        </p:txBody>
      </p:sp>
      <p:sp>
        <p:nvSpPr>
          <p:cNvPr id="4" name="Marcador de número de diapositiva 3"/>
          <p:cNvSpPr>
            <a:spLocks noGrp="1"/>
          </p:cNvSpPr>
          <p:nvPr>
            <p:ph type="sldNum" sz="quarter" idx="10"/>
          </p:nvPr>
        </p:nvSpPr>
        <p:spPr/>
        <p:txBody>
          <a:bodyPr/>
          <a:lstStyle/>
          <a:p>
            <a:fld id="{DF4BDEB7-51E0-4F37-900C-D21B59A587AE}" type="slidenum">
              <a:rPr lang="es-ES" smtClean="0"/>
              <a:t>36</a:t>
            </a:fld>
            <a:endParaRPr lang="es-ES"/>
          </a:p>
        </p:txBody>
      </p:sp>
    </p:spTree>
    <p:extLst>
      <p:ext uri="{BB962C8B-B14F-4D97-AF65-F5344CB8AC3E}">
        <p14:creationId xmlns:p14="http://schemas.microsoft.com/office/powerpoint/2010/main" val="377237133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1800"/>
              </a:spcBef>
              <a:spcAft>
                <a:spcPts val="0"/>
              </a:spcAft>
              <a:buClrTx/>
              <a:buSzTx/>
              <a:buFont typeface="Arial" panose="020B0604020202020204" pitchFamily="34" charset="0"/>
              <a:buNone/>
              <a:tabLst/>
              <a:defRPr/>
            </a:pPr>
            <a:r>
              <a:rPr lang="es-ES" dirty="0"/>
              <a:t>En primer lugar mostramos los resultados de comparar la versión compartida que analizamos en el anterior aporte con nuestra implementación distribuida.</a:t>
            </a:r>
          </a:p>
          <a:p>
            <a:pPr marL="0" marR="0" lvl="0" indent="0" algn="l" defTabSz="914400" rtl="0" eaLnBrk="1" fontAlgn="auto" latinLnBrk="0" hangingPunct="1">
              <a:lnSpc>
                <a:spcPct val="100000"/>
              </a:lnSpc>
              <a:spcBef>
                <a:spcPts val="1800"/>
              </a:spcBef>
              <a:spcAft>
                <a:spcPts val="0"/>
              </a:spcAft>
              <a:buClrTx/>
              <a:buSzTx/>
              <a:buFont typeface="Arial" panose="020B0604020202020204" pitchFamily="34" charset="0"/>
              <a:buNone/>
              <a:tabLst/>
              <a:defRPr/>
            </a:pPr>
            <a:endParaRPr lang="es-ES" dirty="0"/>
          </a:p>
          <a:p>
            <a:pPr marL="0" marR="0" lvl="0" indent="0" algn="l" defTabSz="914400" rtl="0" eaLnBrk="1" fontAlgn="auto" latinLnBrk="0" hangingPunct="1">
              <a:lnSpc>
                <a:spcPct val="100000"/>
              </a:lnSpc>
              <a:spcBef>
                <a:spcPts val="1800"/>
              </a:spcBef>
              <a:spcAft>
                <a:spcPts val="0"/>
              </a:spcAft>
              <a:buClrTx/>
              <a:buSzTx/>
              <a:buFont typeface="Arial" panose="020B0604020202020204" pitchFamily="34" charset="0"/>
              <a:buNone/>
              <a:tabLst/>
              <a:defRPr/>
            </a:pPr>
            <a:r>
              <a:rPr lang="es-ES" sz="1200" dirty="0"/>
              <a:t>Las simulaciones consisten en un crecimiento de 50 nm con tamaños 120x120, 240x240 y 320x320 (tamaño en unidades de malla). Se usan varias configuraciones en versión distribuida (5, 10, 17, 26 y 37 nodos) y secuencial (1, 2, 4, 6 y 8 hilos)</a:t>
            </a:r>
          </a:p>
          <a:p>
            <a:pPr marL="0" marR="0" lvl="0" indent="0" algn="l" defTabSz="914400" rtl="0" eaLnBrk="1" fontAlgn="auto" latinLnBrk="0" hangingPunct="1">
              <a:lnSpc>
                <a:spcPct val="100000"/>
              </a:lnSpc>
              <a:spcBef>
                <a:spcPts val="1800"/>
              </a:spcBef>
              <a:spcAft>
                <a:spcPts val="0"/>
              </a:spcAft>
              <a:buClrTx/>
              <a:buSzTx/>
              <a:buFont typeface="Arial" panose="020B0604020202020204" pitchFamily="34" charset="0"/>
              <a:buNone/>
              <a:tabLst/>
              <a:defRPr/>
            </a:pPr>
            <a:endParaRPr lang="es-ES" sz="1200" dirty="0">
              <a:solidFill>
                <a:prstClr val="white"/>
              </a:solidFill>
            </a:endParaRPr>
          </a:p>
          <a:p>
            <a:pPr marL="0" indent="0">
              <a:buFontTx/>
              <a:buNone/>
            </a:pPr>
            <a:r>
              <a:rPr lang="es-ES" sz="1200" dirty="0"/>
              <a:t>En la comparación entre tiempos de ejecución de compartida y distribuida se observa una mejora drástica en los tiempos de ejecución de la implementación distribuida (nótese la escala logarítmica).</a:t>
            </a:r>
          </a:p>
          <a:p>
            <a:pPr marL="0" indent="0">
              <a:buFontTx/>
              <a:buNone/>
            </a:pPr>
            <a:endParaRPr lang="es-E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sz="1200" dirty="0"/>
              <a:t>La aproximación con memoria compartida no consigue reducir los tiempos de ejecución de la implementación secuencial, mientras que la implementación distribuida lo logra para configuraciones concretas. (No se ve en esta gráfica).</a:t>
            </a:r>
          </a:p>
        </p:txBody>
      </p:sp>
      <p:sp>
        <p:nvSpPr>
          <p:cNvPr id="4" name="Marcador de número de diapositiva 3"/>
          <p:cNvSpPr>
            <a:spLocks noGrp="1"/>
          </p:cNvSpPr>
          <p:nvPr>
            <p:ph type="sldNum" sz="quarter" idx="10"/>
          </p:nvPr>
        </p:nvSpPr>
        <p:spPr/>
        <p:txBody>
          <a:bodyPr/>
          <a:lstStyle/>
          <a:p>
            <a:fld id="{DF4BDEB7-51E0-4F37-900C-D21B59A587AE}" type="slidenum">
              <a:rPr lang="es-ES" smtClean="0"/>
              <a:t>37</a:t>
            </a:fld>
            <a:endParaRPr lang="es-ES"/>
          </a:p>
        </p:txBody>
      </p:sp>
    </p:spTree>
    <p:extLst>
      <p:ext uri="{BB962C8B-B14F-4D97-AF65-F5344CB8AC3E}">
        <p14:creationId xmlns:p14="http://schemas.microsoft.com/office/powerpoint/2010/main" val="198251861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1800"/>
              </a:spcBef>
              <a:spcAft>
                <a:spcPts val="0"/>
              </a:spcAft>
              <a:buClrTx/>
              <a:buSzTx/>
              <a:buFont typeface="Arial" panose="020B0604020202020204" pitchFamily="34" charset="0"/>
              <a:buNone/>
              <a:tabLst/>
              <a:defRPr/>
            </a:pPr>
            <a:r>
              <a:rPr lang="es-ES" dirty="0"/>
              <a:t>En primer lugar mostramos los resultados de comparar la versión compartida que analizamos en el anterior aporte con nuestra implementación distribuida.</a:t>
            </a:r>
          </a:p>
          <a:p>
            <a:pPr marL="0" marR="0" lvl="0" indent="0" algn="l" defTabSz="914400" rtl="0" eaLnBrk="1" fontAlgn="auto" latinLnBrk="0" hangingPunct="1">
              <a:lnSpc>
                <a:spcPct val="100000"/>
              </a:lnSpc>
              <a:spcBef>
                <a:spcPts val="1800"/>
              </a:spcBef>
              <a:spcAft>
                <a:spcPts val="0"/>
              </a:spcAft>
              <a:buClrTx/>
              <a:buSzTx/>
              <a:buFont typeface="Arial" panose="020B0604020202020204" pitchFamily="34" charset="0"/>
              <a:buNone/>
              <a:tabLst/>
              <a:defRPr/>
            </a:pPr>
            <a:endParaRPr lang="es-ES" dirty="0"/>
          </a:p>
          <a:p>
            <a:pPr marL="0" marR="0" lvl="0" indent="0" algn="l" defTabSz="914400" rtl="0" eaLnBrk="1" fontAlgn="auto" latinLnBrk="0" hangingPunct="1">
              <a:lnSpc>
                <a:spcPct val="100000"/>
              </a:lnSpc>
              <a:spcBef>
                <a:spcPts val="1800"/>
              </a:spcBef>
              <a:spcAft>
                <a:spcPts val="0"/>
              </a:spcAft>
              <a:buClrTx/>
              <a:buSzTx/>
              <a:buFont typeface="Arial" panose="020B0604020202020204" pitchFamily="34" charset="0"/>
              <a:buNone/>
              <a:tabLst/>
              <a:defRPr/>
            </a:pPr>
            <a:r>
              <a:rPr lang="es-ES" sz="1200" dirty="0"/>
              <a:t>Las simulaciones consisten en un crecimiento de 50 nm con tamaños 120x120, 240x240 y 320x320 (tamaño en unidades de malla). Se usan varias configuraciones en versión distribuida (5, 10, 17, 26 y 37 nodos) y secuencial (1, 2, 4, 6 y 8 hilos)</a:t>
            </a:r>
          </a:p>
          <a:p>
            <a:pPr marL="0" marR="0" lvl="0" indent="0" algn="l" defTabSz="914400" rtl="0" eaLnBrk="1" fontAlgn="auto" latinLnBrk="0" hangingPunct="1">
              <a:lnSpc>
                <a:spcPct val="100000"/>
              </a:lnSpc>
              <a:spcBef>
                <a:spcPts val="1800"/>
              </a:spcBef>
              <a:spcAft>
                <a:spcPts val="0"/>
              </a:spcAft>
              <a:buClrTx/>
              <a:buSzTx/>
              <a:buFont typeface="Arial" panose="020B0604020202020204" pitchFamily="34" charset="0"/>
              <a:buNone/>
              <a:tabLst/>
              <a:defRPr/>
            </a:pPr>
            <a:endParaRPr lang="es-ES" sz="1200" dirty="0">
              <a:solidFill>
                <a:prstClr val="white"/>
              </a:solidFill>
            </a:endParaRPr>
          </a:p>
          <a:p>
            <a:pPr marL="0" indent="0">
              <a:buFontTx/>
              <a:buNone/>
            </a:pPr>
            <a:r>
              <a:rPr lang="es-ES" sz="1200" dirty="0"/>
              <a:t>En la comparación entre tiempos de ejecución de compartida y distribuida se observa una mejora drástica en los tiempos de ejecución de la implementación distribuida (nótese la escala logarítmica).</a:t>
            </a:r>
          </a:p>
          <a:p>
            <a:pPr marL="0" indent="0">
              <a:buFontTx/>
              <a:buNone/>
            </a:pPr>
            <a:endParaRPr lang="es-E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sz="1200" dirty="0"/>
              <a:t>La aproximación con memoria compartida no consigue reducir los tiempos de ejecución de la implementación secuencial, mientras que la implementación distribuida lo logra para configuraciones concretas. (No se ve en esta gráfica).</a:t>
            </a:r>
          </a:p>
        </p:txBody>
      </p:sp>
      <p:sp>
        <p:nvSpPr>
          <p:cNvPr id="4" name="Marcador de número de diapositiva 3"/>
          <p:cNvSpPr>
            <a:spLocks noGrp="1"/>
          </p:cNvSpPr>
          <p:nvPr>
            <p:ph type="sldNum" sz="quarter" idx="10"/>
          </p:nvPr>
        </p:nvSpPr>
        <p:spPr/>
        <p:txBody>
          <a:bodyPr/>
          <a:lstStyle/>
          <a:p>
            <a:fld id="{DF4BDEB7-51E0-4F37-900C-D21B59A587AE}" type="slidenum">
              <a:rPr lang="es-ES" smtClean="0"/>
              <a:t>38</a:t>
            </a:fld>
            <a:endParaRPr lang="es-ES"/>
          </a:p>
        </p:txBody>
      </p:sp>
    </p:spTree>
    <p:extLst>
      <p:ext uri="{BB962C8B-B14F-4D97-AF65-F5344CB8AC3E}">
        <p14:creationId xmlns:p14="http://schemas.microsoft.com/office/powerpoint/2010/main" val="77487068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sz="1400" dirty="0"/>
              <a:t>La evolución temporal de la simulación y las velocidades de cristalización se mantienen dentro del rango de resultados del simulador secuencial original, tendiendo a aproximarse a estos a medida que crece el número de nodos usados. </a:t>
            </a:r>
            <a:r>
              <a:rPr lang="es-ES" sz="1400" b="0" i="0" u="none" strike="noStrike" kern="1200" baseline="0" dirty="0">
                <a:solidFill>
                  <a:schemeClr val="tx1"/>
                </a:solidFill>
                <a:latin typeface="+mn-lt"/>
                <a:ea typeface="+mn-ea"/>
                <a:cs typeface="+mn-cs"/>
              </a:rPr>
              <a:t>Este comportamiento es relativo al tamaño de la </a:t>
            </a:r>
            <a:r>
              <a:rPr lang="es-ES" sz="1400" b="0" i="0" u="none" strike="noStrike" kern="1200" baseline="0" dirty="0" err="1">
                <a:solidFill>
                  <a:schemeClr val="tx1"/>
                </a:solidFill>
                <a:latin typeface="+mn-lt"/>
                <a:ea typeface="+mn-ea"/>
                <a:cs typeface="+mn-cs"/>
              </a:rPr>
              <a:t>submalla</a:t>
            </a:r>
            <a:r>
              <a:rPr lang="es-ES" sz="1400" b="0" i="0" u="none" strike="noStrike" kern="1200" baseline="0" dirty="0">
                <a:solidFill>
                  <a:schemeClr val="tx1"/>
                </a:solidFill>
                <a:latin typeface="+mn-lt"/>
                <a:ea typeface="+mn-ea"/>
                <a:cs typeface="+mn-cs"/>
              </a:rPr>
              <a:t> en cada dominio. A medida que crece el número de nodos usados, los tamaños de las </a:t>
            </a:r>
            <a:r>
              <a:rPr lang="es-ES" sz="1400" b="0" i="0" u="none" strike="noStrike" kern="1200" baseline="0" dirty="0" err="1">
                <a:solidFill>
                  <a:schemeClr val="tx1"/>
                </a:solidFill>
                <a:latin typeface="+mn-lt"/>
                <a:ea typeface="+mn-ea"/>
                <a:cs typeface="+mn-cs"/>
              </a:rPr>
              <a:t>submallas</a:t>
            </a:r>
            <a:r>
              <a:rPr lang="es-ES" sz="1400" b="0" i="0" u="none" strike="noStrike" kern="1200" baseline="0" dirty="0">
                <a:solidFill>
                  <a:schemeClr val="tx1"/>
                </a:solidFill>
                <a:latin typeface="+mn-lt"/>
                <a:ea typeface="+mn-ea"/>
                <a:cs typeface="+mn-cs"/>
              </a:rPr>
              <a:t> en cada dominio será menor, y en consecuencia también serán menores los buffers de contorno. Cuando los buffers de contorno son de menor tamaño para el mismo tamaño de malla, las sincronizaciones en las zonas de contorno serán más reducidas y precisas, y esto se refleja en los resultados de la simulación. </a:t>
            </a:r>
          </a:p>
        </p:txBody>
      </p:sp>
      <p:sp>
        <p:nvSpPr>
          <p:cNvPr id="4" name="Marcador de número de diapositiva 3"/>
          <p:cNvSpPr>
            <a:spLocks noGrp="1"/>
          </p:cNvSpPr>
          <p:nvPr>
            <p:ph type="sldNum" sz="quarter" idx="10"/>
          </p:nvPr>
        </p:nvSpPr>
        <p:spPr/>
        <p:txBody>
          <a:bodyPr/>
          <a:lstStyle/>
          <a:p>
            <a:fld id="{DF4BDEB7-51E0-4F37-900C-D21B59A587AE}" type="slidenum">
              <a:rPr lang="es-ES" smtClean="0"/>
              <a:t>39</a:t>
            </a:fld>
            <a:endParaRPr lang="es-ES"/>
          </a:p>
        </p:txBody>
      </p:sp>
    </p:spTree>
    <p:extLst>
      <p:ext uri="{BB962C8B-B14F-4D97-AF65-F5344CB8AC3E}">
        <p14:creationId xmlns:p14="http://schemas.microsoft.com/office/powerpoint/2010/main" val="21252187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200" b="0" i="0" u="none" strike="noStrike" kern="1200" baseline="0" dirty="0">
                <a:solidFill>
                  <a:schemeClr val="tx1"/>
                </a:solidFill>
                <a:latin typeface="+mn-lt"/>
                <a:ea typeface="+mn-ea"/>
                <a:cs typeface="+mn-cs"/>
              </a:rPr>
              <a:t>La deposición es la técnica por la cual se hacen crecer capas de un material cristalino dado (denominado mojado) sobre otro material cristalino (denominado sustrato). </a:t>
            </a:r>
            <a:r>
              <a:rPr lang="es-ES" dirty="0"/>
              <a:t>Aunque existen muchas técnicas de crecimiento, nos centraremos en las correspondientes a la deposición en vacío, que engloba las técnicas: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dirty="0"/>
          </a:p>
          <a:p>
            <a:pPr marL="171450" lvl="0" indent="-171450">
              <a:buFontTx/>
              <a:buChar char="-"/>
            </a:pPr>
            <a:r>
              <a:rPr lang="es-ES" b="0" i="0" u="sng" strike="noStrike" kern="1200" baseline="0" dirty="0">
                <a:solidFill>
                  <a:schemeClr val="tx1"/>
                </a:solidFill>
                <a:latin typeface="+mn-lt"/>
                <a:ea typeface="+mn-ea"/>
                <a:cs typeface="+mn-cs"/>
              </a:rPr>
              <a:t>Deposición física de vapor</a:t>
            </a:r>
            <a:r>
              <a:rPr lang="es-ES" b="0" i="0" u="none" strike="noStrike" kern="1200" baseline="0" dirty="0">
                <a:solidFill>
                  <a:schemeClr val="tx1"/>
                </a:solidFill>
                <a:latin typeface="+mn-lt"/>
                <a:ea typeface="+mn-ea"/>
                <a:cs typeface="+mn-cs"/>
              </a:rPr>
              <a:t>: Usan procesos físicos de evaporación del mojado y condensación en un sustrato.</a:t>
            </a:r>
          </a:p>
          <a:p>
            <a:pPr marL="171450" lvl="0" indent="-171450">
              <a:buFontTx/>
              <a:buChar char="-"/>
            </a:pPr>
            <a:r>
              <a:rPr lang="es-ES" u="sng" dirty="0"/>
              <a:t>Deposición química de vapor</a:t>
            </a:r>
            <a:r>
              <a:rPr lang="es-ES" u="none" dirty="0"/>
              <a:t>: Evaporación del mojado mediante descomposición química.</a:t>
            </a:r>
          </a:p>
          <a:p>
            <a:pPr marL="171450" lvl="0" indent="-171450">
              <a:buFontTx/>
              <a:buChar char="-"/>
            </a:pPr>
            <a:r>
              <a:rPr lang="es-ES" u="sng" dirty="0"/>
              <a:t>Epitaxia</a:t>
            </a:r>
            <a:r>
              <a:rPr lang="es-ES" u="none" dirty="0"/>
              <a:t>: </a:t>
            </a:r>
            <a:r>
              <a:rPr lang="es-ES" sz="1200" b="0" i="0" u="none" strike="noStrike" kern="1200" baseline="0" dirty="0">
                <a:solidFill>
                  <a:schemeClr val="tx1"/>
                </a:solidFill>
                <a:latin typeface="+mn-lt"/>
                <a:ea typeface="+mn-ea"/>
                <a:cs typeface="+mn-cs"/>
              </a:rPr>
              <a:t>La epitaxia es la técnica de crecimiento en la que se sustenta este trabajo. </a:t>
            </a:r>
            <a:r>
              <a:rPr lang="es-ES" u="none" dirty="0"/>
              <a:t>Es una </a:t>
            </a:r>
            <a:r>
              <a:rPr lang="es-ES" sz="1200" b="0" i="0" u="none" strike="noStrike" kern="1200" baseline="0" dirty="0">
                <a:solidFill>
                  <a:schemeClr val="tx1"/>
                </a:solidFill>
                <a:latin typeface="+mn-lt"/>
                <a:ea typeface="+mn-ea"/>
                <a:cs typeface="+mn-cs"/>
              </a:rPr>
              <a:t>deposición que implica transferencia de información cristalográfica del sustrato al mojado, aunque este término suele usarse de forma incorrecta como sinónimo de deposición. La epitaxia ha sido clave en el desarrollo de tecnologías basadas en materiales avanzados (emisores/receptores de luz, transistores, células fotovoltaicas, pantallas capacitivas, etc.).</a:t>
            </a:r>
          </a:p>
          <a:p>
            <a:pPr marL="0" indent="0">
              <a:buFontTx/>
              <a:buNone/>
            </a:pPr>
            <a:endParaRPr lang="es-ES" sz="1200" b="0" i="0" u="none" strike="noStrike" kern="1200" baseline="0" dirty="0">
              <a:solidFill>
                <a:schemeClr val="tx1"/>
              </a:solidFill>
              <a:latin typeface="+mn-lt"/>
              <a:ea typeface="+mn-ea"/>
              <a:cs typeface="+mn-cs"/>
            </a:endParaRPr>
          </a:p>
          <a:p>
            <a:pPr marL="0" indent="0">
              <a:buFontTx/>
              <a:buNone/>
            </a:pPr>
            <a:r>
              <a:rPr lang="es-ES" sz="1200" b="0" i="0" u="none" strike="noStrike" kern="1200" baseline="0" dirty="0">
                <a:solidFill>
                  <a:schemeClr val="tx1"/>
                </a:solidFill>
                <a:latin typeface="+mn-lt"/>
                <a:ea typeface="+mn-ea"/>
                <a:cs typeface="+mn-cs"/>
              </a:rPr>
              <a:t>La epitaxia es la técnica de deposición que estudiaremos en el resto del trabajo.</a:t>
            </a:r>
          </a:p>
          <a:p>
            <a:endParaRPr lang="es-ES" dirty="0"/>
          </a:p>
          <a:p>
            <a:pPr marL="0" lvl="0" indent="0">
              <a:buFontTx/>
              <a:buNone/>
            </a:pPr>
            <a:endParaRPr lang="es-ES" sz="1200" b="0" i="0" u="none" strike="noStrike" kern="1200" baseline="0" dirty="0">
              <a:solidFill>
                <a:schemeClr val="tx1"/>
              </a:solidFill>
              <a:latin typeface="+mn-lt"/>
              <a:ea typeface="+mn-ea"/>
              <a:cs typeface="+mn-cs"/>
            </a:endParaRPr>
          </a:p>
        </p:txBody>
      </p:sp>
      <p:sp>
        <p:nvSpPr>
          <p:cNvPr id="4" name="Marcador de número de diapositiva 3"/>
          <p:cNvSpPr>
            <a:spLocks noGrp="1"/>
          </p:cNvSpPr>
          <p:nvPr>
            <p:ph type="sldNum" sz="quarter" idx="10"/>
          </p:nvPr>
        </p:nvSpPr>
        <p:spPr/>
        <p:txBody>
          <a:bodyPr/>
          <a:lstStyle/>
          <a:p>
            <a:fld id="{DF4BDEB7-51E0-4F37-900C-D21B59A587AE}" type="slidenum">
              <a:rPr lang="es-ES" smtClean="0"/>
              <a:t>4</a:t>
            </a:fld>
            <a:endParaRPr lang="es-ES"/>
          </a:p>
        </p:txBody>
      </p:sp>
    </p:spTree>
    <p:extLst>
      <p:ext uri="{BB962C8B-B14F-4D97-AF65-F5344CB8AC3E}">
        <p14:creationId xmlns:p14="http://schemas.microsoft.com/office/powerpoint/2010/main" val="383596026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sz="1400" dirty="0"/>
              <a:t>El número de eventos en cada iteración (</a:t>
            </a:r>
            <a:r>
              <a:rPr lang="es-ES" sz="1400" i="1" dirty="0"/>
              <a:t>S</a:t>
            </a:r>
            <a:r>
              <a:rPr lang="es-ES" sz="1400" dirty="0"/>
              <a:t>) influye en los tiempos de ejecución y las velocidades de cristalización. P</a:t>
            </a:r>
            <a:r>
              <a:rPr lang="es-ES" sz="1400" b="0" i="0" u="none" strike="noStrike" kern="1200" baseline="0" dirty="0">
                <a:solidFill>
                  <a:schemeClr val="tx1"/>
                </a:solidFill>
                <a:latin typeface="+mn-lt"/>
                <a:ea typeface="+mn-ea"/>
                <a:cs typeface="+mn-cs"/>
              </a:rPr>
              <a:t>ara aprovechar las capacidades de la implementación distribuida 𝑆 debe ser ajustado adecuadamente, </a:t>
            </a:r>
            <a:r>
              <a:rPr lang="es-ES" sz="1400" dirty="0"/>
              <a:t>según primen las necesidades en tiempos de ejecución o exactitud de resultados.</a:t>
            </a:r>
          </a:p>
          <a:p>
            <a:pPr marL="0" lvl="0" indent="0">
              <a:spcBef>
                <a:spcPts val="600"/>
              </a:spcBef>
              <a:buFont typeface="Arial" panose="020B0604020202020204" pitchFamily="34" charset="0"/>
              <a:buNone/>
            </a:pPr>
            <a:endParaRPr lang="es-ES" sz="1400" dirty="0"/>
          </a:p>
        </p:txBody>
      </p:sp>
      <p:sp>
        <p:nvSpPr>
          <p:cNvPr id="4" name="Marcador de número de diapositiva 3"/>
          <p:cNvSpPr>
            <a:spLocks noGrp="1"/>
          </p:cNvSpPr>
          <p:nvPr>
            <p:ph type="sldNum" sz="quarter" idx="10"/>
          </p:nvPr>
        </p:nvSpPr>
        <p:spPr/>
        <p:txBody>
          <a:bodyPr/>
          <a:lstStyle/>
          <a:p>
            <a:fld id="{DF4BDEB7-51E0-4F37-900C-D21B59A587AE}" type="slidenum">
              <a:rPr lang="es-ES" smtClean="0"/>
              <a:t>40</a:t>
            </a:fld>
            <a:endParaRPr lang="es-ES"/>
          </a:p>
        </p:txBody>
      </p:sp>
    </p:spTree>
    <p:extLst>
      <p:ext uri="{BB962C8B-B14F-4D97-AF65-F5344CB8AC3E}">
        <p14:creationId xmlns:p14="http://schemas.microsoft.com/office/powerpoint/2010/main" val="90579884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200" dirty="0"/>
              <a:t>El segundo escenario de pruebas es el </a:t>
            </a:r>
            <a:r>
              <a:rPr lang="es-ES" sz="1200" dirty="0" err="1"/>
              <a:t>benchmark</a:t>
            </a:r>
            <a:r>
              <a:rPr lang="es-ES" sz="1200" dirty="0"/>
              <a:t> de tamaños de simulación distribuida. Consiste en:</a:t>
            </a:r>
          </a:p>
          <a:p>
            <a:endParaRPr lang="es-ES" sz="1200" dirty="0"/>
          </a:p>
          <a:p>
            <a:pPr marL="285750" lvl="0" indent="-285750">
              <a:spcBef>
                <a:spcPts val="600"/>
              </a:spcBef>
              <a:buFont typeface="Arial" panose="020B0604020202020204" pitchFamily="34" charset="0"/>
              <a:buChar char="•"/>
            </a:pPr>
            <a:r>
              <a:rPr lang="es-ES" sz="1200" dirty="0"/>
              <a:t>Simulación de crecimiento en un sustrato de 1800x1800.</a:t>
            </a:r>
          </a:p>
          <a:p>
            <a:pPr marL="285750" lvl="0" indent="-285750">
              <a:spcBef>
                <a:spcPts val="600"/>
              </a:spcBef>
              <a:buFont typeface="Arial" panose="020B0604020202020204" pitchFamily="34" charset="0"/>
              <a:buChar char="•"/>
            </a:pPr>
            <a:r>
              <a:rPr lang="es-ES" sz="1200" dirty="0"/>
              <a:t>Comparación de morfología de la interfaz resultante con imágenes experimentales.</a:t>
            </a:r>
            <a:endParaRPr lang="es-ES" sz="1600" dirty="0"/>
          </a:p>
          <a:p>
            <a:pPr marL="0" marR="0" lvl="0" indent="0" algn="l" defTabSz="914400" rtl="0" eaLnBrk="1" fontAlgn="auto" latinLnBrk="0" hangingPunct="1">
              <a:lnSpc>
                <a:spcPct val="100000"/>
              </a:lnSpc>
              <a:spcBef>
                <a:spcPts val="1800"/>
              </a:spcBef>
              <a:spcAft>
                <a:spcPts val="0"/>
              </a:spcAft>
              <a:buClrTx/>
              <a:buSzTx/>
              <a:buFont typeface="Arial" panose="020B0604020202020204" pitchFamily="34" charset="0"/>
              <a:buNone/>
              <a:tabLst/>
              <a:defRPr/>
            </a:pPr>
            <a:endParaRPr lang="es-ES" dirty="0"/>
          </a:p>
          <a:p>
            <a:pPr marL="0" marR="0" lvl="0" indent="0" algn="l" defTabSz="914400" rtl="0" eaLnBrk="1" fontAlgn="auto" latinLnBrk="0" hangingPunct="1">
              <a:lnSpc>
                <a:spcPct val="100000"/>
              </a:lnSpc>
              <a:spcBef>
                <a:spcPts val="1800"/>
              </a:spcBef>
              <a:spcAft>
                <a:spcPts val="0"/>
              </a:spcAft>
              <a:buClrTx/>
              <a:buSzTx/>
              <a:buFont typeface="Arial" panose="020B0604020202020204" pitchFamily="34" charset="0"/>
              <a:buNone/>
              <a:tabLst/>
              <a:defRPr/>
            </a:pPr>
            <a:r>
              <a:rPr lang="es-ES" dirty="0"/>
              <a:t>En el clúster usado como entorno de simulación, la aproximación compartida es capaz de manejar hasta 200 nm2. En contraste, la aproximación distribuida alcanza tamaños en la escala de una micra cuadrada, manteniendo la coherencia de la estructura cristalina en las zonas de contorno. Como puede observarse en la instantánea de la simulación, la subdivisión en dominios es transparente a los resultados, con lo que </a:t>
            </a:r>
            <a:r>
              <a:rPr lang="es-ES" b="1" dirty="0"/>
              <a:t>no se rompe la física del problema</a:t>
            </a:r>
            <a:r>
              <a:rPr lang="es-ES" dirty="0"/>
              <a:t>.</a:t>
            </a:r>
          </a:p>
        </p:txBody>
      </p:sp>
      <p:sp>
        <p:nvSpPr>
          <p:cNvPr id="4" name="Marcador de número de diapositiva 3"/>
          <p:cNvSpPr>
            <a:spLocks noGrp="1"/>
          </p:cNvSpPr>
          <p:nvPr>
            <p:ph type="sldNum" sz="quarter" idx="10"/>
          </p:nvPr>
        </p:nvSpPr>
        <p:spPr/>
        <p:txBody>
          <a:bodyPr/>
          <a:lstStyle/>
          <a:p>
            <a:fld id="{DF4BDEB7-51E0-4F37-900C-D21B59A587AE}" type="slidenum">
              <a:rPr lang="es-ES" smtClean="0"/>
              <a:t>41</a:t>
            </a:fld>
            <a:endParaRPr lang="es-ES"/>
          </a:p>
        </p:txBody>
      </p:sp>
    </p:spTree>
    <p:extLst>
      <p:ext uri="{BB962C8B-B14F-4D97-AF65-F5344CB8AC3E}">
        <p14:creationId xmlns:p14="http://schemas.microsoft.com/office/powerpoint/2010/main" val="187977756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200" dirty="0"/>
              <a:t>Antes de ver el comportamiento de las simulaciones, observamos en estas imágenes experimentales de microscopía AFM cómo la formación de </a:t>
            </a:r>
            <a:r>
              <a:rPr lang="es-ES" sz="1200" dirty="0" err="1"/>
              <a:t>monocapas</a:t>
            </a:r>
            <a:r>
              <a:rPr lang="es-ES" sz="1200" dirty="0"/>
              <a:t> se origina por coalescencia de islas.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sz="1200" dirty="0"/>
              <a:t>También observamos cómo las islas bidimensionales mantienen la forma de sector circular con cambios de orientación de 180º en cada nueva capa.</a:t>
            </a:r>
          </a:p>
        </p:txBody>
      </p:sp>
      <p:sp>
        <p:nvSpPr>
          <p:cNvPr id="4" name="Marcador de número de diapositiva 3"/>
          <p:cNvSpPr>
            <a:spLocks noGrp="1"/>
          </p:cNvSpPr>
          <p:nvPr>
            <p:ph type="sldNum" sz="quarter" idx="10"/>
          </p:nvPr>
        </p:nvSpPr>
        <p:spPr/>
        <p:txBody>
          <a:bodyPr/>
          <a:lstStyle/>
          <a:p>
            <a:fld id="{DF4BDEB7-51E0-4F37-900C-D21B59A587AE}" type="slidenum">
              <a:rPr lang="es-ES" smtClean="0"/>
              <a:t>42</a:t>
            </a:fld>
            <a:endParaRPr lang="es-ES"/>
          </a:p>
        </p:txBody>
      </p:sp>
    </p:spTree>
    <p:extLst>
      <p:ext uri="{BB962C8B-B14F-4D97-AF65-F5344CB8AC3E}">
        <p14:creationId xmlns:p14="http://schemas.microsoft.com/office/powerpoint/2010/main" val="308637373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sz="1200" b="0" i="0" u="none" strike="noStrike" kern="1200" baseline="0" dirty="0">
                <a:solidFill>
                  <a:schemeClr val="tx1"/>
                </a:solidFill>
                <a:latin typeface="+mn-lt"/>
                <a:ea typeface="+mn-ea"/>
                <a:cs typeface="+mn-cs"/>
              </a:rPr>
              <a:t>En esta diapositiva se muestra un ejemplo de simulación a escala de una </a:t>
            </a:r>
            <a:r>
              <a:rPr lang="es-ES" sz="1200" b="1" i="0" u="none" strike="noStrike" kern="1200" baseline="0" dirty="0">
                <a:solidFill>
                  <a:schemeClr val="tx1"/>
                </a:solidFill>
                <a:latin typeface="+mn-lt"/>
                <a:ea typeface="+mn-ea"/>
                <a:cs typeface="+mn-cs"/>
              </a:rPr>
              <a:t>micra cuadrada</a:t>
            </a:r>
            <a:r>
              <a:rPr lang="es-ES" sz="1200" b="0" i="0" u="none" strike="noStrike" kern="1200" baseline="0" dirty="0">
                <a:solidFill>
                  <a:schemeClr val="tx1"/>
                </a:solidFill>
                <a:latin typeface="+mn-lt"/>
                <a:ea typeface="+mn-ea"/>
                <a:cs typeface="+mn-cs"/>
              </a:rPr>
              <a:t>.</a:t>
            </a:r>
          </a:p>
          <a:p>
            <a:endParaRPr lang="es-ES" sz="1200" b="0" i="0" u="none" strike="noStrike" kern="1200" baseline="0" dirty="0">
              <a:solidFill>
                <a:schemeClr val="tx1"/>
              </a:solidFill>
              <a:latin typeface="+mn-lt"/>
              <a:ea typeface="+mn-ea"/>
              <a:cs typeface="+mn-cs"/>
            </a:endParaRPr>
          </a:p>
          <a:p>
            <a:pPr marL="171450" indent="-171450">
              <a:buFontTx/>
              <a:buChar char="-"/>
            </a:pPr>
            <a:r>
              <a:rPr lang="es-ES" sz="1200" b="0" i="0" u="none" strike="noStrike" kern="1200" baseline="0" dirty="0">
                <a:solidFill>
                  <a:schemeClr val="tx1"/>
                </a:solidFill>
                <a:latin typeface="+mn-lt"/>
                <a:ea typeface="+mn-ea"/>
                <a:cs typeface="+mn-cs"/>
              </a:rPr>
              <a:t>Como puede observarse en la simulación, las islas bidimensionales comienzan su crecimiento en un sustrato de barita (001).</a:t>
            </a:r>
          </a:p>
          <a:p>
            <a:pPr marL="171450" indent="-171450">
              <a:buFontTx/>
              <a:buChar char="-"/>
            </a:pPr>
            <a:r>
              <a:rPr lang="es-ES" sz="1200" b="0" i="0" u="none" strike="noStrike" kern="1200" baseline="0" dirty="0">
                <a:solidFill>
                  <a:schemeClr val="tx1"/>
                </a:solidFill>
                <a:latin typeface="+mn-lt"/>
                <a:ea typeface="+mn-ea"/>
                <a:cs typeface="+mn-cs"/>
              </a:rPr>
              <a:t>Seguidamente las islas continúan creciendo formando una nueva monocapa y en esta comienza la nucleación y crecimiento de nuevas islas.</a:t>
            </a:r>
          </a:p>
          <a:p>
            <a:pPr marL="171450" indent="-171450">
              <a:buFontTx/>
              <a:buChar char="-"/>
            </a:pPr>
            <a:r>
              <a:rPr lang="es-ES" sz="1200" b="0" i="0" u="none" strike="noStrike" kern="1200" baseline="0" dirty="0">
                <a:solidFill>
                  <a:schemeClr val="tx1"/>
                </a:solidFill>
                <a:latin typeface="+mn-lt"/>
                <a:ea typeface="+mn-ea"/>
                <a:cs typeface="+mn-cs"/>
              </a:rPr>
              <a:t>En la siguiente etapa una nueva monocapa ha sido casi completada por medio del crecimiento y coalescencia de la primera generación de islas.</a:t>
            </a:r>
          </a:p>
          <a:p>
            <a:pPr marL="171450" indent="-171450">
              <a:buFontTx/>
              <a:buChar char="-"/>
            </a:pPr>
            <a:r>
              <a:rPr lang="es-ES" sz="1200" b="0" i="0" u="none" strike="noStrike" kern="1200" baseline="0" dirty="0">
                <a:solidFill>
                  <a:schemeClr val="tx1"/>
                </a:solidFill>
                <a:latin typeface="+mn-lt"/>
                <a:ea typeface="+mn-ea"/>
                <a:cs typeface="+mn-cs"/>
              </a:rPr>
              <a:t>Finalmente se completa la nueva monocapa y una nueva comienza a crecer con nuevas islas bidimensionales.</a:t>
            </a:r>
          </a:p>
          <a:p>
            <a:pPr marL="171450" indent="-171450">
              <a:buFontTx/>
              <a:buChar char="-"/>
            </a:pPr>
            <a:endParaRPr lang="es-ES" sz="1200" b="0" i="0" u="none" strike="noStrike" kern="1200" baseline="0" dirty="0">
              <a:solidFill>
                <a:schemeClr val="tx1"/>
              </a:solidFill>
              <a:latin typeface="+mn-lt"/>
              <a:ea typeface="+mn-ea"/>
              <a:cs typeface="+mn-cs"/>
            </a:endParaRPr>
          </a:p>
          <a:p>
            <a:pPr marL="0" indent="0">
              <a:buFontTx/>
              <a:buNone/>
            </a:pPr>
            <a:r>
              <a:rPr lang="es-ES" sz="1200" b="0" i="0" u="none" strike="noStrike" kern="1200" baseline="0" dirty="0">
                <a:solidFill>
                  <a:schemeClr val="tx1"/>
                </a:solidFill>
                <a:latin typeface="+mn-lt"/>
                <a:ea typeface="+mn-ea"/>
                <a:cs typeface="+mn-cs"/>
              </a:rPr>
              <a:t>Este comportamiento es el mismo que el mismo que el obtenido en el simulador secuencial de partida. Como puede observarse, la morfología de las islas y el crecimiento cristalográfico general casan con los observados en las imágenes AFM experimentales.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1200" dirty="0"/>
          </a:p>
        </p:txBody>
      </p:sp>
      <p:sp>
        <p:nvSpPr>
          <p:cNvPr id="4" name="Marcador de número de diapositiva 3"/>
          <p:cNvSpPr>
            <a:spLocks noGrp="1"/>
          </p:cNvSpPr>
          <p:nvPr>
            <p:ph type="sldNum" sz="quarter" idx="10"/>
          </p:nvPr>
        </p:nvSpPr>
        <p:spPr/>
        <p:txBody>
          <a:bodyPr/>
          <a:lstStyle/>
          <a:p>
            <a:fld id="{DF4BDEB7-51E0-4F37-900C-D21B59A587AE}" type="slidenum">
              <a:rPr lang="es-ES" smtClean="0"/>
              <a:t>43</a:t>
            </a:fld>
            <a:endParaRPr lang="es-ES"/>
          </a:p>
        </p:txBody>
      </p:sp>
    </p:spTree>
    <p:extLst>
      <p:ext uri="{BB962C8B-B14F-4D97-AF65-F5344CB8AC3E}">
        <p14:creationId xmlns:p14="http://schemas.microsoft.com/office/powerpoint/2010/main" val="385900433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a:spcBef>
                <a:spcPts val="1200"/>
              </a:spcBef>
            </a:pPr>
            <a:r>
              <a:rPr lang="es-ES" sz="1200" dirty="0"/>
              <a:t>Importante incremento de rendimiento con la implementación distribuida. </a:t>
            </a:r>
          </a:p>
          <a:p>
            <a:pPr>
              <a:spcBef>
                <a:spcPts val="1200"/>
              </a:spcBef>
            </a:pPr>
            <a:r>
              <a:rPr lang="es-ES" sz="1200" dirty="0"/>
              <a:t>La implementación distribuida es capaz de reproducir las características de la nucleación bidimensional observada mediante AFM en barita (001). </a:t>
            </a:r>
          </a:p>
          <a:p>
            <a:pPr>
              <a:spcBef>
                <a:spcPts val="1200"/>
              </a:spcBef>
            </a:pPr>
            <a:r>
              <a:rPr lang="es-ES" sz="1200" dirty="0"/>
              <a:t>La aproximación distribuida posibilita un incremento en recursos suficiente para realizar simulaciones de tamaños cercanos a 1 μm</a:t>
            </a:r>
            <a:r>
              <a:rPr lang="es-ES" sz="1200" baseline="30000" dirty="0"/>
              <a:t>2</a:t>
            </a:r>
            <a:r>
              <a:rPr lang="es-ES" sz="1200" dirty="0"/>
              <a:t>. </a:t>
            </a:r>
          </a:p>
          <a:p>
            <a:pPr>
              <a:spcBef>
                <a:spcPts val="1200"/>
              </a:spcBef>
            </a:pPr>
            <a:r>
              <a:rPr lang="es-ES" sz="1200" dirty="0"/>
              <a:t>El rendimiento de la aproximación distribuida supone una mejora en simulaciones de tamaños suficientemente grandes (&gt; 200 nm</a:t>
            </a:r>
            <a:r>
              <a:rPr lang="es-ES" sz="1200" baseline="30000" dirty="0"/>
              <a:t>2</a:t>
            </a:r>
            <a:r>
              <a:rPr lang="es-ES" sz="1200" dirty="0"/>
              <a:t>).</a:t>
            </a:r>
          </a:p>
          <a:p>
            <a:pPr>
              <a:spcBef>
                <a:spcPts val="1200"/>
              </a:spcBef>
            </a:pPr>
            <a:r>
              <a:rPr lang="es-ES" sz="1200" dirty="0"/>
              <a:t>El algoritmo distribuido supera en algunos casos el rendimiento del algoritmo secuencial, aunque más estudios son necesarios para superar totalmente a la implementación secuencial original en simulaciones de pequeña escala de tamaños. </a:t>
            </a:r>
          </a:p>
        </p:txBody>
      </p:sp>
      <p:sp>
        <p:nvSpPr>
          <p:cNvPr id="4" name="Marcador de número de diapositiva 3"/>
          <p:cNvSpPr>
            <a:spLocks noGrp="1"/>
          </p:cNvSpPr>
          <p:nvPr>
            <p:ph type="sldNum" sz="quarter" idx="10"/>
          </p:nvPr>
        </p:nvSpPr>
        <p:spPr/>
        <p:txBody>
          <a:bodyPr/>
          <a:lstStyle/>
          <a:p>
            <a:fld id="{DF4BDEB7-51E0-4F37-900C-D21B59A587AE}" type="slidenum">
              <a:rPr lang="es-ES" smtClean="0"/>
              <a:t>44</a:t>
            </a:fld>
            <a:endParaRPr lang="es-ES"/>
          </a:p>
        </p:txBody>
      </p:sp>
    </p:spTree>
    <p:extLst>
      <p:ext uri="{BB962C8B-B14F-4D97-AF65-F5344CB8AC3E}">
        <p14:creationId xmlns:p14="http://schemas.microsoft.com/office/powerpoint/2010/main" val="93356987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a:spcBef>
                <a:spcPts val="1200"/>
              </a:spcBef>
            </a:pPr>
            <a:endParaRPr lang="es-ES" sz="1200" dirty="0"/>
          </a:p>
        </p:txBody>
      </p:sp>
      <p:sp>
        <p:nvSpPr>
          <p:cNvPr id="4" name="Marcador de número de diapositiva 3"/>
          <p:cNvSpPr>
            <a:spLocks noGrp="1"/>
          </p:cNvSpPr>
          <p:nvPr>
            <p:ph type="sldNum" sz="quarter" idx="10"/>
          </p:nvPr>
        </p:nvSpPr>
        <p:spPr/>
        <p:txBody>
          <a:bodyPr/>
          <a:lstStyle/>
          <a:p>
            <a:fld id="{DF4BDEB7-51E0-4F37-900C-D21B59A587AE}" type="slidenum">
              <a:rPr lang="es-ES" smtClean="0"/>
              <a:t>45</a:t>
            </a:fld>
            <a:endParaRPr lang="es-ES"/>
          </a:p>
        </p:txBody>
      </p:sp>
    </p:spTree>
    <p:extLst>
      <p:ext uri="{BB962C8B-B14F-4D97-AF65-F5344CB8AC3E}">
        <p14:creationId xmlns:p14="http://schemas.microsoft.com/office/powerpoint/2010/main" val="106126943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a:spcBef>
                <a:spcPts val="1200"/>
              </a:spcBef>
            </a:pPr>
            <a:r>
              <a:rPr lang="es-ES" sz="1200" dirty="0"/>
              <a:t>Estudio de una aproximación híbrida usando la implementación distribuida con una gestión multihilo (memoria compartida) en cada nodo. </a:t>
            </a:r>
          </a:p>
          <a:p>
            <a:pPr>
              <a:spcBef>
                <a:spcPts val="2400"/>
              </a:spcBef>
            </a:pPr>
            <a:endParaRPr lang="es-ES" sz="1200" dirty="0"/>
          </a:p>
          <a:p>
            <a:pPr>
              <a:spcBef>
                <a:spcPts val="2400"/>
              </a:spcBef>
            </a:pPr>
            <a:r>
              <a:rPr lang="es-ES" sz="1200" dirty="0"/>
              <a:t>Implementación de la parte multihilo mediante GPGPU, usando nodos GPU en lugar de </a:t>
            </a:r>
            <a:r>
              <a:rPr lang="es-ES" sz="1200" dirty="0" err="1"/>
              <a:t>CPUs</a:t>
            </a:r>
            <a:r>
              <a:rPr lang="es-ES" sz="1200" dirty="0"/>
              <a:t> convencionales.</a:t>
            </a:r>
          </a:p>
        </p:txBody>
      </p:sp>
      <p:sp>
        <p:nvSpPr>
          <p:cNvPr id="4" name="Marcador de número de diapositiva 3"/>
          <p:cNvSpPr>
            <a:spLocks noGrp="1"/>
          </p:cNvSpPr>
          <p:nvPr>
            <p:ph type="sldNum" sz="quarter" idx="10"/>
          </p:nvPr>
        </p:nvSpPr>
        <p:spPr/>
        <p:txBody>
          <a:bodyPr/>
          <a:lstStyle/>
          <a:p>
            <a:fld id="{DF4BDEB7-51E0-4F37-900C-D21B59A587AE}" type="slidenum">
              <a:rPr lang="es-ES" smtClean="0"/>
              <a:t>46</a:t>
            </a:fld>
            <a:endParaRPr lang="es-ES"/>
          </a:p>
        </p:txBody>
      </p:sp>
    </p:spTree>
    <p:extLst>
      <p:ext uri="{BB962C8B-B14F-4D97-AF65-F5344CB8AC3E}">
        <p14:creationId xmlns:p14="http://schemas.microsoft.com/office/powerpoint/2010/main" val="282375048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fld id="{DF4BDEB7-51E0-4F37-900C-D21B59A587AE}" type="slidenum">
              <a:rPr lang="es-ES" smtClean="0"/>
              <a:t>47</a:t>
            </a:fld>
            <a:endParaRPr lang="es-ES"/>
          </a:p>
        </p:txBody>
      </p:sp>
    </p:spTree>
    <p:extLst>
      <p:ext uri="{BB962C8B-B14F-4D97-AF65-F5344CB8AC3E}">
        <p14:creationId xmlns:p14="http://schemas.microsoft.com/office/powerpoint/2010/main" val="265767120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fld id="{DF4BDEB7-51E0-4F37-900C-D21B59A587AE}" type="slidenum">
              <a:rPr lang="es-ES" smtClean="0"/>
              <a:t>48</a:t>
            </a:fld>
            <a:endParaRPr lang="es-ES"/>
          </a:p>
        </p:txBody>
      </p:sp>
    </p:spTree>
    <p:extLst>
      <p:ext uri="{BB962C8B-B14F-4D97-AF65-F5344CB8AC3E}">
        <p14:creationId xmlns:p14="http://schemas.microsoft.com/office/powerpoint/2010/main" val="367276078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sz="1200" b="0" i="0" u="none" strike="noStrike" kern="1200" baseline="0" dirty="0">
                <a:solidFill>
                  <a:schemeClr val="tx1"/>
                </a:solidFill>
                <a:latin typeface="+mn-lt"/>
                <a:ea typeface="+mn-ea"/>
                <a:cs typeface="+mn-cs"/>
              </a:rPr>
              <a:t>A continuación, repasaremos algunas de las distintas aproximaciones de implementación de KMC en paralelo orientadas al crecimiento cristalino que pueden encontrarse en la literatura, abordándolas desde un enfoque computacional. </a:t>
            </a:r>
          </a:p>
          <a:p>
            <a:endParaRPr lang="es-ES" sz="1200" b="0" i="0" u="none" strike="noStrike" kern="1200" baseline="0" dirty="0">
              <a:solidFill>
                <a:schemeClr val="tx1"/>
              </a:solidFill>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s-ES" sz="1200" dirty="0"/>
              <a:t>MIMD descompone el problema en tareas reducidas para distribuirlas entre múltiples procesadores.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s-ES" sz="1200" b="0" i="0" u="none" strike="noStrike" kern="1200" baseline="0" dirty="0">
                <a:solidFill>
                  <a:schemeClr val="tx1"/>
                </a:solidFill>
                <a:latin typeface="+mn-lt"/>
                <a:ea typeface="+mn-ea"/>
                <a:cs typeface="+mn-cs"/>
              </a:rPr>
              <a:t>Esta aproximación publicada por Scott M. Stark en 1993 plantea la implementación de un simulador KMC de reacciones térmicas de moléculas de residuos de petróleo durante la pirolisis.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s-ES" sz="1200" b="0" i="0" u="none" strike="noStrike" kern="1200" baseline="0" dirty="0">
                <a:solidFill>
                  <a:schemeClr val="tx1"/>
                </a:solidFill>
                <a:latin typeface="+mn-lt"/>
                <a:ea typeface="+mn-ea"/>
                <a:cs typeface="+mn-cs"/>
              </a:rPr>
              <a:t>El reto que plantea esta aplicación es que las reacciones entre los componentes de los residuos no son independientes. Por tanto, las tasas de ocurrencia de procesos cinéticos de un componente afectan a las de otro en la mezcla, lo cual complica la paralelización. La filosofía del algoritmo consiste en separar las secuencias de reacciones en subconjuntos.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s-ES" sz="1200" dirty="0"/>
              <a:t>Stark plantea dos enfoques:</a:t>
            </a:r>
          </a:p>
          <a:p>
            <a:pPr marL="628650" marR="0" lvl="1" indent="-171450" algn="l" defTabSz="914400" rtl="0" eaLnBrk="1" fontAlgn="auto" latinLnBrk="0" hangingPunct="1">
              <a:lnSpc>
                <a:spcPct val="100000"/>
              </a:lnSpc>
              <a:spcBef>
                <a:spcPts val="0"/>
              </a:spcBef>
              <a:spcAft>
                <a:spcPts val="0"/>
              </a:spcAft>
              <a:buClrTx/>
              <a:buSzTx/>
              <a:buFontTx/>
              <a:buChar char="-"/>
              <a:tabLst/>
              <a:defRPr/>
            </a:pPr>
            <a:r>
              <a:rPr lang="es-ES" sz="1200" dirty="0"/>
              <a:t>FSFT: Las tareas se reparten y se sincronizan en cada iteración, de forma que todos tienen la misma información global del sistema.</a:t>
            </a:r>
          </a:p>
          <a:p>
            <a:pPr marL="628650" marR="0" lvl="1" indent="-171450" algn="l" defTabSz="914400" rtl="0" eaLnBrk="1" fontAlgn="auto" latinLnBrk="0" hangingPunct="1">
              <a:lnSpc>
                <a:spcPct val="100000"/>
              </a:lnSpc>
              <a:spcBef>
                <a:spcPts val="0"/>
              </a:spcBef>
              <a:spcAft>
                <a:spcPts val="0"/>
              </a:spcAft>
              <a:buClrTx/>
              <a:buSzTx/>
              <a:buFontTx/>
              <a:buChar char="-"/>
              <a:tabLst/>
              <a:defRPr/>
            </a:pPr>
            <a:r>
              <a:rPr lang="es-ES" sz="1200" dirty="0"/>
              <a:t>PSFT: Las tareas se reparten sin sincronización, para mantener la coherencia se hace un reparto inteligente asignando subconjuntos de tareas que forman subsistemas independientes en cada procesador.</a:t>
            </a:r>
          </a:p>
        </p:txBody>
      </p:sp>
      <p:sp>
        <p:nvSpPr>
          <p:cNvPr id="4" name="Marcador de número de diapositiva 3"/>
          <p:cNvSpPr>
            <a:spLocks noGrp="1"/>
          </p:cNvSpPr>
          <p:nvPr>
            <p:ph type="sldNum" sz="quarter" idx="10"/>
          </p:nvPr>
        </p:nvSpPr>
        <p:spPr/>
        <p:txBody>
          <a:bodyPr/>
          <a:lstStyle/>
          <a:p>
            <a:fld id="{DF4BDEB7-51E0-4F37-900C-D21B59A587AE}" type="slidenum">
              <a:rPr lang="es-ES" smtClean="0"/>
              <a:t>49</a:t>
            </a:fld>
            <a:endParaRPr lang="es-ES"/>
          </a:p>
        </p:txBody>
      </p:sp>
    </p:spTree>
    <p:extLst>
      <p:ext uri="{BB962C8B-B14F-4D97-AF65-F5344CB8AC3E}">
        <p14:creationId xmlns:p14="http://schemas.microsoft.com/office/powerpoint/2010/main" val="40621910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200" b="0" i="0" u="none" strike="noStrike" kern="1200" baseline="0" dirty="0">
                <a:solidFill>
                  <a:schemeClr val="tx1"/>
                </a:solidFill>
                <a:latin typeface="+mn-lt"/>
                <a:ea typeface="+mn-ea"/>
                <a:cs typeface="+mn-cs"/>
              </a:rPr>
              <a:t>Según las diferencias entre mojado y sustrato existen dos categorías de epitaxia:</a:t>
            </a:r>
            <a:endParaRPr lang="es-ES" u="none" dirty="0"/>
          </a:p>
          <a:p>
            <a:pPr marL="628650" lvl="1" indent="-171450">
              <a:buFontTx/>
              <a:buChar char="-"/>
            </a:pPr>
            <a:r>
              <a:rPr lang="es-ES" sz="1200" b="0" i="0" u="sng" strike="noStrike" kern="1200" baseline="0" dirty="0" err="1">
                <a:solidFill>
                  <a:schemeClr val="tx1"/>
                </a:solidFill>
                <a:latin typeface="+mn-lt"/>
                <a:ea typeface="+mn-ea"/>
                <a:cs typeface="+mn-cs"/>
              </a:rPr>
              <a:t>Homoepitaxia</a:t>
            </a:r>
            <a:r>
              <a:rPr lang="es-ES" sz="1200" b="0" i="0" u="none" strike="noStrike" kern="1200" baseline="0" dirty="0">
                <a:solidFill>
                  <a:schemeClr val="tx1"/>
                </a:solidFill>
                <a:latin typeface="+mn-lt"/>
                <a:ea typeface="+mn-ea"/>
                <a:cs typeface="+mn-cs"/>
              </a:rPr>
              <a:t>: </a:t>
            </a:r>
            <a:r>
              <a:rPr lang="es-ES" sz="1200" b="0" i="0" u="none" strike="noStrike" kern="1200" baseline="0" dirty="0" err="1">
                <a:solidFill>
                  <a:schemeClr val="tx1"/>
                </a:solidFill>
                <a:latin typeface="+mn-lt"/>
                <a:ea typeface="+mn-ea"/>
                <a:cs typeface="+mn-cs"/>
              </a:rPr>
              <a:t>Mojante</a:t>
            </a:r>
            <a:r>
              <a:rPr lang="es-ES" sz="1200" b="0" i="0" u="none" strike="noStrike" kern="1200" baseline="0" dirty="0">
                <a:solidFill>
                  <a:schemeClr val="tx1"/>
                </a:solidFill>
                <a:latin typeface="+mn-lt"/>
                <a:ea typeface="+mn-ea"/>
                <a:cs typeface="+mn-cs"/>
              </a:rPr>
              <a:t> y sustrato del mismo material, las capas crecidas conservan la estructura del sustrato.</a:t>
            </a:r>
          </a:p>
          <a:p>
            <a:pPr marL="628650" lvl="1" indent="-171450">
              <a:buFontTx/>
              <a:buChar char="-"/>
            </a:pPr>
            <a:r>
              <a:rPr lang="es-ES" sz="1200" b="0" i="0" u="sng" strike="noStrike" kern="1200" baseline="0" dirty="0" err="1">
                <a:solidFill>
                  <a:schemeClr val="tx1"/>
                </a:solidFill>
                <a:latin typeface="+mn-lt"/>
                <a:ea typeface="+mn-ea"/>
                <a:cs typeface="+mn-cs"/>
              </a:rPr>
              <a:t>Heteroepitaxia</a:t>
            </a:r>
            <a:r>
              <a:rPr lang="es-ES" sz="1200" b="0" i="0" u="none" strike="noStrike" kern="1200" baseline="0" dirty="0">
                <a:solidFill>
                  <a:schemeClr val="tx1"/>
                </a:solidFill>
                <a:latin typeface="+mn-lt"/>
                <a:ea typeface="+mn-ea"/>
                <a:cs typeface="+mn-cs"/>
              </a:rPr>
              <a:t>: </a:t>
            </a:r>
            <a:r>
              <a:rPr lang="es-ES" sz="1200" b="0" i="0" u="none" strike="noStrike" kern="1200" baseline="0" dirty="0" err="1">
                <a:solidFill>
                  <a:schemeClr val="tx1"/>
                </a:solidFill>
                <a:latin typeface="+mn-lt"/>
                <a:ea typeface="+mn-ea"/>
                <a:cs typeface="+mn-cs"/>
              </a:rPr>
              <a:t>Mojante</a:t>
            </a:r>
            <a:r>
              <a:rPr lang="es-ES" sz="1200" b="0" i="0" u="none" strike="noStrike" kern="1200" baseline="0" dirty="0">
                <a:solidFill>
                  <a:schemeClr val="tx1"/>
                </a:solidFill>
                <a:latin typeface="+mn-lt"/>
                <a:ea typeface="+mn-ea"/>
                <a:cs typeface="+mn-cs"/>
              </a:rPr>
              <a:t> y sustrato de distintos materiales, se provocan defectos en las capas crecidas debido al desacuerdo entre materiales.</a:t>
            </a:r>
          </a:p>
        </p:txBody>
      </p:sp>
      <p:sp>
        <p:nvSpPr>
          <p:cNvPr id="4" name="Marcador de número de diapositiva 3"/>
          <p:cNvSpPr>
            <a:spLocks noGrp="1"/>
          </p:cNvSpPr>
          <p:nvPr>
            <p:ph type="sldNum" sz="quarter" idx="10"/>
          </p:nvPr>
        </p:nvSpPr>
        <p:spPr/>
        <p:txBody>
          <a:bodyPr/>
          <a:lstStyle/>
          <a:p>
            <a:fld id="{DF4BDEB7-51E0-4F37-900C-D21B59A587AE}" type="slidenum">
              <a:rPr lang="es-ES" smtClean="0"/>
              <a:t>5</a:t>
            </a:fld>
            <a:endParaRPr lang="es-ES"/>
          </a:p>
        </p:txBody>
      </p:sp>
    </p:spTree>
    <p:extLst>
      <p:ext uri="{BB962C8B-B14F-4D97-AF65-F5344CB8AC3E}">
        <p14:creationId xmlns:p14="http://schemas.microsoft.com/office/powerpoint/2010/main" val="279586496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indent="0">
              <a:buFontTx/>
              <a:buNone/>
            </a:pPr>
            <a:r>
              <a:rPr lang="es-ES" dirty="0"/>
              <a:t>En 2006, </a:t>
            </a:r>
            <a:r>
              <a:rPr lang="es-ES" dirty="0" err="1"/>
              <a:t>Shim</a:t>
            </a:r>
            <a:r>
              <a:rPr lang="es-ES" dirty="0"/>
              <a:t> propone una implementación asíncrona híbrida de KMC y fue posteriormente usada por otros autores.</a:t>
            </a:r>
          </a:p>
          <a:p>
            <a:pPr marL="0" indent="0">
              <a:buFontTx/>
              <a:buNone/>
            </a:pPr>
            <a:endParaRPr lang="es-ES" dirty="0"/>
          </a:p>
          <a:p>
            <a:pPr marL="0" indent="0">
              <a:buFontTx/>
              <a:buNone/>
            </a:pPr>
            <a:r>
              <a:rPr lang="es-ES" dirty="0"/>
              <a:t>Se trata de un algoritmo híbrido entre KMC y MMC</a:t>
            </a:r>
          </a:p>
          <a:p>
            <a:pPr marL="0" indent="0">
              <a:buFontTx/>
              <a:buNone/>
            </a:pPr>
            <a:endParaRPr lang="es-ES" dirty="0"/>
          </a:p>
          <a:p>
            <a:pPr marL="0" indent="0">
              <a:buFontTx/>
              <a:buNone/>
            </a:pPr>
            <a:r>
              <a:rPr lang="es-ES" dirty="0"/>
              <a:t>Cada procesador se encarga de una porción de la malla simulada. Para evitar conflictos de contorno en KMC, MMC es usado en las zonas de contorno de forma asíncrona y KMC es usado en el interior del subsistema.</a:t>
            </a:r>
          </a:p>
          <a:p>
            <a:pPr marL="0" indent="0">
              <a:buFontTx/>
              <a:buNone/>
            </a:pPr>
            <a:endParaRPr lang="es-ES" dirty="0"/>
          </a:p>
          <a:p>
            <a:pPr marL="0" indent="0">
              <a:buFontTx/>
              <a:buNone/>
            </a:pPr>
            <a:r>
              <a:rPr lang="es-ES" dirty="0"/>
              <a:t>Se lleva a cabo un mapeo entre eventos KMC y MMC cuando las partículas se difunden a otra zona.</a:t>
            </a:r>
          </a:p>
          <a:p>
            <a:pPr marL="0" indent="0">
              <a:buFontTx/>
              <a:buNone/>
            </a:pPr>
            <a:endParaRPr lang="es-ES" dirty="0"/>
          </a:p>
          <a:p>
            <a:pPr marL="0" indent="0">
              <a:buFontTx/>
              <a:buNone/>
            </a:pPr>
            <a:r>
              <a:rPr lang="es-ES" dirty="0"/>
              <a:t>El rendimiento paralelo obtenido resultó ser insuficiente para justificar el uso de esta implementación.</a:t>
            </a:r>
          </a:p>
        </p:txBody>
      </p:sp>
      <p:sp>
        <p:nvSpPr>
          <p:cNvPr id="4" name="Marcador de número de diapositiva 3"/>
          <p:cNvSpPr>
            <a:spLocks noGrp="1"/>
          </p:cNvSpPr>
          <p:nvPr>
            <p:ph type="sldNum" sz="quarter" idx="10"/>
          </p:nvPr>
        </p:nvSpPr>
        <p:spPr/>
        <p:txBody>
          <a:bodyPr/>
          <a:lstStyle/>
          <a:p>
            <a:fld id="{DF4BDEB7-51E0-4F37-900C-D21B59A587AE}" type="slidenum">
              <a:rPr lang="es-ES" smtClean="0"/>
              <a:t>50</a:t>
            </a:fld>
            <a:endParaRPr lang="es-ES"/>
          </a:p>
        </p:txBody>
      </p:sp>
    </p:spTree>
    <p:extLst>
      <p:ext uri="{BB962C8B-B14F-4D97-AF65-F5344CB8AC3E}">
        <p14:creationId xmlns:p14="http://schemas.microsoft.com/office/powerpoint/2010/main" val="170959282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El modelo TSK también recoge las posiciones atómicas posibles en una malla cristalina:</a:t>
            </a:r>
          </a:p>
          <a:p>
            <a:endParaRPr lang="es-ES" dirty="0"/>
          </a:p>
          <a:p>
            <a:pPr marL="171450" indent="-171450">
              <a:buFontTx/>
              <a:buChar char="-"/>
            </a:pPr>
            <a:r>
              <a:rPr lang="es-ES" u="sng" dirty="0"/>
              <a:t>Vacante</a:t>
            </a:r>
            <a:r>
              <a:rPr lang="es-ES" dirty="0"/>
              <a:t>: Hueco en escalón o en una terraza sin ningún átomo depositado.</a:t>
            </a:r>
          </a:p>
          <a:p>
            <a:pPr marL="171450" indent="-171450">
              <a:buFontTx/>
              <a:buChar char="-"/>
            </a:pPr>
            <a:r>
              <a:rPr lang="es-ES" u="sng" dirty="0" err="1"/>
              <a:t>Adatom</a:t>
            </a:r>
            <a:r>
              <a:rPr lang="es-ES" dirty="0"/>
              <a:t>: Átomo depositado en una terraza de la superficie (un enlace).</a:t>
            </a:r>
          </a:p>
          <a:p>
            <a:pPr marL="171450" indent="-171450">
              <a:buFontTx/>
              <a:buChar char="-"/>
            </a:pPr>
            <a:r>
              <a:rPr lang="es-ES" u="sng" dirty="0" err="1"/>
              <a:t>Adatom</a:t>
            </a:r>
            <a:r>
              <a:rPr lang="es-ES" u="sng" dirty="0"/>
              <a:t> en escalón</a:t>
            </a:r>
            <a:r>
              <a:rPr lang="es-ES" dirty="0"/>
              <a:t>: Átomo depositado en una sección regular del escalón (sin desplazamientos) (dos enlaces).</a:t>
            </a:r>
          </a:p>
          <a:p>
            <a:pPr marL="171450" indent="-171450">
              <a:buFontTx/>
              <a:buChar char="-"/>
            </a:pPr>
            <a:r>
              <a:rPr lang="es-ES" u="sng" dirty="0"/>
              <a:t>Átomo en desplazamiento</a:t>
            </a:r>
            <a:r>
              <a:rPr lang="es-ES" dirty="0"/>
              <a:t>: Átomo depositado en una sección irregular del escalón, junto a uno de los desplazamientos del escalón (tres enlaces).</a:t>
            </a:r>
          </a:p>
          <a:p>
            <a:pPr marL="171450" indent="-171450">
              <a:buFontTx/>
              <a:buChar char="-"/>
            </a:pPr>
            <a:r>
              <a:rPr lang="es-ES" u="sng" dirty="0"/>
              <a:t>Átomo en escalón</a:t>
            </a:r>
            <a:r>
              <a:rPr lang="es-ES" dirty="0"/>
              <a:t>: Átomo que forma parte de una sección regular del escalón (sin desplazamientos) (cuatro enlaces).</a:t>
            </a:r>
          </a:p>
          <a:p>
            <a:pPr marL="171450" indent="-171450">
              <a:buFontTx/>
              <a:buChar char="-"/>
            </a:pPr>
            <a:r>
              <a:rPr lang="es-ES" u="sng" dirty="0"/>
              <a:t>Átomo en superficie</a:t>
            </a:r>
            <a:r>
              <a:rPr lang="es-ES" dirty="0"/>
              <a:t>: Átomo que forma parte de una terraza (cinco enlaces).</a:t>
            </a:r>
          </a:p>
          <a:p>
            <a:pPr marL="171450" indent="-171450">
              <a:buFontTx/>
              <a:buChar char="-"/>
            </a:pPr>
            <a:r>
              <a:rPr lang="es-ES" u="sng" dirty="0"/>
              <a:t>Átomo dentro de la superficie</a:t>
            </a:r>
            <a:r>
              <a:rPr lang="es-ES" dirty="0"/>
              <a:t>: Átomo en una de las capas inferiores a la superficie (seis enlaces).</a:t>
            </a:r>
          </a:p>
          <a:p>
            <a:endParaRPr lang="es-ES" dirty="0"/>
          </a:p>
        </p:txBody>
      </p:sp>
      <p:sp>
        <p:nvSpPr>
          <p:cNvPr id="4" name="Marcador de número de diapositiva 3"/>
          <p:cNvSpPr>
            <a:spLocks noGrp="1"/>
          </p:cNvSpPr>
          <p:nvPr>
            <p:ph type="sldNum" sz="quarter" idx="10"/>
          </p:nvPr>
        </p:nvSpPr>
        <p:spPr/>
        <p:txBody>
          <a:bodyPr/>
          <a:lstStyle/>
          <a:p>
            <a:fld id="{DF4BDEB7-51E0-4F37-900C-D21B59A587AE}" type="slidenum">
              <a:rPr lang="es-ES" smtClean="0"/>
              <a:t>51</a:t>
            </a:fld>
            <a:endParaRPr lang="es-ES"/>
          </a:p>
        </p:txBody>
      </p:sp>
    </p:spTree>
    <p:extLst>
      <p:ext uri="{BB962C8B-B14F-4D97-AF65-F5344CB8AC3E}">
        <p14:creationId xmlns:p14="http://schemas.microsoft.com/office/powerpoint/2010/main" val="139992902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Como ejemplo de aplicación de Metrópolis Monte Carlo vamos a estimar el valor del número 𝜋:</a:t>
            </a:r>
          </a:p>
          <a:p>
            <a:endParaRPr lang="es-ES" dirty="0"/>
          </a:p>
          <a:p>
            <a:pPr marL="171450" indent="-171450">
              <a:buFontTx/>
              <a:buChar char="-"/>
            </a:pPr>
            <a:r>
              <a:rPr lang="es-ES" dirty="0"/>
              <a:t>En primer lugar calcularemos el área de una circunferencia mediante un algoritmo MMC. Para ello generamos puntos aleatorios dentro de un cuadrado que contiene un cuarto de dicha circunferencia.</a:t>
            </a:r>
          </a:p>
          <a:p>
            <a:pPr marL="171450" indent="-171450">
              <a:buFontTx/>
              <a:buChar char="-"/>
            </a:pPr>
            <a:r>
              <a:rPr lang="es-ES" dirty="0"/>
              <a:t>En cada iteración generamos un nuevo punto, si dicho punto está contenido en la circunferencia incrementamos el contador </a:t>
            </a:r>
            <a:r>
              <a:rPr lang="es-ES" dirty="0" err="1"/>
              <a:t>Nc</a:t>
            </a:r>
            <a:r>
              <a:rPr lang="es-ES" dirty="0"/>
              <a:t>.</a:t>
            </a:r>
          </a:p>
          <a:p>
            <a:pPr marL="171450" indent="-171450">
              <a:buFontTx/>
              <a:buChar char="-"/>
            </a:pPr>
            <a:r>
              <a:rPr lang="es-ES" dirty="0"/>
              <a:t>Al llegar al final del número de iteraciones calculamos el área mediante la fórmula, sólo nos queda despejar el número 𝜋 de la misma.</a:t>
            </a:r>
          </a:p>
          <a:p>
            <a:pPr marL="0" indent="0">
              <a:buFontTx/>
              <a:buNone/>
            </a:pPr>
            <a:endParaRPr lang="es-ES" dirty="0"/>
          </a:p>
        </p:txBody>
      </p:sp>
      <p:sp>
        <p:nvSpPr>
          <p:cNvPr id="4" name="Marcador de número de diapositiva 3"/>
          <p:cNvSpPr>
            <a:spLocks noGrp="1"/>
          </p:cNvSpPr>
          <p:nvPr>
            <p:ph type="sldNum" sz="quarter" idx="10"/>
          </p:nvPr>
        </p:nvSpPr>
        <p:spPr/>
        <p:txBody>
          <a:bodyPr/>
          <a:lstStyle/>
          <a:p>
            <a:fld id="{DF4BDEB7-51E0-4F37-900C-D21B59A587AE}" type="slidenum">
              <a:rPr lang="es-ES" smtClean="0"/>
              <a:t>52</a:t>
            </a:fld>
            <a:endParaRPr lang="es-ES"/>
          </a:p>
        </p:txBody>
      </p:sp>
    </p:spTree>
    <p:extLst>
      <p:ext uri="{BB962C8B-B14F-4D97-AF65-F5344CB8AC3E}">
        <p14:creationId xmlns:p14="http://schemas.microsoft.com/office/powerpoint/2010/main" val="15125220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Ahora vamos a explicar algunos conceptos de interés en el crecimiento cristalino. </a:t>
            </a:r>
            <a:r>
              <a:rPr lang="es-ES" sz="1200" b="0" i="0" u="none" strike="noStrike" kern="1200" baseline="0" dirty="0">
                <a:solidFill>
                  <a:schemeClr val="tx1"/>
                </a:solidFill>
                <a:latin typeface="+mn-lt"/>
                <a:ea typeface="+mn-ea"/>
                <a:cs typeface="+mn-cs"/>
              </a:rPr>
              <a:t>En primer lugar los parámetros de red.</a:t>
            </a:r>
          </a:p>
          <a:p>
            <a:endParaRPr lang="es-ES" sz="1200" b="0" i="0" u="none" strike="noStrike" kern="1200" baseline="0" dirty="0">
              <a:solidFill>
                <a:schemeClr val="tx1"/>
              </a:solidFill>
              <a:latin typeface="+mn-lt"/>
              <a:ea typeface="+mn-ea"/>
              <a:cs typeface="+mn-cs"/>
            </a:endParaRPr>
          </a:p>
          <a:p>
            <a:r>
              <a:rPr lang="es-ES" sz="1200" b="0" i="0" u="none" strike="noStrike" kern="1200" baseline="0" dirty="0">
                <a:solidFill>
                  <a:schemeClr val="tx1"/>
                </a:solidFill>
                <a:latin typeface="+mn-lt"/>
                <a:ea typeface="+mn-ea"/>
                <a:cs typeface="+mn-cs"/>
              </a:rPr>
              <a:t>Los parámetros de red son un conjunto de valores que definen la dimensión y la forma de las celdas unitarias. Esto es, la porción más simple de una estructura cristalina, que al repetirse reproduce todo el cristal. Constan en tres dimensiones y tres ángulos de inclinación para cada una de las dimensiones.</a:t>
            </a:r>
          </a:p>
          <a:p>
            <a:endParaRPr lang="es-ES" sz="1200" b="0" i="0" u="none" strike="noStrike" kern="1200" baseline="0" dirty="0">
              <a:solidFill>
                <a:schemeClr val="tx1"/>
              </a:solidFill>
              <a:latin typeface="+mn-lt"/>
              <a:ea typeface="+mn-ea"/>
              <a:cs typeface="+mn-cs"/>
            </a:endParaRPr>
          </a:p>
          <a:p>
            <a:r>
              <a:rPr lang="es-ES" sz="1200" b="0" i="0" u="none" strike="noStrike" kern="1200" baseline="0" dirty="0">
                <a:solidFill>
                  <a:schemeClr val="tx1"/>
                </a:solidFill>
                <a:latin typeface="+mn-lt"/>
                <a:ea typeface="+mn-ea"/>
                <a:cs typeface="+mn-cs"/>
              </a:rPr>
              <a:t>Midiendo el grado de desacuerdo entre parámetros de red de distintos materiales se obtiene la compatibilidad estructural entre los mismos.</a:t>
            </a:r>
          </a:p>
          <a:p>
            <a:endParaRPr lang="es-ES" sz="1200" b="0" i="0" u="none" strike="noStrike" kern="1200" baseline="0" dirty="0">
              <a:solidFill>
                <a:schemeClr val="tx1"/>
              </a:solidFill>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 sz="1200" b="0" i="0" u="none" strike="noStrike" kern="1200" baseline="0" dirty="0">
                <a:solidFill>
                  <a:schemeClr val="tx1"/>
                </a:solidFill>
                <a:latin typeface="+mn-lt"/>
                <a:ea typeface="+mn-ea"/>
                <a:cs typeface="+mn-cs"/>
              </a:rPr>
              <a:t>Estas unidades se suelen expresar en nanómetros (1x10</a:t>
            </a:r>
            <a:r>
              <a:rPr lang="es-ES" sz="4000" b="0" i="0" u="none" strike="noStrike" kern="1200" baseline="30000" dirty="0">
                <a:solidFill>
                  <a:schemeClr val="tx1"/>
                </a:solidFill>
                <a:latin typeface="+mn-lt"/>
                <a:ea typeface="+mn-ea"/>
                <a:cs typeface="+mn-cs"/>
              </a:rPr>
              <a:t>-9</a:t>
            </a:r>
            <a:r>
              <a:rPr lang="es-ES" sz="1200" b="0" i="0" u="none" strike="noStrike" kern="1200" baseline="0" dirty="0">
                <a:solidFill>
                  <a:schemeClr val="tx1"/>
                </a:solidFill>
                <a:latin typeface="+mn-lt"/>
                <a:ea typeface="+mn-ea"/>
                <a:cs typeface="+mn-cs"/>
              </a:rPr>
              <a:t> m) o </a:t>
            </a:r>
            <a:r>
              <a:rPr lang="es-ES" sz="1200" dirty="0" err="1"/>
              <a:t>Å</a:t>
            </a:r>
            <a:r>
              <a:rPr lang="es-ES" sz="1200" b="0" i="0" u="none" strike="noStrike" kern="1200" baseline="0" dirty="0" err="1">
                <a:solidFill>
                  <a:schemeClr val="tx1"/>
                </a:solidFill>
                <a:latin typeface="+mn-lt"/>
                <a:ea typeface="+mn-ea"/>
                <a:cs typeface="+mn-cs"/>
              </a:rPr>
              <a:t>ngströms</a:t>
            </a:r>
            <a:r>
              <a:rPr lang="es-ES" sz="1200" b="0" i="0" u="none" strike="noStrike" kern="1200" baseline="0" dirty="0">
                <a:solidFill>
                  <a:schemeClr val="tx1"/>
                </a:solidFill>
                <a:latin typeface="+mn-lt"/>
                <a:ea typeface="+mn-ea"/>
                <a:cs typeface="+mn-cs"/>
              </a:rPr>
              <a:t> (1x10</a:t>
            </a:r>
            <a:r>
              <a:rPr lang="es-ES" sz="4000" b="0" i="0" u="none" strike="noStrike" kern="1200" baseline="30000" dirty="0">
                <a:solidFill>
                  <a:schemeClr val="tx1"/>
                </a:solidFill>
                <a:latin typeface="+mn-lt"/>
                <a:ea typeface="+mn-ea"/>
                <a:cs typeface="+mn-cs"/>
              </a:rPr>
              <a:t>-10</a:t>
            </a:r>
            <a:r>
              <a:rPr lang="es-ES" sz="1200" b="0" i="0" u="none" strike="noStrike" kern="1200" baseline="0" dirty="0">
                <a:solidFill>
                  <a:schemeClr val="tx1"/>
                </a:solidFill>
                <a:latin typeface="+mn-lt"/>
                <a:ea typeface="+mn-ea"/>
                <a:cs typeface="+mn-cs"/>
              </a:rPr>
              <a:t> m).</a:t>
            </a:r>
          </a:p>
        </p:txBody>
      </p:sp>
      <p:sp>
        <p:nvSpPr>
          <p:cNvPr id="4" name="Marcador de número de diapositiva 3"/>
          <p:cNvSpPr>
            <a:spLocks noGrp="1"/>
          </p:cNvSpPr>
          <p:nvPr>
            <p:ph type="sldNum" sz="quarter" idx="10"/>
          </p:nvPr>
        </p:nvSpPr>
        <p:spPr/>
        <p:txBody>
          <a:bodyPr/>
          <a:lstStyle/>
          <a:p>
            <a:fld id="{DF4BDEB7-51E0-4F37-900C-D21B59A587AE}" type="slidenum">
              <a:rPr lang="es-ES" smtClean="0"/>
              <a:t>6</a:t>
            </a:fld>
            <a:endParaRPr lang="es-ES"/>
          </a:p>
        </p:txBody>
      </p:sp>
    </p:spTree>
    <p:extLst>
      <p:ext uri="{BB962C8B-B14F-4D97-AF65-F5344CB8AC3E}">
        <p14:creationId xmlns:p14="http://schemas.microsoft.com/office/powerpoint/2010/main" val="34455959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indent="0">
              <a:buFontTx/>
              <a:buNone/>
            </a:pPr>
            <a:r>
              <a:rPr lang="es-ES" dirty="0"/>
              <a:t>Otras magnitudes de interés en el crecimiento cristalino son la tensión y deformación elástica.</a:t>
            </a:r>
          </a:p>
          <a:p>
            <a:pPr marL="171450" indent="-171450">
              <a:buFontTx/>
              <a:buChar char="-"/>
            </a:pPr>
            <a:endParaRPr lang="es-ES" dirty="0"/>
          </a:p>
          <a:p>
            <a:pPr marL="171450" indent="-171450">
              <a:buFontTx/>
              <a:buChar char="-"/>
            </a:pPr>
            <a:r>
              <a:rPr lang="es-ES" dirty="0"/>
              <a:t>La tensión elástica mide la magnitud de las fuerzas internas que las partículas ejercen entre sí.</a:t>
            </a:r>
          </a:p>
          <a:p>
            <a:pPr marL="171450" indent="-171450">
              <a:buFontTx/>
              <a:buChar char="-"/>
            </a:pPr>
            <a:r>
              <a:rPr lang="es-ES" dirty="0"/>
              <a:t>La deformación elástica mide las modificaciones de forma causadas por las fuerzas de tensión.</a:t>
            </a:r>
          </a:p>
          <a:p>
            <a:pPr marL="171450" indent="-171450">
              <a:buFontTx/>
              <a:buChar char="-"/>
            </a:pPr>
            <a:r>
              <a:rPr lang="es-ES" dirty="0"/>
              <a:t>Estos parámetros se usan para medir desajustes en la malla cristalina que tienen lugar durante una </a:t>
            </a:r>
            <a:r>
              <a:rPr lang="es-ES" dirty="0" err="1"/>
              <a:t>heteroepitaxia</a:t>
            </a:r>
            <a:r>
              <a:rPr lang="es-ES" dirty="0"/>
              <a:t>, o </a:t>
            </a:r>
            <a:r>
              <a:rPr lang="es-ES" dirty="0" err="1"/>
              <a:t>duirante</a:t>
            </a:r>
            <a:r>
              <a:rPr lang="es-ES" dirty="0"/>
              <a:t> la introducción de dopantes durante el crecimiento. Es decir, la </a:t>
            </a:r>
            <a:r>
              <a:rPr lang="es-ES" dirty="0" err="1"/>
              <a:t>homoepitaxia</a:t>
            </a:r>
            <a:r>
              <a:rPr lang="es-ES" dirty="0"/>
              <a:t> no presenta tensión a no ser que se introduzcan dopantes.</a:t>
            </a:r>
          </a:p>
          <a:p>
            <a:pPr marL="171450" indent="-171450">
              <a:buFontTx/>
              <a:buChar char="-"/>
            </a:pPr>
            <a:r>
              <a:rPr lang="es-ES" dirty="0"/>
              <a:t>Las energías de deformación y tensión se miden mediante tres vectores de fuerza que se traducen en tensores, los cuales consisten en una matriz de 3x3 elementos que recoge los tres vectores que definen la fuerza de tensión/deformación ejercida en los ejes (</a:t>
            </a:r>
            <a:r>
              <a:rPr lang="es-ES" dirty="0" err="1"/>
              <a:t>x,y,z</a:t>
            </a:r>
            <a:r>
              <a:rPr lang="es-ES" dirty="0"/>
              <a:t>).</a:t>
            </a:r>
          </a:p>
          <a:p>
            <a:pPr marL="171450" indent="-171450">
              <a:buFontTx/>
              <a:buChar char="-"/>
            </a:pPr>
            <a:endParaRPr lang="es-ES" dirty="0"/>
          </a:p>
          <a:p>
            <a:pPr marL="0" indent="0">
              <a:buFontTx/>
              <a:buNone/>
            </a:pPr>
            <a:r>
              <a:rPr lang="es-ES" dirty="0"/>
              <a:t>**** ¿Se han tenido en cuenta tensión y deformación en el simulador distribuido? ****</a:t>
            </a:r>
          </a:p>
          <a:p>
            <a:endParaRPr lang="es-ES" sz="1200" b="0" i="0" u="none" strike="noStrike" kern="1200" baseline="0" dirty="0">
              <a:solidFill>
                <a:schemeClr val="tx1"/>
              </a:solidFill>
              <a:latin typeface="+mn-lt"/>
              <a:ea typeface="+mn-ea"/>
              <a:cs typeface="+mn-cs"/>
            </a:endParaRPr>
          </a:p>
        </p:txBody>
      </p:sp>
      <p:sp>
        <p:nvSpPr>
          <p:cNvPr id="4" name="Marcador de número de diapositiva 3"/>
          <p:cNvSpPr>
            <a:spLocks noGrp="1"/>
          </p:cNvSpPr>
          <p:nvPr>
            <p:ph type="sldNum" sz="quarter" idx="10"/>
          </p:nvPr>
        </p:nvSpPr>
        <p:spPr/>
        <p:txBody>
          <a:bodyPr/>
          <a:lstStyle/>
          <a:p>
            <a:fld id="{DF4BDEB7-51E0-4F37-900C-D21B59A587AE}" type="slidenum">
              <a:rPr lang="es-ES" smtClean="0"/>
              <a:t>7</a:t>
            </a:fld>
            <a:endParaRPr lang="es-ES"/>
          </a:p>
        </p:txBody>
      </p:sp>
    </p:spTree>
    <p:extLst>
      <p:ext uri="{BB962C8B-B14F-4D97-AF65-F5344CB8AC3E}">
        <p14:creationId xmlns:p14="http://schemas.microsoft.com/office/powerpoint/2010/main" val="34564063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sz="1200" b="0" i="0" u="none" strike="noStrike" kern="1200" baseline="0" dirty="0">
                <a:solidFill>
                  <a:schemeClr val="tx1"/>
                </a:solidFill>
                <a:latin typeface="+mn-lt"/>
                <a:ea typeface="+mn-ea"/>
                <a:cs typeface="+mn-cs"/>
              </a:rPr>
              <a:t>Teniendo todo esto en cuenta y sumando las condiciones del entorno (temperatura, presión, etc.), pueden observarse distintos modos de crecimiento. La clasificación más común (publicada por E. Bauer 1958) consiste en tres tipos de crecimiento.</a:t>
            </a:r>
          </a:p>
          <a:p>
            <a:endParaRPr lang="es-ES" sz="1200" b="0" i="0" u="none" strike="noStrike" kern="1200" baseline="0" dirty="0">
              <a:solidFill>
                <a:schemeClr val="tx1"/>
              </a:solidFill>
              <a:latin typeface="+mn-lt"/>
              <a:ea typeface="+mn-ea"/>
              <a:cs typeface="+mn-cs"/>
            </a:endParaRPr>
          </a:p>
          <a:p>
            <a:pPr marL="171450" indent="-171450">
              <a:buFontTx/>
              <a:buChar char="-"/>
            </a:pPr>
            <a:r>
              <a:rPr lang="es-ES" sz="1200" b="0" i="0" u="sng" strike="noStrike" kern="1200" baseline="0" dirty="0" err="1">
                <a:solidFill>
                  <a:schemeClr val="tx1"/>
                </a:solidFill>
                <a:latin typeface="+mn-lt"/>
                <a:ea typeface="+mn-ea"/>
                <a:cs typeface="+mn-cs"/>
              </a:rPr>
              <a:t>Volmer</a:t>
            </a:r>
            <a:r>
              <a:rPr lang="es-ES" sz="1200" b="0" i="0" u="sng" strike="noStrike" kern="1200" baseline="0" dirty="0">
                <a:solidFill>
                  <a:schemeClr val="tx1"/>
                </a:solidFill>
                <a:latin typeface="+mn-lt"/>
                <a:ea typeface="+mn-ea"/>
                <a:cs typeface="+mn-cs"/>
              </a:rPr>
              <a:t>-Weber</a:t>
            </a:r>
            <a:r>
              <a:rPr lang="es-ES" sz="1200" b="0" i="0" u="none" strike="noStrike" kern="1200" baseline="0" dirty="0">
                <a:solidFill>
                  <a:schemeClr val="tx1"/>
                </a:solidFill>
                <a:latin typeface="+mn-lt"/>
                <a:ea typeface="+mn-ea"/>
                <a:cs typeface="+mn-cs"/>
              </a:rPr>
              <a:t>: Se da cuando el desacuerdo de red es grande. En este caso el enlace entre los átomos depositados tiene más fuerza que el enlace entre los átomos y el sustrato, resultando en islas de material </a:t>
            </a:r>
            <a:r>
              <a:rPr lang="es-ES" sz="1200" b="0" i="0" u="none" strike="noStrike" kern="1200" baseline="0" dirty="0" err="1">
                <a:solidFill>
                  <a:schemeClr val="tx1"/>
                </a:solidFill>
                <a:latin typeface="+mn-lt"/>
                <a:ea typeface="+mn-ea"/>
                <a:cs typeface="+mn-cs"/>
              </a:rPr>
              <a:t>mojante</a:t>
            </a:r>
            <a:r>
              <a:rPr lang="es-ES" sz="1200" b="0" i="0" u="none" strike="noStrike" kern="1200" baseline="0" dirty="0">
                <a:solidFill>
                  <a:schemeClr val="tx1"/>
                </a:solidFill>
                <a:latin typeface="+mn-lt"/>
                <a:ea typeface="+mn-ea"/>
                <a:cs typeface="+mn-cs"/>
              </a:rPr>
              <a:t> sobre el sustrato.</a:t>
            </a:r>
          </a:p>
          <a:p>
            <a:pPr marL="171450" indent="-171450">
              <a:buFontTx/>
              <a:buChar char="-"/>
            </a:pPr>
            <a:r>
              <a:rPr lang="es-ES" sz="1200" b="0" i="0" u="sng" strike="noStrike" kern="1200" baseline="0" dirty="0">
                <a:solidFill>
                  <a:schemeClr val="tx1"/>
                </a:solidFill>
                <a:latin typeface="+mn-lt"/>
                <a:ea typeface="+mn-ea"/>
                <a:cs typeface="+mn-cs"/>
              </a:rPr>
              <a:t>Frank-van </a:t>
            </a:r>
            <a:r>
              <a:rPr lang="es-ES" sz="1200" b="0" i="0" u="sng" strike="noStrike" kern="1200" baseline="0" dirty="0" err="1">
                <a:solidFill>
                  <a:schemeClr val="tx1"/>
                </a:solidFill>
                <a:latin typeface="+mn-lt"/>
                <a:ea typeface="+mn-ea"/>
                <a:cs typeface="+mn-cs"/>
              </a:rPr>
              <a:t>der</a:t>
            </a:r>
            <a:r>
              <a:rPr lang="es-ES" sz="1200" b="0" i="0" u="sng" strike="noStrike" kern="1200" baseline="0" dirty="0">
                <a:solidFill>
                  <a:schemeClr val="tx1"/>
                </a:solidFill>
                <a:latin typeface="+mn-lt"/>
                <a:ea typeface="+mn-ea"/>
                <a:cs typeface="+mn-cs"/>
              </a:rPr>
              <a:t> </a:t>
            </a:r>
            <a:r>
              <a:rPr lang="es-ES" sz="1200" b="0" i="0" u="sng" strike="noStrike" kern="1200" baseline="0" dirty="0" err="1">
                <a:solidFill>
                  <a:schemeClr val="tx1"/>
                </a:solidFill>
                <a:latin typeface="+mn-lt"/>
                <a:ea typeface="+mn-ea"/>
                <a:cs typeface="+mn-cs"/>
              </a:rPr>
              <a:t>Merwe</a:t>
            </a:r>
            <a:r>
              <a:rPr lang="es-ES" sz="1200" b="0" i="0" u="none" strike="noStrike" kern="1200" baseline="0" dirty="0">
                <a:solidFill>
                  <a:schemeClr val="tx1"/>
                </a:solidFill>
                <a:latin typeface="+mn-lt"/>
                <a:ea typeface="+mn-ea"/>
                <a:cs typeface="+mn-cs"/>
              </a:rPr>
              <a:t>: En el que tenemos el caso contrario, los átomos del material depositado son atraídos al sustrato más fuertemente de lo que se atraen entre ellos, debido a un desacuerdo entre constantes de red del sustrato y el material depositado pequeño o inexistente. El resultado es un crecimiento en capas consecutivas de material.</a:t>
            </a:r>
          </a:p>
          <a:p>
            <a:pPr marL="171450" indent="-171450">
              <a:buFontTx/>
              <a:buChar char="-"/>
            </a:pPr>
            <a:r>
              <a:rPr lang="es-ES" sz="1200" b="0" i="0" u="sng" strike="noStrike" kern="1200" baseline="0" dirty="0" err="1">
                <a:solidFill>
                  <a:schemeClr val="tx1"/>
                </a:solidFill>
                <a:latin typeface="+mn-lt"/>
                <a:ea typeface="+mn-ea"/>
                <a:cs typeface="+mn-cs"/>
              </a:rPr>
              <a:t>Stranski-Krastanov</a:t>
            </a:r>
            <a:r>
              <a:rPr lang="es-ES" sz="1200" b="0" i="0" u="none" strike="noStrike" kern="1200" baseline="0" dirty="0">
                <a:solidFill>
                  <a:schemeClr val="tx1"/>
                </a:solidFill>
                <a:latin typeface="+mn-lt"/>
                <a:ea typeface="+mn-ea"/>
                <a:cs typeface="+mn-cs"/>
              </a:rPr>
              <a:t>: Es un caso intermedio entre los dos anteriores. El crecimiento comienza capa a capa, pero una dislocación fruto de pequeñas deformaciones acumuladas entre capas dispara un cambio en el modo de crecimiento, resultando en que comienzan a formarse islas sobre las primeras capas crecidas.</a:t>
            </a:r>
          </a:p>
        </p:txBody>
      </p:sp>
      <p:sp>
        <p:nvSpPr>
          <p:cNvPr id="4" name="Marcador de número de diapositiva 3"/>
          <p:cNvSpPr>
            <a:spLocks noGrp="1"/>
          </p:cNvSpPr>
          <p:nvPr>
            <p:ph type="sldNum" sz="quarter" idx="10"/>
          </p:nvPr>
        </p:nvSpPr>
        <p:spPr/>
        <p:txBody>
          <a:bodyPr/>
          <a:lstStyle/>
          <a:p>
            <a:fld id="{DF4BDEB7-51E0-4F37-900C-D21B59A587AE}" type="slidenum">
              <a:rPr lang="es-ES" smtClean="0"/>
              <a:t>8</a:t>
            </a:fld>
            <a:endParaRPr lang="es-ES"/>
          </a:p>
        </p:txBody>
      </p:sp>
    </p:spTree>
    <p:extLst>
      <p:ext uri="{BB962C8B-B14F-4D97-AF65-F5344CB8AC3E}">
        <p14:creationId xmlns:p14="http://schemas.microsoft.com/office/powerpoint/2010/main" val="29071879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sz="1200" b="0" i="0" u="none" strike="noStrike" kern="1200" baseline="0" dirty="0">
                <a:solidFill>
                  <a:schemeClr val="tx1"/>
                </a:solidFill>
                <a:latin typeface="+mn-lt"/>
                <a:ea typeface="+mn-ea"/>
                <a:cs typeface="+mn-cs"/>
              </a:rPr>
              <a:t>El modelo de crecimiento </a:t>
            </a:r>
            <a:r>
              <a:rPr lang="es-ES" sz="1200" b="0" i="0" u="none" strike="noStrike" kern="1200" baseline="0" dirty="0" err="1">
                <a:solidFill>
                  <a:schemeClr val="tx1"/>
                </a:solidFill>
                <a:latin typeface="+mn-lt"/>
                <a:ea typeface="+mn-ea"/>
                <a:cs typeface="+mn-cs"/>
              </a:rPr>
              <a:t>Terrace</a:t>
            </a:r>
            <a:r>
              <a:rPr lang="es-ES" sz="1200" b="0" i="0" u="none" strike="noStrike" kern="1200" baseline="0" dirty="0">
                <a:solidFill>
                  <a:schemeClr val="tx1"/>
                </a:solidFill>
                <a:latin typeface="+mn-lt"/>
                <a:ea typeface="+mn-ea"/>
                <a:cs typeface="+mn-cs"/>
              </a:rPr>
              <a:t> Step </a:t>
            </a:r>
            <a:r>
              <a:rPr lang="es-ES" sz="1200" b="0" i="0" u="none" strike="noStrike" kern="1200" baseline="0" dirty="0" err="1">
                <a:solidFill>
                  <a:schemeClr val="tx1"/>
                </a:solidFill>
                <a:latin typeface="+mn-lt"/>
                <a:ea typeface="+mn-ea"/>
                <a:cs typeface="+mn-cs"/>
              </a:rPr>
              <a:t>Kink</a:t>
            </a:r>
            <a:r>
              <a:rPr lang="es-ES" sz="1200" b="0" i="0" u="none" strike="noStrike" kern="1200" baseline="0" dirty="0">
                <a:solidFill>
                  <a:schemeClr val="tx1"/>
                </a:solidFill>
                <a:latin typeface="+mn-lt"/>
                <a:ea typeface="+mn-ea"/>
                <a:cs typeface="+mn-cs"/>
              </a:rPr>
              <a:t> recoge los fenómenos que durante el crecimiento cristalino modifican la topología del material. Son los siguientes:</a:t>
            </a:r>
          </a:p>
          <a:p>
            <a:endParaRPr lang="es-ES" sz="1200" b="0" i="0" u="none" strike="noStrike" kern="1200" baseline="0" dirty="0">
              <a:solidFill>
                <a:schemeClr val="tx1"/>
              </a:solidFill>
              <a:latin typeface="+mn-lt"/>
              <a:ea typeface="+mn-ea"/>
              <a:cs typeface="+mn-cs"/>
            </a:endParaRPr>
          </a:p>
          <a:p>
            <a:pPr marL="171450" indent="-171450">
              <a:buFontTx/>
              <a:buChar char="-"/>
            </a:pPr>
            <a:r>
              <a:rPr lang="es-ES" u="sng" dirty="0"/>
              <a:t>Terraza</a:t>
            </a:r>
            <a:r>
              <a:rPr lang="es-ES" dirty="0"/>
              <a:t>: Superficie de átomos a un mismo nivel.</a:t>
            </a:r>
          </a:p>
          <a:p>
            <a:pPr marL="171450" indent="-171450">
              <a:buFontTx/>
              <a:buChar char="-"/>
            </a:pPr>
            <a:r>
              <a:rPr lang="es-ES" u="sng" dirty="0"/>
              <a:t>Escalón</a:t>
            </a:r>
            <a:r>
              <a:rPr lang="es-ES" dirty="0"/>
              <a:t>: Confluencia de dos terrazas a distinto nivel, normalmente de un átomo de diferencia.</a:t>
            </a:r>
          </a:p>
          <a:p>
            <a:pPr marL="171450" indent="-171450">
              <a:buFontTx/>
              <a:buChar char="-"/>
            </a:pPr>
            <a:r>
              <a:rPr lang="es-ES" u="sng" dirty="0"/>
              <a:t>Desplazamiento</a:t>
            </a:r>
            <a:r>
              <a:rPr lang="es-ES" dirty="0"/>
              <a:t>: Discontinuidades en un escalón.</a:t>
            </a:r>
          </a:p>
          <a:p>
            <a:pPr marL="171450" indent="-171450">
              <a:buFontTx/>
              <a:buChar char="-"/>
            </a:pPr>
            <a:r>
              <a:rPr lang="es-ES" u="sng" dirty="0"/>
              <a:t>Isla</a:t>
            </a:r>
            <a:r>
              <a:rPr lang="es-ES" dirty="0"/>
              <a:t>: Agrupación de un nivel superior a la terraza en una posición aislada de los escalones. Según el modelo de crecimiento puede ser de varios ni-veles de altura.</a:t>
            </a:r>
          </a:p>
        </p:txBody>
      </p:sp>
      <p:sp>
        <p:nvSpPr>
          <p:cNvPr id="4" name="Marcador de número de diapositiva 3"/>
          <p:cNvSpPr>
            <a:spLocks noGrp="1"/>
          </p:cNvSpPr>
          <p:nvPr>
            <p:ph type="sldNum" sz="quarter" idx="10"/>
          </p:nvPr>
        </p:nvSpPr>
        <p:spPr/>
        <p:txBody>
          <a:bodyPr/>
          <a:lstStyle/>
          <a:p>
            <a:fld id="{DF4BDEB7-51E0-4F37-900C-D21B59A587AE}" type="slidenum">
              <a:rPr lang="es-ES" smtClean="0"/>
              <a:t>9</a:t>
            </a:fld>
            <a:endParaRPr lang="es-ES"/>
          </a:p>
        </p:txBody>
      </p:sp>
    </p:spTree>
    <p:extLst>
      <p:ext uri="{BB962C8B-B14F-4D97-AF65-F5344CB8AC3E}">
        <p14:creationId xmlns:p14="http://schemas.microsoft.com/office/powerpoint/2010/main" val="2056749063"/>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pic>
        <p:nvPicPr>
          <p:cNvPr id="11" name="Imagen 10">
            <a:extLst>
              <a:ext uri="{FF2B5EF4-FFF2-40B4-BE49-F238E27FC236}">
                <a16:creationId xmlns:a16="http://schemas.microsoft.com/office/drawing/2014/main" id="{E576D127-34BC-4BB7-90BC-7BC73DA604B8}"/>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brightnessContrast contrast="40000"/>
                    </a14:imgEffect>
                  </a14:imgLayer>
                </a14:imgProps>
              </a:ext>
            </a:extLst>
          </a:blip>
          <a:srcRect l="3363" b="7198"/>
          <a:stretch/>
        </p:blipFill>
        <p:spPr>
          <a:xfrm>
            <a:off x="1" y="4242854"/>
            <a:ext cx="5353395" cy="2615146"/>
          </a:xfrm>
          <a:prstGeom prst="rect">
            <a:avLst/>
          </a:prstGeom>
        </p:spPr>
      </p:pic>
      <p:pic>
        <p:nvPicPr>
          <p:cNvPr id="10" name="Picture 2" descr="\\DROBO-FS\QuickDrops\JB\PPTX NG\Droplets\LightingOverlay.png">
            <a:extLst>
              <a:ext uri="{FF2B5EF4-FFF2-40B4-BE49-F238E27FC236}">
                <a16:creationId xmlns:a16="http://schemas.microsoft.com/office/drawing/2014/main" id="{441992B6-5BC8-4241-B7F3-84F495F38847}"/>
              </a:ext>
            </a:extLst>
          </p:cNvPr>
          <p:cNvPicPr>
            <a:picLocks noChangeAspect="1" noChangeArrowheads="1"/>
          </p:cNvPicPr>
          <p:nvPr userDrawn="1"/>
        </p:nvPicPr>
        <p:blipFill>
          <a:blip r:embed="rId4">
            <a:alphaModFix/>
            <a:extLst>
              <a:ext uri="{28A0092B-C50C-407E-A947-70E740481C1C}">
                <a14:useLocalDpi xmlns:a14="http://schemas.microsoft.com/office/drawing/2010/main" val="0"/>
              </a:ext>
            </a:extLst>
          </a:blip>
          <a:srcRect/>
          <a:stretch>
            <a:fillRect/>
          </a:stretch>
        </p:blipFill>
        <p:spPr bwMode="auto">
          <a:xfrm>
            <a:off x="1" y="-1"/>
            <a:ext cx="9144002"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ctrTitle"/>
          </p:nvPr>
        </p:nvSpPr>
        <p:spPr>
          <a:xfrm>
            <a:off x="1313259" y="1300786"/>
            <a:ext cx="6517482" cy="2509213"/>
          </a:xfrm>
        </p:spPr>
        <p:txBody>
          <a:bodyPr anchor="b">
            <a:normAutofit/>
          </a:bodyPr>
          <a:lstStyle>
            <a:lvl1pPr algn="ctr">
              <a:defRPr sz="480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313259" y="3886201"/>
            <a:ext cx="6517482"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editar el estilo de subtítulo del patrón</a:t>
            </a:r>
            <a:endParaRPr lang="en-US" dirty="0"/>
          </a:p>
        </p:txBody>
      </p:sp>
      <p:sp>
        <p:nvSpPr>
          <p:cNvPr id="4" name="Date Placeholder 3"/>
          <p:cNvSpPr>
            <a:spLocks noGrp="1"/>
          </p:cNvSpPr>
          <p:nvPr>
            <p:ph type="dt" sz="half" idx="10"/>
          </p:nvPr>
        </p:nvSpPr>
        <p:spPr/>
        <p:txBody>
          <a:bodyPr/>
          <a:lstStyle/>
          <a:p>
            <a:fld id="{ECD19FB2-3AAB-4D03-B13A-2960828C78E3}" type="datetimeFigureOut">
              <a:rPr lang="en-US" smtClean="0"/>
              <a:t>7/12/2017</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6D22F896-40B5-4ADD-8801-0D06FADFA095}" type="slidenum">
              <a:rPr lang="en-US" smtClean="0"/>
              <a:pPr/>
              <a:t>‹Nº›</a:t>
            </a:fld>
            <a:endParaRPr lang="en-US" dirty="0"/>
          </a:p>
        </p:txBody>
      </p:sp>
    </p:spTree>
    <p:extLst>
      <p:ext uri="{BB962C8B-B14F-4D97-AF65-F5344CB8AC3E}">
        <p14:creationId xmlns:p14="http://schemas.microsoft.com/office/powerpoint/2010/main" val="11991848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pic>
        <p:nvPicPr>
          <p:cNvPr id="8" name="Picture 2" descr="\\DROBO-FS\QuickDrops\JB\PPTX NG\Droplets\LightingOverlay.png">
            <a:extLst>
              <a:ext uri="{FF2B5EF4-FFF2-40B4-BE49-F238E27FC236}">
                <a16:creationId xmlns:a16="http://schemas.microsoft.com/office/drawing/2014/main" id="{2E8B4B0D-F577-46D5-B6B6-BD27BF66273B}"/>
              </a:ext>
            </a:extLst>
          </p:cNvPr>
          <p:cNvPicPr>
            <a:picLocks noChangeAspect="1" noChangeArrowheads="1"/>
          </p:cNvPicPr>
          <p:nvPr userDrawn="1"/>
        </p:nvPicPr>
        <p:blipFill>
          <a:blip r:embed="rId2">
            <a:alphaModFix/>
            <a:extLst>
              <a:ext uri="{28A0092B-C50C-407E-A947-70E740481C1C}">
                <a14:useLocalDpi xmlns:a14="http://schemas.microsoft.com/office/drawing/2010/main" val="0"/>
              </a:ext>
            </a:extLst>
          </a:blip>
          <a:srcRect/>
          <a:stretch>
            <a:fillRect/>
          </a:stretch>
        </p:blipFill>
        <p:spPr bwMode="auto">
          <a:xfrm>
            <a:off x="1" y="-1"/>
            <a:ext cx="9144002"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685346" y="4289374"/>
            <a:ext cx="7773324" cy="811610"/>
          </a:xfrm>
        </p:spPr>
        <p:txBody>
          <a:bodyPr anchor="b"/>
          <a:lstStyle>
            <a:lvl1pPr>
              <a:defRPr sz="32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888558" y="698261"/>
            <a:ext cx="7366899"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685331" y="5108728"/>
            <a:ext cx="7773339"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el estilo de texto del patrón</a:t>
            </a:r>
          </a:p>
        </p:txBody>
      </p:sp>
      <p:sp>
        <p:nvSpPr>
          <p:cNvPr id="5" name="Date Placeholder 4"/>
          <p:cNvSpPr>
            <a:spLocks noGrp="1"/>
          </p:cNvSpPr>
          <p:nvPr>
            <p:ph type="dt" sz="half" idx="10"/>
          </p:nvPr>
        </p:nvSpPr>
        <p:spPr/>
        <p:txBody>
          <a:bodyPr/>
          <a:lstStyle/>
          <a:p>
            <a:fld id="{1B80C674-7DFC-42FE-B9CD-82963CDB1557}" type="datetimeFigureOut">
              <a:rPr lang="en-US" smtClean="0"/>
              <a:t>7/12/2017</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7430964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pic>
        <p:nvPicPr>
          <p:cNvPr id="8" name="Picture 2" descr="\\DROBO-FS\QuickDrops\JB\PPTX NG\Droplets\LightingOverlay.png">
            <a:extLst>
              <a:ext uri="{FF2B5EF4-FFF2-40B4-BE49-F238E27FC236}">
                <a16:creationId xmlns:a16="http://schemas.microsoft.com/office/drawing/2014/main" id="{D9B26090-A1A8-42AD-9ED0-BF0E97C3230E}"/>
              </a:ext>
            </a:extLst>
          </p:cNvPr>
          <p:cNvPicPr>
            <a:picLocks noChangeAspect="1" noChangeArrowheads="1"/>
          </p:cNvPicPr>
          <p:nvPr userDrawn="1"/>
        </p:nvPicPr>
        <p:blipFill>
          <a:blip r:embed="rId2">
            <a:alphaModFix/>
            <a:extLst>
              <a:ext uri="{28A0092B-C50C-407E-A947-70E740481C1C}">
                <a14:useLocalDpi xmlns:a14="http://schemas.microsoft.com/office/drawing/2010/main" val="0"/>
              </a:ext>
            </a:extLst>
          </a:blip>
          <a:srcRect/>
          <a:stretch>
            <a:fillRect/>
          </a:stretch>
        </p:blipFill>
        <p:spPr bwMode="auto">
          <a:xfrm>
            <a:off x="1" y="-1"/>
            <a:ext cx="9144002"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685331" y="609600"/>
            <a:ext cx="7773339" cy="3427245"/>
          </a:xfrm>
        </p:spPr>
        <p:txBody>
          <a:bodyPr anchor="ctr"/>
          <a:lstStyle>
            <a:lvl1pPr algn="ctr">
              <a:defRPr sz="3200"/>
            </a:lvl1pPr>
          </a:lstStyle>
          <a:p>
            <a:r>
              <a:rPr lang="es-ES"/>
              <a:t>Haga clic para modificar el estilo de título del patrón</a:t>
            </a:r>
            <a:endParaRPr lang="en-US" dirty="0"/>
          </a:p>
        </p:txBody>
      </p:sp>
      <p:sp>
        <p:nvSpPr>
          <p:cNvPr id="4" name="Text Placeholder 3"/>
          <p:cNvSpPr>
            <a:spLocks noGrp="1"/>
          </p:cNvSpPr>
          <p:nvPr>
            <p:ph type="body" sz="half" idx="2"/>
          </p:nvPr>
        </p:nvSpPr>
        <p:spPr>
          <a:xfrm>
            <a:off x="685331" y="4204821"/>
            <a:ext cx="7773339"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el estilo de texto del patrón</a:t>
            </a:r>
          </a:p>
        </p:txBody>
      </p:sp>
      <p:sp>
        <p:nvSpPr>
          <p:cNvPr id="5" name="Date Placeholder 4"/>
          <p:cNvSpPr>
            <a:spLocks noGrp="1"/>
          </p:cNvSpPr>
          <p:nvPr>
            <p:ph type="dt" sz="half" idx="10"/>
          </p:nvPr>
        </p:nvSpPr>
        <p:spPr/>
        <p:txBody>
          <a:bodyPr/>
          <a:lstStyle/>
          <a:p>
            <a:fld id="{2076456F-F47D-4F25-8053-2A695DA0CA7D}" type="datetimeFigureOut">
              <a:rPr lang="en-US" smtClean="0"/>
              <a:t>7/12/2017</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28147410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pic>
        <p:nvPicPr>
          <p:cNvPr id="10" name="Picture 2" descr="\\DROBO-FS\QuickDrops\JB\PPTX NG\Droplets\LightingOverlay.png">
            <a:extLst>
              <a:ext uri="{FF2B5EF4-FFF2-40B4-BE49-F238E27FC236}">
                <a16:creationId xmlns:a16="http://schemas.microsoft.com/office/drawing/2014/main" id="{CE8536D0-0F83-4757-B76B-3EE2C0B5F777}"/>
              </a:ext>
            </a:extLst>
          </p:cNvPr>
          <p:cNvPicPr>
            <a:picLocks noChangeAspect="1" noChangeArrowheads="1"/>
          </p:cNvPicPr>
          <p:nvPr userDrawn="1"/>
        </p:nvPicPr>
        <p:blipFill>
          <a:blip r:embed="rId2">
            <a:alphaModFix/>
            <a:extLst>
              <a:ext uri="{28A0092B-C50C-407E-A947-70E740481C1C}">
                <a14:useLocalDpi xmlns:a14="http://schemas.microsoft.com/office/drawing/2010/main" val="0"/>
              </a:ext>
            </a:extLst>
          </a:blip>
          <a:srcRect/>
          <a:stretch>
            <a:fillRect/>
          </a:stretch>
        </p:blipFill>
        <p:spPr bwMode="auto">
          <a:xfrm>
            <a:off x="1" y="-1"/>
            <a:ext cx="9144002"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1084659" y="872588"/>
            <a:ext cx="6977064" cy="2729915"/>
          </a:xfrm>
        </p:spPr>
        <p:txBody>
          <a:bodyPr anchor="ctr"/>
          <a:lstStyle>
            <a:lvl1pPr>
              <a:defRPr sz="3200"/>
            </a:lvl1pPr>
          </a:lstStyle>
          <a:p>
            <a:r>
              <a:rPr lang="es-ES"/>
              <a:t>Haga clic para modificar el estilo de título del patrón</a:t>
            </a:r>
            <a:endParaRPr lang="en-US" dirty="0"/>
          </a:p>
        </p:txBody>
      </p:sp>
      <p:sp>
        <p:nvSpPr>
          <p:cNvPr id="12" name="Text Placeholder 3"/>
          <p:cNvSpPr>
            <a:spLocks noGrp="1"/>
          </p:cNvSpPr>
          <p:nvPr>
            <p:ph type="body" sz="half" idx="13"/>
          </p:nvPr>
        </p:nvSpPr>
        <p:spPr>
          <a:xfrm>
            <a:off x="1290484" y="3610032"/>
            <a:ext cx="6564224"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el estilo de texto del patrón</a:t>
            </a:r>
          </a:p>
        </p:txBody>
      </p:sp>
      <p:sp>
        <p:nvSpPr>
          <p:cNvPr id="4" name="Text Placeholder 3"/>
          <p:cNvSpPr>
            <a:spLocks noGrp="1"/>
          </p:cNvSpPr>
          <p:nvPr>
            <p:ph type="body" sz="half" idx="2"/>
          </p:nvPr>
        </p:nvSpPr>
        <p:spPr>
          <a:xfrm>
            <a:off x="685331" y="4372797"/>
            <a:ext cx="7773339"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el estilo de texto del patrón</a:t>
            </a:r>
          </a:p>
        </p:txBody>
      </p:sp>
      <p:sp>
        <p:nvSpPr>
          <p:cNvPr id="5" name="Date Placeholder 4"/>
          <p:cNvSpPr>
            <a:spLocks noGrp="1"/>
          </p:cNvSpPr>
          <p:nvPr>
            <p:ph type="dt" sz="half" idx="10"/>
          </p:nvPr>
        </p:nvSpPr>
        <p:spPr/>
        <p:txBody>
          <a:bodyPr/>
          <a:lstStyle/>
          <a:p>
            <a:fld id="{5D6C7379-69CC-4837-9905-BEBA22830C8A}" type="datetimeFigureOut">
              <a:rPr lang="en-US" smtClean="0"/>
              <a:t>7/12/2017</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‹Nº›</a:t>
            </a:fld>
            <a:endParaRPr lang="en-US" dirty="0"/>
          </a:p>
        </p:txBody>
      </p:sp>
      <p:sp>
        <p:nvSpPr>
          <p:cNvPr id="11" name="TextBox 10"/>
          <p:cNvSpPr txBox="1"/>
          <p:nvPr/>
        </p:nvSpPr>
        <p:spPr>
          <a:xfrm>
            <a:off x="737626" y="887859"/>
            <a:ext cx="546888"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7850130" y="3120015"/>
            <a:ext cx="553641"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404640814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pic>
        <p:nvPicPr>
          <p:cNvPr id="8" name="Picture 2" descr="\\DROBO-FS\QuickDrops\JB\PPTX NG\Droplets\LightingOverlay.png">
            <a:extLst>
              <a:ext uri="{FF2B5EF4-FFF2-40B4-BE49-F238E27FC236}">
                <a16:creationId xmlns:a16="http://schemas.microsoft.com/office/drawing/2014/main" id="{C40B3E1A-D063-4AD3-9980-4AB8EA307A68}"/>
              </a:ext>
            </a:extLst>
          </p:cNvPr>
          <p:cNvPicPr>
            <a:picLocks noChangeAspect="1" noChangeArrowheads="1"/>
          </p:cNvPicPr>
          <p:nvPr userDrawn="1"/>
        </p:nvPicPr>
        <p:blipFill>
          <a:blip r:embed="rId2">
            <a:alphaModFix/>
            <a:extLst>
              <a:ext uri="{28A0092B-C50C-407E-A947-70E740481C1C}">
                <a14:useLocalDpi xmlns:a14="http://schemas.microsoft.com/office/drawing/2010/main" val="0"/>
              </a:ext>
            </a:extLst>
          </a:blip>
          <a:srcRect/>
          <a:stretch>
            <a:fillRect/>
          </a:stretch>
        </p:blipFill>
        <p:spPr bwMode="auto">
          <a:xfrm>
            <a:off x="1" y="-1"/>
            <a:ext cx="9144002"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685331" y="2138722"/>
            <a:ext cx="7773339" cy="2511835"/>
          </a:xfrm>
        </p:spPr>
        <p:txBody>
          <a:bodyPr anchor="b"/>
          <a:lstStyle>
            <a:lvl1pPr algn="ctr">
              <a:defRPr sz="3200"/>
            </a:lvl1pPr>
          </a:lstStyle>
          <a:p>
            <a:r>
              <a:rPr lang="es-ES"/>
              <a:t>Haga clic para modificar el estilo de título del patrón</a:t>
            </a:r>
            <a:endParaRPr lang="en-US" dirty="0"/>
          </a:p>
        </p:txBody>
      </p:sp>
      <p:sp>
        <p:nvSpPr>
          <p:cNvPr id="4" name="Text Placeholder 3"/>
          <p:cNvSpPr>
            <a:spLocks noGrp="1"/>
          </p:cNvSpPr>
          <p:nvPr>
            <p:ph type="body" sz="half" idx="2"/>
          </p:nvPr>
        </p:nvSpPr>
        <p:spPr>
          <a:xfrm>
            <a:off x="685331" y="4662335"/>
            <a:ext cx="777333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el estilo de texto del patrón</a:t>
            </a:r>
          </a:p>
        </p:txBody>
      </p:sp>
      <p:sp>
        <p:nvSpPr>
          <p:cNvPr id="5" name="Date Placeholder 4"/>
          <p:cNvSpPr>
            <a:spLocks noGrp="1"/>
          </p:cNvSpPr>
          <p:nvPr>
            <p:ph type="dt" sz="half" idx="10"/>
          </p:nvPr>
        </p:nvSpPr>
        <p:spPr/>
        <p:txBody>
          <a:bodyPr/>
          <a:lstStyle/>
          <a:p>
            <a:fld id="{49EB8B7E-8AEE-4F10-BFEE-C999AD004D36}" type="datetimeFigureOut">
              <a:rPr lang="en-US" smtClean="0"/>
              <a:t>7/12/2017</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9981757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olumna 3">
    <p:spTree>
      <p:nvGrpSpPr>
        <p:cNvPr id="1" name=""/>
        <p:cNvGrpSpPr/>
        <p:nvPr/>
      </p:nvGrpSpPr>
      <p:grpSpPr>
        <a:xfrm>
          <a:off x="0" y="0"/>
          <a:ext cx="0" cy="0"/>
          <a:chOff x="0" y="0"/>
          <a:chExt cx="0" cy="0"/>
        </a:xfrm>
      </p:grpSpPr>
      <p:pic>
        <p:nvPicPr>
          <p:cNvPr id="13" name="Picture 2" descr="\\DROBO-FS\QuickDrops\JB\PPTX NG\Droplets\LightingOverlay.png">
            <a:extLst>
              <a:ext uri="{FF2B5EF4-FFF2-40B4-BE49-F238E27FC236}">
                <a16:creationId xmlns:a16="http://schemas.microsoft.com/office/drawing/2014/main" id="{E8C58D2D-F7AD-4EC7-8533-B7CECCF716AD}"/>
              </a:ext>
            </a:extLst>
          </p:cNvPr>
          <p:cNvPicPr>
            <a:picLocks noChangeAspect="1" noChangeArrowheads="1"/>
          </p:cNvPicPr>
          <p:nvPr userDrawn="1"/>
        </p:nvPicPr>
        <p:blipFill>
          <a:blip r:embed="rId2">
            <a:alphaModFix/>
            <a:extLst>
              <a:ext uri="{28A0092B-C50C-407E-A947-70E740481C1C}">
                <a14:useLocalDpi xmlns:a14="http://schemas.microsoft.com/office/drawing/2010/main" val="0"/>
              </a:ext>
            </a:extLst>
          </a:blip>
          <a:srcRect/>
          <a:stretch>
            <a:fillRect/>
          </a:stretch>
        </p:blipFill>
        <p:spPr bwMode="auto">
          <a:xfrm>
            <a:off x="1" y="-1"/>
            <a:ext cx="9144002" cy="6858001"/>
          </a:xfrm>
          <a:prstGeom prst="rect">
            <a:avLst/>
          </a:prstGeom>
          <a:noFill/>
          <a:extLst>
            <a:ext uri="{909E8E84-426E-40DD-AFC4-6F175D3DCCD1}">
              <a14:hiddenFill xmlns:a14="http://schemas.microsoft.com/office/drawing/2010/main">
                <a:solidFill>
                  <a:srgbClr val="FFFFFF"/>
                </a:solidFill>
              </a14:hiddenFill>
            </a:ext>
          </a:extLst>
        </p:spPr>
      </p:pic>
      <p:sp>
        <p:nvSpPr>
          <p:cNvPr id="15" name="Title 1"/>
          <p:cNvSpPr>
            <a:spLocks noGrp="1"/>
          </p:cNvSpPr>
          <p:nvPr>
            <p:ph type="title"/>
          </p:nvPr>
        </p:nvSpPr>
        <p:spPr>
          <a:xfrm>
            <a:off x="685331" y="609600"/>
            <a:ext cx="7773339" cy="1605094"/>
          </a:xfrm>
        </p:spPr>
        <p:txBody>
          <a:bodyPr/>
          <a:lstStyle/>
          <a:p>
            <a:r>
              <a:rPr lang="es-ES"/>
              <a:t>Haga clic para modificar el estilo de título del patrón</a:t>
            </a:r>
            <a:endParaRPr lang="en-US" dirty="0"/>
          </a:p>
        </p:txBody>
      </p:sp>
      <p:sp>
        <p:nvSpPr>
          <p:cNvPr id="7" name="Text Placeholder 2"/>
          <p:cNvSpPr>
            <a:spLocks noGrp="1"/>
          </p:cNvSpPr>
          <p:nvPr>
            <p:ph type="body" idx="1"/>
          </p:nvPr>
        </p:nvSpPr>
        <p:spPr>
          <a:xfrm>
            <a:off x="685331" y="2367093"/>
            <a:ext cx="2474232" cy="576262"/>
          </a:xfrm>
        </p:spPr>
        <p:txBody>
          <a:bodyPr anchor="b">
            <a:noAutofit/>
          </a:bodyPr>
          <a:lstStyle>
            <a:lvl1pPr marL="0" indent="0" algn="ctr">
              <a:lnSpc>
                <a:spcPct val="7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8" name="Text Placeholder 3"/>
          <p:cNvSpPr>
            <a:spLocks noGrp="1"/>
          </p:cNvSpPr>
          <p:nvPr>
            <p:ph type="body" sz="half" idx="15"/>
          </p:nvPr>
        </p:nvSpPr>
        <p:spPr>
          <a:xfrm>
            <a:off x="685331" y="2943356"/>
            <a:ext cx="2474232"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el estilo de texto del patrón</a:t>
            </a:r>
          </a:p>
        </p:txBody>
      </p:sp>
      <p:sp>
        <p:nvSpPr>
          <p:cNvPr id="9" name="Text Placeholder 4"/>
          <p:cNvSpPr>
            <a:spLocks noGrp="1"/>
          </p:cNvSpPr>
          <p:nvPr>
            <p:ph type="body" sz="quarter" idx="3"/>
          </p:nvPr>
        </p:nvSpPr>
        <p:spPr>
          <a:xfrm>
            <a:off x="3339292" y="2367093"/>
            <a:ext cx="2468641" cy="576262"/>
          </a:xfrm>
        </p:spPr>
        <p:txBody>
          <a:bodyPr anchor="b">
            <a:noAutofit/>
          </a:bodyPr>
          <a:lstStyle>
            <a:lvl1pPr marL="0" indent="0" algn="ctr">
              <a:lnSpc>
                <a:spcPct val="7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10" name="Text Placeholder 3"/>
          <p:cNvSpPr>
            <a:spLocks noGrp="1"/>
          </p:cNvSpPr>
          <p:nvPr>
            <p:ph type="body" sz="half" idx="16"/>
          </p:nvPr>
        </p:nvSpPr>
        <p:spPr>
          <a:xfrm>
            <a:off x="3331012" y="2943356"/>
            <a:ext cx="2477513"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el estilo de texto del patrón</a:t>
            </a:r>
          </a:p>
        </p:txBody>
      </p:sp>
      <p:sp>
        <p:nvSpPr>
          <p:cNvPr id="11" name="Text Placeholder 4"/>
          <p:cNvSpPr>
            <a:spLocks noGrp="1"/>
          </p:cNvSpPr>
          <p:nvPr>
            <p:ph type="body" sz="quarter" idx="13"/>
          </p:nvPr>
        </p:nvSpPr>
        <p:spPr>
          <a:xfrm>
            <a:off x="5979974" y="2367093"/>
            <a:ext cx="2478696" cy="576262"/>
          </a:xfrm>
        </p:spPr>
        <p:txBody>
          <a:bodyPr anchor="b">
            <a:noAutofit/>
          </a:bodyPr>
          <a:lstStyle>
            <a:lvl1pPr marL="0" indent="0" algn="ctr">
              <a:lnSpc>
                <a:spcPct val="7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12" name="Text Placeholder 3"/>
          <p:cNvSpPr>
            <a:spLocks noGrp="1"/>
          </p:cNvSpPr>
          <p:nvPr>
            <p:ph type="body" sz="half" idx="17"/>
          </p:nvPr>
        </p:nvSpPr>
        <p:spPr>
          <a:xfrm>
            <a:off x="5979974" y="2943356"/>
            <a:ext cx="247869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el estilo de texto del patrón</a:t>
            </a:r>
          </a:p>
        </p:txBody>
      </p:sp>
      <p:sp>
        <p:nvSpPr>
          <p:cNvPr id="3" name="Date Placeholder 2"/>
          <p:cNvSpPr>
            <a:spLocks noGrp="1"/>
          </p:cNvSpPr>
          <p:nvPr>
            <p:ph type="dt" sz="half" idx="10"/>
          </p:nvPr>
        </p:nvSpPr>
        <p:spPr/>
        <p:txBody>
          <a:bodyPr/>
          <a:lstStyle/>
          <a:p>
            <a:fld id="{8668F3F9-58BC-440B-B37B-805B9055EF92}" type="datetimeFigureOut">
              <a:rPr lang="en-US" smtClean="0"/>
              <a:t>7/12/2017</a:t>
            </a:fld>
            <a:endParaRPr lang="en-US" dirty="0"/>
          </a:p>
        </p:txBody>
      </p:sp>
      <p:sp>
        <p:nvSpPr>
          <p:cNvPr id="4" name="Footer Placeholder 3"/>
          <p:cNvSpPr>
            <a:spLocks noGrp="1"/>
          </p:cNvSpPr>
          <p:nvPr>
            <p:ph type="ftr" sz="quarter" idx="11"/>
          </p:nvPr>
        </p:nvSpPr>
        <p:spPr/>
        <p:txBody>
          <a:bodyPr/>
          <a:lstStyle/>
          <a:p>
            <a:r>
              <a:rPr lang="en-US"/>
              <a:t>
              </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86592450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lumna de imagen 3">
    <p:spTree>
      <p:nvGrpSpPr>
        <p:cNvPr id="1" name=""/>
        <p:cNvGrpSpPr/>
        <p:nvPr/>
      </p:nvGrpSpPr>
      <p:grpSpPr>
        <a:xfrm>
          <a:off x="0" y="0"/>
          <a:ext cx="0" cy="0"/>
          <a:chOff x="0" y="0"/>
          <a:chExt cx="0" cy="0"/>
        </a:xfrm>
      </p:grpSpPr>
      <p:pic>
        <p:nvPicPr>
          <p:cNvPr id="15" name="Picture 2" descr="\\DROBO-FS\QuickDrops\JB\PPTX NG\Droplets\LightingOverlay.png">
            <a:extLst>
              <a:ext uri="{FF2B5EF4-FFF2-40B4-BE49-F238E27FC236}">
                <a16:creationId xmlns:a16="http://schemas.microsoft.com/office/drawing/2014/main" id="{CC024B20-D830-41A8-988A-E984447AD3C8}"/>
              </a:ext>
            </a:extLst>
          </p:cNvPr>
          <p:cNvPicPr>
            <a:picLocks noChangeAspect="1" noChangeArrowheads="1"/>
          </p:cNvPicPr>
          <p:nvPr userDrawn="1"/>
        </p:nvPicPr>
        <p:blipFill>
          <a:blip r:embed="rId2">
            <a:alphaModFix/>
            <a:extLst>
              <a:ext uri="{28A0092B-C50C-407E-A947-70E740481C1C}">
                <a14:useLocalDpi xmlns:a14="http://schemas.microsoft.com/office/drawing/2010/main" val="0"/>
              </a:ext>
            </a:extLst>
          </a:blip>
          <a:srcRect/>
          <a:stretch>
            <a:fillRect/>
          </a:stretch>
        </p:blipFill>
        <p:spPr bwMode="auto">
          <a:xfrm>
            <a:off x="1" y="-1"/>
            <a:ext cx="9144002" cy="6858001"/>
          </a:xfrm>
          <a:prstGeom prst="rect">
            <a:avLst/>
          </a:prstGeom>
          <a:noFill/>
          <a:extLst>
            <a:ext uri="{909E8E84-426E-40DD-AFC4-6F175D3DCCD1}">
              <a14:hiddenFill xmlns:a14="http://schemas.microsoft.com/office/drawing/2010/main">
                <a:solidFill>
                  <a:srgbClr val="FFFFFF"/>
                </a:solidFill>
              </a14:hiddenFill>
            </a:ext>
          </a:extLst>
        </p:spPr>
      </p:pic>
      <p:sp>
        <p:nvSpPr>
          <p:cNvPr id="30" name="Title 1"/>
          <p:cNvSpPr>
            <a:spLocks noGrp="1"/>
          </p:cNvSpPr>
          <p:nvPr>
            <p:ph type="title"/>
          </p:nvPr>
        </p:nvSpPr>
        <p:spPr>
          <a:xfrm>
            <a:off x="685331" y="610772"/>
            <a:ext cx="7773339" cy="1603922"/>
          </a:xfrm>
        </p:spPr>
        <p:txBody>
          <a:bodyPr/>
          <a:lstStyle/>
          <a:p>
            <a:r>
              <a:rPr lang="es-ES"/>
              <a:t>Haga clic para modificar el estilo de título del patrón</a:t>
            </a:r>
            <a:endParaRPr lang="en-US" dirty="0"/>
          </a:p>
        </p:txBody>
      </p:sp>
      <p:sp>
        <p:nvSpPr>
          <p:cNvPr id="19" name="Text Placeholder 2"/>
          <p:cNvSpPr>
            <a:spLocks noGrp="1"/>
          </p:cNvSpPr>
          <p:nvPr>
            <p:ph type="body" idx="1"/>
          </p:nvPr>
        </p:nvSpPr>
        <p:spPr>
          <a:xfrm>
            <a:off x="685331" y="4204820"/>
            <a:ext cx="2472307" cy="576262"/>
          </a:xfrm>
        </p:spPr>
        <p:txBody>
          <a:bodyPr anchor="b">
            <a:noAutofit/>
          </a:bodyPr>
          <a:lstStyle>
            <a:lvl1pPr marL="0" indent="0" algn="ctr">
              <a:lnSpc>
                <a:spcPct val="7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20" name="Picture Placeholder 2"/>
          <p:cNvSpPr>
            <a:spLocks noGrp="1" noChangeAspect="1"/>
          </p:cNvSpPr>
          <p:nvPr>
            <p:ph type="pic" idx="15"/>
          </p:nvPr>
        </p:nvSpPr>
        <p:spPr>
          <a:xfrm>
            <a:off x="685331" y="2367093"/>
            <a:ext cx="2472307"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1" name="Text Placeholder 3"/>
          <p:cNvSpPr>
            <a:spLocks noGrp="1"/>
          </p:cNvSpPr>
          <p:nvPr>
            <p:ph type="body" sz="half" idx="18"/>
          </p:nvPr>
        </p:nvSpPr>
        <p:spPr>
          <a:xfrm>
            <a:off x="685331" y="4781082"/>
            <a:ext cx="2472307"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el estilo de texto del patrón</a:t>
            </a:r>
          </a:p>
        </p:txBody>
      </p:sp>
      <p:sp>
        <p:nvSpPr>
          <p:cNvPr id="22" name="Text Placeholder 4"/>
          <p:cNvSpPr>
            <a:spLocks noGrp="1"/>
          </p:cNvSpPr>
          <p:nvPr>
            <p:ph type="body" sz="quarter" idx="3"/>
          </p:nvPr>
        </p:nvSpPr>
        <p:spPr>
          <a:xfrm>
            <a:off x="3332069" y="4204820"/>
            <a:ext cx="2476371" cy="576262"/>
          </a:xfrm>
        </p:spPr>
        <p:txBody>
          <a:bodyPr anchor="b">
            <a:noAutofit/>
          </a:bodyPr>
          <a:lstStyle>
            <a:lvl1pPr marL="0" indent="0" algn="ctr">
              <a:lnSpc>
                <a:spcPct val="7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23" name="Picture Placeholder 2"/>
          <p:cNvSpPr>
            <a:spLocks noGrp="1" noChangeAspect="1"/>
          </p:cNvSpPr>
          <p:nvPr>
            <p:ph type="pic" idx="21"/>
          </p:nvPr>
        </p:nvSpPr>
        <p:spPr>
          <a:xfrm>
            <a:off x="3331011" y="2367093"/>
            <a:ext cx="2477514"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4" name="Text Placeholder 3"/>
          <p:cNvSpPr>
            <a:spLocks noGrp="1"/>
          </p:cNvSpPr>
          <p:nvPr>
            <p:ph type="body" sz="half" idx="19"/>
          </p:nvPr>
        </p:nvSpPr>
        <p:spPr>
          <a:xfrm>
            <a:off x="3331011" y="4781081"/>
            <a:ext cx="2477514"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el estilo de texto del patrón</a:t>
            </a:r>
          </a:p>
        </p:txBody>
      </p:sp>
      <p:sp>
        <p:nvSpPr>
          <p:cNvPr id="25" name="Text Placeholder 4"/>
          <p:cNvSpPr>
            <a:spLocks noGrp="1"/>
          </p:cNvSpPr>
          <p:nvPr>
            <p:ph type="body" sz="quarter" idx="13"/>
          </p:nvPr>
        </p:nvSpPr>
        <p:spPr>
          <a:xfrm>
            <a:off x="5979974" y="4204820"/>
            <a:ext cx="2475511" cy="576262"/>
          </a:xfrm>
        </p:spPr>
        <p:txBody>
          <a:bodyPr anchor="b">
            <a:noAutofit/>
          </a:bodyPr>
          <a:lstStyle>
            <a:lvl1pPr marL="0" indent="0" algn="ctr">
              <a:lnSpc>
                <a:spcPct val="7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26" name="Picture Placeholder 2"/>
          <p:cNvSpPr>
            <a:spLocks noGrp="1" noChangeAspect="1"/>
          </p:cNvSpPr>
          <p:nvPr>
            <p:ph type="pic" idx="22"/>
          </p:nvPr>
        </p:nvSpPr>
        <p:spPr>
          <a:xfrm>
            <a:off x="5979974" y="2367093"/>
            <a:ext cx="2478696"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7" name="Text Placeholder 3"/>
          <p:cNvSpPr>
            <a:spLocks noGrp="1"/>
          </p:cNvSpPr>
          <p:nvPr>
            <p:ph type="body" sz="half" idx="20"/>
          </p:nvPr>
        </p:nvSpPr>
        <p:spPr>
          <a:xfrm>
            <a:off x="5979880" y="4781079"/>
            <a:ext cx="2478790"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el estilo de texto del patrón</a:t>
            </a:r>
          </a:p>
        </p:txBody>
      </p:sp>
      <p:sp>
        <p:nvSpPr>
          <p:cNvPr id="3" name="Date Placeholder 2"/>
          <p:cNvSpPr>
            <a:spLocks noGrp="1"/>
          </p:cNvSpPr>
          <p:nvPr>
            <p:ph type="dt" sz="half" idx="10"/>
          </p:nvPr>
        </p:nvSpPr>
        <p:spPr/>
        <p:txBody>
          <a:bodyPr/>
          <a:lstStyle/>
          <a:p>
            <a:fld id="{0D5A53AF-48EA-489D-8260-9DCAB666386A}" type="datetimeFigureOut">
              <a:rPr lang="en-US" smtClean="0"/>
              <a:t>7/12/2017</a:t>
            </a:fld>
            <a:endParaRPr lang="en-US" dirty="0"/>
          </a:p>
        </p:txBody>
      </p:sp>
      <p:sp>
        <p:nvSpPr>
          <p:cNvPr id="4" name="Footer Placeholder 3"/>
          <p:cNvSpPr>
            <a:spLocks noGrp="1"/>
          </p:cNvSpPr>
          <p:nvPr>
            <p:ph type="ftr" sz="quarter" idx="11"/>
          </p:nvPr>
        </p:nvSpPr>
        <p:spPr/>
        <p:txBody>
          <a:bodyPr/>
          <a:lstStyle/>
          <a:p>
            <a:r>
              <a:rPr lang="en-US"/>
              <a:t>
              </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24073391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pic>
        <p:nvPicPr>
          <p:cNvPr id="7" name="Picture 2" descr="\\DROBO-FS\QuickDrops\JB\PPTX NG\Droplets\LightingOverlay.png">
            <a:extLst>
              <a:ext uri="{FF2B5EF4-FFF2-40B4-BE49-F238E27FC236}">
                <a16:creationId xmlns:a16="http://schemas.microsoft.com/office/drawing/2014/main" id="{9CE3720F-53C6-4921-BF58-3BCFF306D3F2}"/>
              </a:ext>
            </a:extLst>
          </p:cNvPr>
          <p:cNvPicPr>
            <a:picLocks noChangeAspect="1" noChangeArrowheads="1"/>
          </p:cNvPicPr>
          <p:nvPr userDrawn="1"/>
        </p:nvPicPr>
        <p:blipFill>
          <a:blip r:embed="rId2">
            <a:alphaModFix/>
            <a:extLst>
              <a:ext uri="{28A0092B-C50C-407E-A947-70E740481C1C}">
                <a14:useLocalDpi xmlns:a14="http://schemas.microsoft.com/office/drawing/2010/main" val="0"/>
              </a:ext>
            </a:extLst>
          </a:blip>
          <a:srcRect/>
          <a:stretch>
            <a:fillRect/>
          </a:stretch>
        </p:blipFill>
        <p:spPr bwMode="auto">
          <a:xfrm>
            <a:off x="1" y="-1"/>
            <a:ext cx="9144002"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11" name="Vertical Text Placeholder 2"/>
          <p:cNvSpPr>
            <a:spLocks noGrp="1"/>
          </p:cNvSpPr>
          <p:nvPr>
            <p:ph type="body" orient="vert" sz="quarter" idx="13"/>
          </p:nvPr>
        </p:nvSpPr>
        <p:spPr>
          <a:xfrm>
            <a:off x="685331" y="2367094"/>
            <a:ext cx="7773339" cy="3424107"/>
          </a:xfrm>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0DED02AE-B9A4-47BD-AF8E-97E16144138B}" type="datetimeFigureOut">
              <a:rPr lang="en-US" smtClean="0"/>
              <a:t>7/12/2017</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223911227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pic>
        <p:nvPicPr>
          <p:cNvPr id="9" name="Picture 2" descr="\\DROBO-FS\QuickDrops\JB\PPTX NG\Droplets\LightingOverlay.png">
            <a:extLst>
              <a:ext uri="{FF2B5EF4-FFF2-40B4-BE49-F238E27FC236}">
                <a16:creationId xmlns:a16="http://schemas.microsoft.com/office/drawing/2014/main" id="{CA73EFB0-F51E-41D6-9145-AE149E2B902A}"/>
              </a:ext>
            </a:extLst>
          </p:cNvPr>
          <p:cNvPicPr>
            <a:picLocks noChangeAspect="1" noChangeArrowheads="1"/>
          </p:cNvPicPr>
          <p:nvPr userDrawn="1"/>
        </p:nvPicPr>
        <p:blipFill>
          <a:blip r:embed="rId2">
            <a:alphaModFix/>
            <a:extLst>
              <a:ext uri="{28A0092B-C50C-407E-A947-70E740481C1C}">
                <a14:useLocalDpi xmlns:a14="http://schemas.microsoft.com/office/drawing/2010/main" val="0"/>
              </a:ext>
            </a:extLst>
          </a:blip>
          <a:srcRect/>
          <a:stretch>
            <a:fillRect/>
          </a:stretch>
        </p:blipFill>
        <p:spPr bwMode="auto">
          <a:xfrm>
            <a:off x="1" y="-1"/>
            <a:ext cx="9144002" cy="6858001"/>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Droplets-SD-Content-R1d.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Vertical Title 1"/>
          <p:cNvSpPr>
            <a:spLocks noGrp="1"/>
          </p:cNvSpPr>
          <p:nvPr>
            <p:ph type="title" orient="vert"/>
          </p:nvPr>
        </p:nvSpPr>
        <p:spPr>
          <a:xfrm>
            <a:off x="6543675" y="609602"/>
            <a:ext cx="1914995" cy="5181599"/>
          </a:xfrm>
        </p:spPr>
        <p:txBody>
          <a:bodyPr vert="eaVert"/>
          <a:lstStyle>
            <a:lvl1pPr algn="l">
              <a:defRPr/>
            </a:lvl1pPr>
          </a:lstStyle>
          <a:p>
            <a:r>
              <a:rPr lang="es-ES"/>
              <a:t>Haga clic para modificar el estilo de título del patrón</a:t>
            </a:r>
            <a:endParaRPr lang="en-US" dirty="0"/>
          </a:p>
        </p:txBody>
      </p:sp>
      <p:sp>
        <p:nvSpPr>
          <p:cNvPr id="8" name="Vertical Text Placeholder 2"/>
          <p:cNvSpPr>
            <a:spLocks noGrp="1"/>
          </p:cNvSpPr>
          <p:nvPr>
            <p:ph type="body" orient="vert" sz="quarter" idx="13"/>
          </p:nvPr>
        </p:nvSpPr>
        <p:spPr>
          <a:xfrm>
            <a:off x="685331" y="609602"/>
            <a:ext cx="5744043" cy="5181599"/>
          </a:xfrm>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CF0FD78B-DB02-4362-BCDC-98A55456977C}" type="datetimeFigureOut">
              <a:rPr lang="en-US" smtClean="0"/>
              <a:t>7/12/2017</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25438588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pic>
        <p:nvPicPr>
          <p:cNvPr id="7" name="Picture 2" descr="\\DROBO-FS\QuickDrops\JB\PPTX NG\Droplets\LightingOverlay.png">
            <a:extLst>
              <a:ext uri="{FF2B5EF4-FFF2-40B4-BE49-F238E27FC236}">
                <a16:creationId xmlns:a16="http://schemas.microsoft.com/office/drawing/2014/main" id="{20E10038-2CF3-4FF5-8682-C17A89AA1A07}"/>
              </a:ext>
            </a:extLst>
          </p:cNvPr>
          <p:cNvPicPr>
            <a:picLocks noChangeAspect="1" noChangeArrowheads="1"/>
          </p:cNvPicPr>
          <p:nvPr userDrawn="1"/>
        </p:nvPicPr>
        <p:blipFill>
          <a:blip r:embed="rId2">
            <a:alphaModFix/>
            <a:extLst>
              <a:ext uri="{28A0092B-C50C-407E-A947-70E740481C1C}">
                <a14:useLocalDpi xmlns:a14="http://schemas.microsoft.com/office/drawing/2010/main" val="0"/>
              </a:ext>
            </a:extLst>
          </a:blip>
          <a:srcRect/>
          <a:stretch>
            <a:fillRect/>
          </a:stretch>
        </p:blipFill>
        <p:spPr bwMode="auto">
          <a:xfrm>
            <a:off x="1" y="-1"/>
            <a:ext cx="9144002"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12" name="Content Placeholder 2"/>
          <p:cNvSpPr>
            <a:spLocks noGrp="1"/>
          </p:cNvSpPr>
          <p:nvPr>
            <p:ph sz="quarter" idx="13"/>
          </p:nvPr>
        </p:nvSpPr>
        <p:spPr>
          <a:xfrm>
            <a:off x="685330" y="2367093"/>
            <a:ext cx="7772870" cy="3424107"/>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99916976-5D93-46E4-A98A-FAD63E4D0EA8}" type="datetimeFigureOut">
              <a:rPr lang="en-US" smtClean="0"/>
              <a:t>7/12/2017</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25350221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pic>
        <p:nvPicPr>
          <p:cNvPr id="7" name="Picture 2" descr="\\DROBO-FS\QuickDrops\JB\PPTX NG\Droplets\LightingOverlay.png">
            <a:extLst>
              <a:ext uri="{FF2B5EF4-FFF2-40B4-BE49-F238E27FC236}">
                <a16:creationId xmlns:a16="http://schemas.microsoft.com/office/drawing/2014/main" id="{72ADD091-815A-4BC7-90A2-C9D86A7916F7}"/>
              </a:ext>
            </a:extLst>
          </p:cNvPr>
          <p:cNvPicPr>
            <a:picLocks noChangeAspect="1" noChangeArrowheads="1"/>
          </p:cNvPicPr>
          <p:nvPr userDrawn="1"/>
        </p:nvPicPr>
        <p:blipFill>
          <a:blip r:embed="rId2">
            <a:alphaModFix/>
            <a:extLst>
              <a:ext uri="{28A0092B-C50C-407E-A947-70E740481C1C}">
                <a14:useLocalDpi xmlns:a14="http://schemas.microsoft.com/office/drawing/2010/main" val="0"/>
              </a:ext>
            </a:extLst>
          </a:blip>
          <a:srcRect/>
          <a:stretch>
            <a:fillRect/>
          </a:stretch>
        </p:blipFill>
        <p:spPr bwMode="auto">
          <a:xfrm>
            <a:off x="1" y="-1"/>
            <a:ext cx="9144002"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685331" y="828564"/>
            <a:ext cx="7763814" cy="2736819"/>
          </a:xfrm>
        </p:spPr>
        <p:txBody>
          <a:bodyPr anchor="b">
            <a:normAutofit/>
          </a:bodyPr>
          <a:lstStyle>
            <a:lvl1pPr>
              <a:defRPr sz="40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85331" y="3657458"/>
            <a:ext cx="7763814"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Editar el estilo de texto del patrón</a:t>
            </a:r>
          </a:p>
        </p:txBody>
      </p:sp>
      <p:sp>
        <p:nvSpPr>
          <p:cNvPr id="4" name="Date Placeholder 3"/>
          <p:cNvSpPr>
            <a:spLocks noGrp="1"/>
          </p:cNvSpPr>
          <p:nvPr>
            <p:ph type="dt" sz="half" idx="10"/>
          </p:nvPr>
        </p:nvSpPr>
        <p:spPr/>
        <p:txBody>
          <a:bodyPr/>
          <a:lstStyle/>
          <a:p>
            <a:fld id="{0F39F4F5-F4D2-4D2A-AB60-88D37ADCB869}" type="datetimeFigureOut">
              <a:rPr lang="en-US" smtClean="0"/>
              <a:t>7/12/2017</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1483543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pic>
        <p:nvPicPr>
          <p:cNvPr id="8" name="Picture 2" descr="\\DROBO-FS\QuickDrops\JB\PPTX NG\Droplets\LightingOverlay.png">
            <a:extLst>
              <a:ext uri="{FF2B5EF4-FFF2-40B4-BE49-F238E27FC236}">
                <a16:creationId xmlns:a16="http://schemas.microsoft.com/office/drawing/2014/main" id="{CC9BB570-86FA-4063-B3A6-969EE42C6A00}"/>
              </a:ext>
            </a:extLst>
          </p:cNvPr>
          <p:cNvPicPr>
            <a:picLocks noChangeAspect="1" noChangeArrowheads="1"/>
          </p:cNvPicPr>
          <p:nvPr userDrawn="1"/>
        </p:nvPicPr>
        <p:blipFill>
          <a:blip r:embed="rId2">
            <a:alphaModFix/>
            <a:extLst>
              <a:ext uri="{28A0092B-C50C-407E-A947-70E740481C1C}">
                <a14:useLocalDpi xmlns:a14="http://schemas.microsoft.com/office/drawing/2010/main" val="0"/>
              </a:ext>
            </a:extLst>
          </a:blip>
          <a:srcRect/>
          <a:stretch>
            <a:fillRect/>
          </a:stretch>
        </p:blipFill>
        <p:spPr bwMode="auto">
          <a:xfrm>
            <a:off x="1" y="-1"/>
            <a:ext cx="9144002" cy="6858001"/>
          </a:xfrm>
          <a:prstGeom prst="rect">
            <a:avLst/>
          </a:prstGeom>
          <a:noFill/>
          <a:extLst>
            <a:ext uri="{909E8E84-426E-40DD-AFC4-6F175D3DCCD1}">
              <a14:hiddenFill xmlns:a14="http://schemas.microsoft.com/office/drawing/2010/main">
                <a:solidFill>
                  <a:srgbClr val="FFFFFF"/>
                </a:solidFill>
              </a14:hiddenFill>
            </a:ext>
          </a:extLst>
        </p:spPr>
      </p:pic>
      <p:sp>
        <p:nvSpPr>
          <p:cNvPr id="14" name="Title 1"/>
          <p:cNvSpPr>
            <a:spLocks noGrp="1"/>
          </p:cNvSpPr>
          <p:nvPr>
            <p:ph type="title"/>
          </p:nvPr>
        </p:nvSpPr>
        <p:spPr>
          <a:xfrm>
            <a:off x="685332" y="618518"/>
            <a:ext cx="7773338" cy="1596177"/>
          </a:xfrm>
        </p:spPr>
        <p:txBody>
          <a:bodyPr/>
          <a:lstStyle/>
          <a:p>
            <a:r>
              <a:rPr lang="es-ES"/>
              <a:t>Haga clic para modificar el estilo de título del patrón</a:t>
            </a:r>
            <a:endParaRPr lang="en-US" dirty="0"/>
          </a:p>
        </p:txBody>
      </p:sp>
      <p:sp>
        <p:nvSpPr>
          <p:cNvPr id="12" name="Content Placeholder 2"/>
          <p:cNvSpPr>
            <a:spLocks noGrp="1"/>
          </p:cNvSpPr>
          <p:nvPr>
            <p:ph sz="quarter" idx="13"/>
          </p:nvPr>
        </p:nvSpPr>
        <p:spPr>
          <a:xfrm>
            <a:off x="685330" y="2367093"/>
            <a:ext cx="3829520" cy="3424107"/>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13" name="Content Placeholder 3"/>
          <p:cNvSpPr>
            <a:spLocks noGrp="1"/>
          </p:cNvSpPr>
          <p:nvPr>
            <p:ph sz="quarter" idx="14"/>
          </p:nvPr>
        </p:nvSpPr>
        <p:spPr>
          <a:xfrm>
            <a:off x="4629150" y="2367093"/>
            <a:ext cx="3829050" cy="3424107"/>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D23BC6CE-6D1E-47E5-8859-F31AC5380EB2}" type="datetimeFigureOut">
              <a:rPr lang="en-US" smtClean="0"/>
              <a:t>7/12/2017</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6128082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pic>
        <p:nvPicPr>
          <p:cNvPr id="10" name="Picture 2" descr="\\DROBO-FS\QuickDrops\JB\PPTX NG\Droplets\LightingOverlay.png">
            <a:extLst>
              <a:ext uri="{FF2B5EF4-FFF2-40B4-BE49-F238E27FC236}">
                <a16:creationId xmlns:a16="http://schemas.microsoft.com/office/drawing/2014/main" id="{3A303272-2069-4078-A639-33393971C202}"/>
              </a:ext>
            </a:extLst>
          </p:cNvPr>
          <p:cNvPicPr>
            <a:picLocks noChangeAspect="1" noChangeArrowheads="1"/>
          </p:cNvPicPr>
          <p:nvPr userDrawn="1"/>
        </p:nvPicPr>
        <p:blipFill>
          <a:blip r:embed="rId2">
            <a:alphaModFix/>
            <a:extLst>
              <a:ext uri="{28A0092B-C50C-407E-A947-70E740481C1C}">
                <a14:useLocalDpi xmlns:a14="http://schemas.microsoft.com/office/drawing/2010/main" val="0"/>
              </a:ext>
            </a:extLst>
          </a:blip>
          <a:srcRect/>
          <a:stretch>
            <a:fillRect/>
          </a:stretch>
        </p:blipFill>
        <p:spPr bwMode="auto">
          <a:xfrm>
            <a:off x="1" y="-1"/>
            <a:ext cx="9144002" cy="6858001"/>
          </a:xfrm>
          <a:prstGeom prst="rect">
            <a:avLst/>
          </a:prstGeom>
          <a:noFill/>
          <a:extLst>
            <a:ext uri="{909E8E84-426E-40DD-AFC4-6F175D3DCCD1}">
              <a14:hiddenFill xmlns:a14="http://schemas.microsoft.com/office/drawing/2010/main">
                <a:solidFill>
                  <a:srgbClr val="FFFFFF"/>
                </a:solidFill>
              </a14:hiddenFill>
            </a:ext>
          </a:extLst>
        </p:spPr>
      </p:pic>
      <p:sp>
        <p:nvSpPr>
          <p:cNvPr id="14" name="Title 1"/>
          <p:cNvSpPr>
            <a:spLocks noGrp="1"/>
          </p:cNvSpPr>
          <p:nvPr>
            <p:ph type="title"/>
          </p:nvPr>
        </p:nvSpPr>
        <p:spPr>
          <a:xfrm>
            <a:off x="685332" y="618518"/>
            <a:ext cx="7773338" cy="1596177"/>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859746" y="2371018"/>
            <a:ext cx="3655106" cy="679994"/>
          </a:xfrm>
        </p:spPr>
        <p:txBody>
          <a:bodyPr anchor="b">
            <a:noAutofit/>
          </a:bodyPr>
          <a:lstStyle>
            <a:lvl1pPr marL="0" indent="0">
              <a:lnSpc>
                <a:spcPct val="7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12" name="Content Placeholder 3"/>
          <p:cNvSpPr>
            <a:spLocks noGrp="1"/>
          </p:cNvSpPr>
          <p:nvPr>
            <p:ph sz="quarter" idx="13"/>
          </p:nvPr>
        </p:nvSpPr>
        <p:spPr>
          <a:xfrm>
            <a:off x="685331" y="3051013"/>
            <a:ext cx="3829520" cy="2740187"/>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4797317" y="2371018"/>
            <a:ext cx="3661353" cy="679994"/>
          </a:xfrm>
        </p:spPr>
        <p:txBody>
          <a:bodyPr anchor="b">
            <a:noAutofit/>
          </a:bodyPr>
          <a:lstStyle>
            <a:lvl1pPr marL="0" indent="0">
              <a:lnSpc>
                <a:spcPct val="7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13" name="Content Placeholder 5"/>
          <p:cNvSpPr>
            <a:spLocks noGrp="1"/>
          </p:cNvSpPr>
          <p:nvPr>
            <p:ph sz="quarter" idx="14"/>
          </p:nvPr>
        </p:nvSpPr>
        <p:spPr>
          <a:xfrm>
            <a:off x="4629150" y="3051013"/>
            <a:ext cx="3829051" cy="2740187"/>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B1B4E7C4-4DA4-404D-9965-B13F2DD7D8BF}" type="datetimeFigureOut">
              <a:rPr lang="en-US" smtClean="0"/>
              <a:t>7/12/2017</a:t>
            </a:fld>
            <a:endParaRPr lang="en-US" dirty="0"/>
          </a:p>
        </p:txBody>
      </p:sp>
      <p:sp>
        <p:nvSpPr>
          <p:cNvPr id="8" name="Footer Placeholder 7"/>
          <p:cNvSpPr>
            <a:spLocks noGrp="1"/>
          </p:cNvSpPr>
          <p:nvPr>
            <p:ph type="ftr" sz="quarter" idx="11"/>
          </p:nvPr>
        </p:nvSpPr>
        <p:spPr/>
        <p:txBody>
          <a:bodyPr/>
          <a:lstStyle/>
          <a:p>
            <a:r>
              <a:rPr lang="en-US"/>
              <a:t>
              </a:t>
            </a:r>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10403126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pic>
        <p:nvPicPr>
          <p:cNvPr id="6" name="Picture 2" descr="\\DROBO-FS\QuickDrops\JB\PPTX NG\Droplets\LightingOverlay.png">
            <a:extLst>
              <a:ext uri="{FF2B5EF4-FFF2-40B4-BE49-F238E27FC236}">
                <a16:creationId xmlns:a16="http://schemas.microsoft.com/office/drawing/2014/main" id="{0E07CC88-6314-4A57-B2F2-09F24A64B2A4}"/>
              </a:ext>
            </a:extLst>
          </p:cNvPr>
          <p:cNvPicPr>
            <a:picLocks noChangeAspect="1" noChangeArrowheads="1"/>
          </p:cNvPicPr>
          <p:nvPr userDrawn="1"/>
        </p:nvPicPr>
        <p:blipFill>
          <a:blip r:embed="rId2">
            <a:alphaModFix/>
            <a:extLst>
              <a:ext uri="{28A0092B-C50C-407E-A947-70E740481C1C}">
                <a14:useLocalDpi xmlns:a14="http://schemas.microsoft.com/office/drawing/2010/main" val="0"/>
              </a:ext>
            </a:extLst>
          </a:blip>
          <a:srcRect/>
          <a:stretch>
            <a:fillRect/>
          </a:stretch>
        </p:blipFill>
        <p:spPr bwMode="auto">
          <a:xfrm>
            <a:off x="1" y="-1"/>
            <a:ext cx="9144002"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476FB7AA-4A53-424F-AD41-70827B6504BA}" type="datetimeFigureOut">
              <a:rPr lang="en-US" smtClean="0"/>
              <a:t>7/12/2017</a:t>
            </a:fld>
            <a:endParaRPr lang="en-US" dirty="0"/>
          </a:p>
        </p:txBody>
      </p:sp>
      <p:sp>
        <p:nvSpPr>
          <p:cNvPr id="4" name="Footer Placeholder 3"/>
          <p:cNvSpPr>
            <a:spLocks noGrp="1"/>
          </p:cNvSpPr>
          <p:nvPr>
            <p:ph type="ftr" sz="quarter" idx="11"/>
          </p:nvPr>
        </p:nvSpPr>
        <p:spPr/>
        <p:txBody>
          <a:bodyPr/>
          <a:lstStyle/>
          <a:p>
            <a:r>
              <a:rPr lang="en-US"/>
              <a:t>
              </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33440997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pic>
        <p:nvPicPr>
          <p:cNvPr id="5" name="Picture 2" descr="\\DROBO-FS\QuickDrops\JB\PPTX NG\Droplets\LightingOverlay.png">
            <a:extLst>
              <a:ext uri="{FF2B5EF4-FFF2-40B4-BE49-F238E27FC236}">
                <a16:creationId xmlns:a16="http://schemas.microsoft.com/office/drawing/2014/main" id="{1AF750FB-8E11-4908-AF3E-67621958E2F0}"/>
              </a:ext>
            </a:extLst>
          </p:cNvPr>
          <p:cNvPicPr>
            <a:picLocks noChangeAspect="1" noChangeArrowheads="1"/>
          </p:cNvPicPr>
          <p:nvPr userDrawn="1"/>
        </p:nvPicPr>
        <p:blipFill>
          <a:blip r:embed="rId2">
            <a:alphaModFix/>
            <a:extLst>
              <a:ext uri="{28A0092B-C50C-407E-A947-70E740481C1C}">
                <a14:useLocalDpi xmlns:a14="http://schemas.microsoft.com/office/drawing/2010/main" val="0"/>
              </a:ext>
            </a:extLst>
          </a:blip>
          <a:srcRect/>
          <a:stretch>
            <a:fillRect/>
          </a:stretch>
        </p:blipFill>
        <p:spPr bwMode="auto">
          <a:xfrm>
            <a:off x="1" y="-1"/>
            <a:ext cx="9144002"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Date Placeholder 1"/>
          <p:cNvSpPr>
            <a:spLocks noGrp="1"/>
          </p:cNvSpPr>
          <p:nvPr>
            <p:ph type="dt" sz="half" idx="10"/>
          </p:nvPr>
        </p:nvSpPr>
        <p:spPr/>
        <p:txBody>
          <a:bodyPr/>
          <a:lstStyle/>
          <a:p>
            <a:fld id="{E7884882-FB12-4BC8-9960-9AD8104D7FAE}" type="datetimeFigureOut">
              <a:rPr lang="en-US" smtClean="0"/>
              <a:t>7/12/2017</a:t>
            </a:fld>
            <a:endParaRPr lang="en-US" dirty="0"/>
          </a:p>
        </p:txBody>
      </p:sp>
      <p:sp>
        <p:nvSpPr>
          <p:cNvPr id="3" name="Footer Placeholder 2"/>
          <p:cNvSpPr>
            <a:spLocks noGrp="1"/>
          </p:cNvSpPr>
          <p:nvPr>
            <p:ph type="ftr" sz="quarter" idx="11"/>
          </p:nvPr>
        </p:nvSpPr>
        <p:spPr/>
        <p:txBody>
          <a:bodyPr/>
          <a:lstStyle/>
          <a:p>
            <a:r>
              <a:rPr lang="en-US"/>
              <a:t>
              </a:t>
            </a:r>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38611144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pic>
        <p:nvPicPr>
          <p:cNvPr id="8" name="Picture 2" descr="\\DROBO-FS\QuickDrops\JB\PPTX NG\Droplets\LightingOverlay.png">
            <a:extLst>
              <a:ext uri="{FF2B5EF4-FFF2-40B4-BE49-F238E27FC236}">
                <a16:creationId xmlns:a16="http://schemas.microsoft.com/office/drawing/2014/main" id="{FC5AFF2A-F8C9-4317-AA68-8BFDD8A1761C}"/>
              </a:ext>
            </a:extLst>
          </p:cNvPr>
          <p:cNvPicPr>
            <a:picLocks noChangeAspect="1" noChangeArrowheads="1"/>
          </p:cNvPicPr>
          <p:nvPr userDrawn="1"/>
        </p:nvPicPr>
        <p:blipFill>
          <a:blip r:embed="rId2">
            <a:alphaModFix/>
            <a:extLst>
              <a:ext uri="{28A0092B-C50C-407E-A947-70E740481C1C}">
                <a14:useLocalDpi xmlns:a14="http://schemas.microsoft.com/office/drawing/2010/main" val="0"/>
              </a:ext>
            </a:extLst>
          </a:blip>
          <a:srcRect/>
          <a:stretch>
            <a:fillRect/>
          </a:stretch>
        </p:blipFill>
        <p:spPr bwMode="auto">
          <a:xfrm>
            <a:off x="1" y="-1"/>
            <a:ext cx="9144002"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685331" y="609600"/>
            <a:ext cx="2951766" cy="2023252"/>
          </a:xfrm>
        </p:spPr>
        <p:txBody>
          <a:bodyPr anchor="b"/>
          <a:lstStyle>
            <a:lvl1pPr algn="ctr">
              <a:defRPr sz="3200"/>
            </a:lvl1pPr>
          </a:lstStyle>
          <a:p>
            <a:r>
              <a:rPr lang="es-ES"/>
              <a:t>Haga clic para modificar el estilo de título del patrón</a:t>
            </a:r>
            <a:endParaRPr lang="en-US" dirty="0"/>
          </a:p>
        </p:txBody>
      </p:sp>
      <p:sp>
        <p:nvSpPr>
          <p:cNvPr id="10" name="Content Placeholder 2"/>
          <p:cNvSpPr>
            <a:spLocks noGrp="1"/>
          </p:cNvSpPr>
          <p:nvPr>
            <p:ph sz="quarter" idx="13"/>
          </p:nvPr>
        </p:nvSpPr>
        <p:spPr>
          <a:xfrm>
            <a:off x="3808547" y="609601"/>
            <a:ext cx="4650122" cy="5181599"/>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685331" y="2632852"/>
            <a:ext cx="2951767"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el estilo de texto del patrón</a:t>
            </a:r>
          </a:p>
        </p:txBody>
      </p:sp>
      <p:sp>
        <p:nvSpPr>
          <p:cNvPr id="5" name="Date Placeholder 4"/>
          <p:cNvSpPr>
            <a:spLocks noGrp="1"/>
          </p:cNvSpPr>
          <p:nvPr>
            <p:ph type="dt" sz="half" idx="10"/>
          </p:nvPr>
        </p:nvSpPr>
        <p:spPr/>
        <p:txBody>
          <a:bodyPr/>
          <a:lstStyle/>
          <a:p>
            <a:fld id="{F7D1BD23-6E54-4D9D-AD88-A2813C73CC25}" type="datetimeFigureOut">
              <a:rPr lang="en-US" smtClean="0"/>
              <a:t>7/12/2017</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39754052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pic>
        <p:nvPicPr>
          <p:cNvPr id="8" name="Picture 2" descr="\\DROBO-FS\QuickDrops\JB\PPTX NG\Droplets\LightingOverlay.png">
            <a:extLst>
              <a:ext uri="{FF2B5EF4-FFF2-40B4-BE49-F238E27FC236}">
                <a16:creationId xmlns:a16="http://schemas.microsoft.com/office/drawing/2014/main" id="{58393BE8-D7F5-45AF-8C65-5638419D949F}"/>
              </a:ext>
            </a:extLst>
          </p:cNvPr>
          <p:cNvPicPr>
            <a:picLocks noChangeAspect="1" noChangeArrowheads="1"/>
          </p:cNvPicPr>
          <p:nvPr userDrawn="1"/>
        </p:nvPicPr>
        <p:blipFill>
          <a:blip r:embed="rId2">
            <a:alphaModFix/>
            <a:extLst>
              <a:ext uri="{28A0092B-C50C-407E-A947-70E740481C1C}">
                <a14:useLocalDpi xmlns:a14="http://schemas.microsoft.com/office/drawing/2010/main" val="0"/>
              </a:ext>
            </a:extLst>
          </a:blip>
          <a:srcRect/>
          <a:stretch>
            <a:fillRect/>
          </a:stretch>
        </p:blipFill>
        <p:spPr bwMode="auto">
          <a:xfrm>
            <a:off x="1" y="-1"/>
            <a:ext cx="9144002"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685332" y="609600"/>
            <a:ext cx="4129618" cy="2023254"/>
          </a:xfrm>
        </p:spPr>
        <p:txBody>
          <a:bodyPr anchor="b"/>
          <a:lstStyle>
            <a:lvl1pPr algn="ctr">
              <a:defRPr sz="32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5004270" y="609601"/>
            <a:ext cx="3005851"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685346" y="2632853"/>
            <a:ext cx="4129604"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el estilo de texto del patrón</a:t>
            </a:r>
          </a:p>
        </p:txBody>
      </p:sp>
      <p:sp>
        <p:nvSpPr>
          <p:cNvPr id="5" name="Date Placeholder 4"/>
          <p:cNvSpPr>
            <a:spLocks noGrp="1"/>
          </p:cNvSpPr>
          <p:nvPr>
            <p:ph type="dt" sz="half" idx="10"/>
          </p:nvPr>
        </p:nvSpPr>
        <p:spPr/>
        <p:txBody>
          <a:bodyPr/>
          <a:lstStyle/>
          <a:p>
            <a:fld id="{1471A834-4F3C-4AF9-9C74-05EC35A0F292}" type="datetimeFigureOut">
              <a:rPr lang="en-US" smtClean="0"/>
              <a:t>7/12/2017</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35627495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332" y="618518"/>
            <a:ext cx="7773338" cy="1596177"/>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685331" y="2367094"/>
            <a:ext cx="7773339" cy="3424107"/>
          </a:xfrm>
          <a:prstGeom prst="rect">
            <a:avLst/>
          </a:prstGeom>
        </p:spPr>
        <p:txBody>
          <a:bodyPr vert="horz" lIns="91440" tIns="45720" rIns="91440" bIns="45720" rtlCol="0">
            <a:normAutofit/>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5759053" y="5883276"/>
            <a:ext cx="2057400" cy="365125"/>
          </a:xfrm>
          <a:prstGeom prst="rect">
            <a:avLst/>
          </a:prstGeom>
        </p:spPr>
        <p:txBody>
          <a:bodyPr vert="horz" lIns="91440" tIns="45720" rIns="91440" bIns="45720" rtlCol="0" anchor="ctr"/>
          <a:lstStyle>
            <a:lvl1pPr algn="r">
              <a:defRPr sz="1000">
                <a:solidFill>
                  <a:schemeClr val="tx1"/>
                </a:solidFill>
              </a:defRPr>
            </a:lvl1pPr>
          </a:lstStyle>
          <a:p>
            <a:fld id="{51CF1133-3259-4C45-BABA-5B62D9C6F78D}" type="datetimeFigureOut">
              <a:rPr lang="en-US" smtClean="0"/>
              <a:t>7/12/2017</a:t>
            </a:fld>
            <a:endParaRPr lang="en-US" dirty="0"/>
          </a:p>
        </p:txBody>
      </p:sp>
      <p:sp>
        <p:nvSpPr>
          <p:cNvPr id="5" name="Footer Placeholder 4"/>
          <p:cNvSpPr>
            <a:spLocks noGrp="1"/>
          </p:cNvSpPr>
          <p:nvPr>
            <p:ph type="ftr" sz="quarter" idx="3"/>
          </p:nvPr>
        </p:nvSpPr>
        <p:spPr>
          <a:xfrm>
            <a:off x="685331" y="5883276"/>
            <a:ext cx="5004665" cy="365125"/>
          </a:xfrm>
          <a:prstGeom prst="rect">
            <a:avLst/>
          </a:prstGeom>
        </p:spPr>
        <p:txBody>
          <a:bodyPr vert="horz" lIns="91440" tIns="45720" rIns="91440" bIns="45720" rtlCol="0" anchor="ctr"/>
          <a:lstStyle>
            <a:lvl1pPr algn="l">
              <a:defRPr sz="1000">
                <a:solidFill>
                  <a:schemeClr val="tx1"/>
                </a:solidFill>
              </a:defRPr>
            </a:lvl1pPr>
          </a:lstStyle>
          <a:p>
            <a:r>
              <a:rPr lang="en-US"/>
              <a:t>
              </a:t>
            </a:r>
            <a:endParaRPr lang="en-US" dirty="0"/>
          </a:p>
        </p:txBody>
      </p:sp>
      <p:sp>
        <p:nvSpPr>
          <p:cNvPr id="6" name="Slide Number Placeholder 5"/>
          <p:cNvSpPr>
            <a:spLocks noGrp="1"/>
          </p:cNvSpPr>
          <p:nvPr>
            <p:ph type="sldNum" sz="quarter" idx="4"/>
          </p:nvPr>
        </p:nvSpPr>
        <p:spPr>
          <a:xfrm>
            <a:off x="7885509" y="5883276"/>
            <a:ext cx="573161" cy="365125"/>
          </a:xfrm>
          <a:prstGeom prst="rect">
            <a:avLst/>
          </a:prstGeom>
        </p:spPr>
        <p:txBody>
          <a:bodyPr vert="horz" lIns="91440" tIns="45720" rIns="91440" bIns="45720" rtlCol="0" anchor="ctr"/>
          <a:lstStyle>
            <a:lvl1pPr algn="r">
              <a:defRPr sz="1000">
                <a:solidFill>
                  <a:schemeClr val="tx1"/>
                </a:solidFill>
              </a:defRPr>
            </a:lvl1pPr>
          </a:lstStyle>
          <a:p>
            <a:fld id="{6D22F896-40B5-4ADD-8801-0D06FADFA095}" type="slidenum">
              <a:rPr lang="en-US" smtClean="0"/>
              <a:pPr/>
              <a:t>‹Nº›</a:t>
            </a:fld>
            <a:endParaRPr lang="en-US" dirty="0"/>
          </a:p>
        </p:txBody>
      </p:sp>
    </p:spTree>
    <p:extLst>
      <p:ext uri="{BB962C8B-B14F-4D97-AF65-F5344CB8AC3E}">
        <p14:creationId xmlns:p14="http://schemas.microsoft.com/office/powerpoint/2010/main" val="1321729986"/>
      </p:ext>
    </p:extLst>
  </p:cSld>
  <p:clrMap bg1="lt1" tx1="dk1" bg2="lt2" tx2="dk2" accent1="accent1" accent2="accent2" accent3="accent3" accent4="accent4" accent5="accent5" accent6="accent6" hlink="hlink" folHlink="folHlink"/>
  <p:sldLayoutIdLst>
    <p:sldLayoutId id="2147483886" r:id="rId1"/>
    <p:sldLayoutId id="2147483887" r:id="rId2"/>
    <p:sldLayoutId id="2147483888" r:id="rId3"/>
    <p:sldLayoutId id="2147483889" r:id="rId4"/>
    <p:sldLayoutId id="2147483890" r:id="rId5"/>
    <p:sldLayoutId id="2147483891" r:id="rId6"/>
    <p:sldLayoutId id="2147483892" r:id="rId7"/>
    <p:sldLayoutId id="2147483893" r:id="rId8"/>
    <p:sldLayoutId id="2147483894" r:id="rId9"/>
    <p:sldLayoutId id="2147483895" r:id="rId10"/>
    <p:sldLayoutId id="2147483896" r:id="rId11"/>
    <p:sldLayoutId id="2147483897" r:id="rId12"/>
    <p:sldLayoutId id="2147483898" r:id="rId13"/>
    <p:sldLayoutId id="2147483899" r:id="rId14"/>
    <p:sldLayoutId id="2147483900" r:id="rId15"/>
    <p:sldLayoutId id="2147483901" r:id="rId16"/>
    <p:sldLayoutId id="2147483902" r:id="rId17"/>
  </p:sldLayoutIdLst>
  <p:hf sldNum="0" hdr="0" ftr="0" dt="0"/>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8" Type="http://schemas.openxmlformats.org/officeDocument/2006/relationships/image" Target="../media/image32.png"/><Relationship Id="rId3" Type="http://schemas.openxmlformats.org/officeDocument/2006/relationships/image" Target="../media/image6.png"/><Relationship Id="rId7" Type="http://schemas.microsoft.com/office/2007/relationships/hdphoto" Target="../media/hdphoto3.wdp"/><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31.png"/><Relationship Id="rId5" Type="http://schemas.openxmlformats.org/officeDocument/2006/relationships/image" Target="../media/image30.png"/><Relationship Id="rId10" Type="http://schemas.microsoft.com/office/2007/relationships/hdphoto" Target="../media/hdphoto4.wdp"/><Relationship Id="rId4" Type="http://schemas.openxmlformats.org/officeDocument/2006/relationships/image" Target="../media/image7.jpeg"/><Relationship Id="rId9" Type="http://schemas.openxmlformats.org/officeDocument/2006/relationships/image" Target="../media/image33.png"/></Relationships>
</file>

<file path=ppt/slides/_rels/slide11.xml.rels><?xml version="1.0" encoding="UTF-8" standalone="yes"?>
<Relationships xmlns="http://schemas.openxmlformats.org/package/2006/relationships"><Relationship Id="rId8" Type="http://schemas.microsoft.com/office/2007/relationships/hdphoto" Target="../media/hdphoto6.wdp"/><Relationship Id="rId3" Type="http://schemas.openxmlformats.org/officeDocument/2006/relationships/image" Target="../media/image6.png"/><Relationship Id="rId7" Type="http://schemas.openxmlformats.org/officeDocument/2006/relationships/image" Target="../media/image35.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microsoft.com/office/2007/relationships/hdphoto" Target="../media/hdphoto5.wdp"/><Relationship Id="rId11" Type="http://schemas.openxmlformats.org/officeDocument/2006/relationships/image" Target="../media/image39.png"/><Relationship Id="rId5" Type="http://schemas.openxmlformats.org/officeDocument/2006/relationships/image" Target="../media/image34.png"/><Relationship Id="rId10" Type="http://schemas.openxmlformats.org/officeDocument/2006/relationships/image" Target="../media/image37.png"/><Relationship Id="rId4" Type="http://schemas.openxmlformats.org/officeDocument/2006/relationships/image" Target="../media/image7.jpeg"/><Relationship Id="rId9" Type="http://schemas.openxmlformats.org/officeDocument/2006/relationships/image" Target="../media/image36.png"/></Relationships>
</file>

<file path=ppt/slides/_rels/slide12.xml.rels><?xml version="1.0" encoding="UTF-8" standalone="yes"?>
<Relationships xmlns="http://schemas.openxmlformats.org/package/2006/relationships"><Relationship Id="rId8" Type="http://schemas.openxmlformats.org/officeDocument/2006/relationships/image" Target="../media/image38.png"/><Relationship Id="rId3" Type="http://schemas.openxmlformats.org/officeDocument/2006/relationships/image" Target="../media/image6.png"/><Relationship Id="rId7" Type="http://schemas.microsoft.com/office/2007/relationships/hdphoto" Target="../media/hdphoto4.wdp"/><Relationship Id="rId12" Type="http://schemas.openxmlformats.org/officeDocument/2006/relationships/image" Target="../media/image44.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33.png"/><Relationship Id="rId11" Type="http://schemas.openxmlformats.org/officeDocument/2006/relationships/image" Target="../media/image43.png"/><Relationship Id="rId5" Type="http://schemas.openxmlformats.org/officeDocument/2006/relationships/image" Target="../media/image32.png"/><Relationship Id="rId10" Type="http://schemas.openxmlformats.org/officeDocument/2006/relationships/image" Target="../media/image42.png"/><Relationship Id="rId4" Type="http://schemas.openxmlformats.org/officeDocument/2006/relationships/image" Target="../media/image7.jpeg"/><Relationship Id="rId9" Type="http://schemas.openxmlformats.org/officeDocument/2006/relationships/image" Target="../media/image41.png"/></Relationships>
</file>

<file path=ppt/slides/_rels/slide13.xml.rels><?xml version="1.0" encoding="UTF-8" standalone="yes"?>
<Relationships xmlns="http://schemas.openxmlformats.org/package/2006/relationships"><Relationship Id="rId8" Type="http://schemas.microsoft.com/office/2007/relationships/hdphoto" Target="../media/hdphoto7.wdp"/><Relationship Id="rId3" Type="http://schemas.openxmlformats.org/officeDocument/2006/relationships/image" Target="../media/image6.png"/><Relationship Id="rId7" Type="http://schemas.openxmlformats.org/officeDocument/2006/relationships/image" Target="../media/image40.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microsoft.com/office/2007/relationships/hdphoto" Target="../media/hdphoto3.wdp"/><Relationship Id="rId5" Type="http://schemas.openxmlformats.org/officeDocument/2006/relationships/image" Target="../media/image31.png"/><Relationship Id="rId4" Type="http://schemas.openxmlformats.org/officeDocument/2006/relationships/image" Target="../media/image7.jpeg"/></Relationships>
</file>

<file path=ppt/slides/_rels/slide14.xml.rels><?xml version="1.0" encoding="UTF-8" standalone="yes"?>
<Relationships xmlns="http://schemas.openxmlformats.org/package/2006/relationships"><Relationship Id="rId8" Type="http://schemas.openxmlformats.org/officeDocument/2006/relationships/image" Target="../media/image49.png"/><Relationship Id="rId3" Type="http://schemas.openxmlformats.org/officeDocument/2006/relationships/image" Target="../media/image6.png"/><Relationship Id="rId7" Type="http://schemas.openxmlformats.org/officeDocument/2006/relationships/image" Target="../media/image48.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47.png"/><Relationship Id="rId5" Type="http://schemas.openxmlformats.org/officeDocument/2006/relationships/image" Target="../media/image46.png"/><Relationship Id="rId4" Type="http://schemas.openxmlformats.org/officeDocument/2006/relationships/image" Target="../media/image7.jpeg"/><Relationship Id="rId9" Type="http://schemas.openxmlformats.org/officeDocument/2006/relationships/image" Target="../media/image50.png"/></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52.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51.png"/><Relationship Id="rId5" Type="http://schemas.openxmlformats.org/officeDocument/2006/relationships/image" Target="../media/image45.png"/><Relationship Id="rId4" Type="http://schemas.openxmlformats.org/officeDocument/2006/relationships/image" Target="../media/image7.jpeg"/></Relationships>
</file>

<file path=ppt/slides/_rels/slide16.xml.rels><?xml version="1.0" encoding="UTF-8" standalone="yes"?>
<Relationships xmlns="http://schemas.openxmlformats.org/package/2006/relationships"><Relationship Id="rId8" Type="http://schemas.openxmlformats.org/officeDocument/2006/relationships/image" Target="../media/image60.png"/><Relationship Id="rId13" Type="http://schemas.openxmlformats.org/officeDocument/2006/relationships/image" Target="../media/image65.png"/><Relationship Id="rId3" Type="http://schemas.openxmlformats.org/officeDocument/2006/relationships/image" Target="../media/image6.png"/><Relationship Id="rId7" Type="http://schemas.openxmlformats.org/officeDocument/2006/relationships/image" Target="../media/image59.png"/><Relationship Id="rId12" Type="http://schemas.openxmlformats.org/officeDocument/2006/relationships/image" Target="../media/image64.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58.png"/><Relationship Id="rId11" Type="http://schemas.openxmlformats.org/officeDocument/2006/relationships/image" Target="../media/image63.png"/><Relationship Id="rId5" Type="http://schemas.openxmlformats.org/officeDocument/2006/relationships/image" Target="../media/image57.png"/><Relationship Id="rId10" Type="http://schemas.openxmlformats.org/officeDocument/2006/relationships/image" Target="../media/image62.png"/><Relationship Id="rId4" Type="http://schemas.openxmlformats.org/officeDocument/2006/relationships/image" Target="../media/image7.jpeg"/><Relationship Id="rId9" Type="http://schemas.openxmlformats.org/officeDocument/2006/relationships/image" Target="../media/image61.png"/></Relationships>
</file>

<file path=ppt/slides/_rels/slide17.xml.rels><?xml version="1.0" encoding="UTF-8" standalone="yes"?>
<Relationships xmlns="http://schemas.openxmlformats.org/package/2006/relationships"><Relationship Id="rId8" Type="http://schemas.microsoft.com/office/2007/relationships/hdphoto" Target="../media/hdphoto9.wdp"/><Relationship Id="rId3" Type="http://schemas.openxmlformats.org/officeDocument/2006/relationships/image" Target="../media/image6.png"/><Relationship Id="rId7" Type="http://schemas.openxmlformats.org/officeDocument/2006/relationships/image" Target="../media/image54.png"/><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microsoft.com/office/2007/relationships/hdphoto" Target="../media/hdphoto8.wdp"/><Relationship Id="rId5" Type="http://schemas.openxmlformats.org/officeDocument/2006/relationships/image" Target="../media/image53.png"/><Relationship Id="rId4" Type="http://schemas.openxmlformats.org/officeDocument/2006/relationships/image" Target="../media/image7.jpeg"/></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55.png"/><Relationship Id="rId2" Type="http://schemas.openxmlformats.org/officeDocument/2006/relationships/video" Target="../media/media1.mov"/><Relationship Id="rId1" Type="http://schemas.microsoft.com/office/2007/relationships/media" Target="../media/media1.mov"/><Relationship Id="rId6" Type="http://schemas.openxmlformats.org/officeDocument/2006/relationships/image" Target="../media/image7.jpeg"/><Relationship Id="rId5" Type="http://schemas.openxmlformats.org/officeDocument/2006/relationships/image" Target="../media/image6.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image" Target="../media/image67.png"/><Relationship Id="rId5" Type="http://schemas.openxmlformats.org/officeDocument/2006/relationships/image" Target="../media/image66.png"/><Relationship Id="rId4" Type="http://schemas.openxmlformats.org/officeDocument/2006/relationships/image" Target="../media/image7.jpeg"/></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microsoft.com/office/2007/relationships/hdphoto" Target="../media/hdphoto10.wdp"/><Relationship Id="rId5" Type="http://schemas.openxmlformats.org/officeDocument/2006/relationships/image" Target="../media/image68.png"/><Relationship Id="rId4" Type="http://schemas.openxmlformats.org/officeDocument/2006/relationships/image" Target="../media/image7.jpe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69.png"/><Relationship Id="rId2" Type="http://schemas.microsoft.com/office/2007/relationships/media" Target="../media/media2.avi"/><Relationship Id="rId1" Type="http://schemas.openxmlformats.org/officeDocument/2006/relationships/video" Target="NULL" TargetMode="External"/><Relationship Id="rId6" Type="http://schemas.openxmlformats.org/officeDocument/2006/relationships/image" Target="../media/image7.jpeg"/><Relationship Id="rId5" Type="http://schemas.openxmlformats.org/officeDocument/2006/relationships/image" Target="../media/image6.png"/><Relationship Id="rId4"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8" Type="http://schemas.microsoft.com/office/2007/relationships/hdphoto" Target="../media/hdphoto3.wdp"/><Relationship Id="rId13" Type="http://schemas.openxmlformats.org/officeDocument/2006/relationships/image" Target="../media/image76.png"/><Relationship Id="rId18" Type="http://schemas.openxmlformats.org/officeDocument/2006/relationships/image" Target="../media/image72.png"/><Relationship Id="rId3" Type="http://schemas.openxmlformats.org/officeDocument/2006/relationships/image" Target="../media/image6.png"/><Relationship Id="rId7" Type="http://schemas.openxmlformats.org/officeDocument/2006/relationships/image" Target="../media/image31.png"/><Relationship Id="rId12" Type="http://schemas.openxmlformats.org/officeDocument/2006/relationships/image" Target="../media/image75.png"/><Relationship Id="rId17" Type="http://schemas.openxmlformats.org/officeDocument/2006/relationships/image" Target="../media/image71.emf"/><Relationship Id="rId2" Type="http://schemas.openxmlformats.org/officeDocument/2006/relationships/notesSlide" Target="../notesSlides/notesSlide23.xml"/><Relationship Id="rId16" Type="http://schemas.openxmlformats.org/officeDocument/2006/relationships/image" Target="../media/image79.png"/><Relationship Id="rId1" Type="http://schemas.openxmlformats.org/officeDocument/2006/relationships/slideLayout" Target="../slideLayouts/slideLayout2.xml"/><Relationship Id="rId6" Type="http://schemas.microsoft.com/office/2007/relationships/hdphoto" Target="../media/hdphoto11.wdp"/><Relationship Id="rId5" Type="http://schemas.openxmlformats.org/officeDocument/2006/relationships/image" Target="../media/image70.png"/><Relationship Id="rId15" Type="http://schemas.openxmlformats.org/officeDocument/2006/relationships/image" Target="../media/image78.png"/><Relationship Id="rId10" Type="http://schemas.microsoft.com/office/2007/relationships/hdphoto" Target="../media/hdphoto7.wdp"/><Relationship Id="rId19" Type="http://schemas.microsoft.com/office/2007/relationships/hdphoto" Target="../media/hdphoto12.wdp"/><Relationship Id="rId4" Type="http://schemas.openxmlformats.org/officeDocument/2006/relationships/image" Target="../media/image7.jpeg"/><Relationship Id="rId9" Type="http://schemas.openxmlformats.org/officeDocument/2006/relationships/image" Target="../media/image40.png"/><Relationship Id="rId14" Type="http://schemas.openxmlformats.org/officeDocument/2006/relationships/image" Target="../media/image77.png"/></Relationships>
</file>

<file path=ppt/slides/_rels/slide24.xml.rels><?xml version="1.0" encoding="UTF-8" standalone="yes"?>
<Relationships xmlns="http://schemas.openxmlformats.org/package/2006/relationships"><Relationship Id="rId8" Type="http://schemas.openxmlformats.org/officeDocument/2006/relationships/image" Target="../media/image71.emf"/><Relationship Id="rId13" Type="http://schemas.openxmlformats.org/officeDocument/2006/relationships/image" Target="../media/image81.png"/><Relationship Id="rId3" Type="http://schemas.openxmlformats.org/officeDocument/2006/relationships/image" Target="../media/image6.png"/><Relationship Id="rId7" Type="http://schemas.microsoft.com/office/2007/relationships/hdphoto" Target="../media/hdphoto11.wdp"/><Relationship Id="rId12" Type="http://schemas.microsoft.com/office/2007/relationships/hdphoto" Target="../media/hdphoto13.wdp"/><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image" Target="../media/image70.png"/><Relationship Id="rId11" Type="http://schemas.openxmlformats.org/officeDocument/2006/relationships/image" Target="../media/image80.png"/><Relationship Id="rId5" Type="http://schemas.openxmlformats.org/officeDocument/2006/relationships/image" Target="../media/image73.png"/><Relationship Id="rId10" Type="http://schemas.microsoft.com/office/2007/relationships/hdphoto" Target="../media/hdphoto12.wdp"/><Relationship Id="rId4" Type="http://schemas.openxmlformats.org/officeDocument/2006/relationships/image" Target="../media/image7.jpeg"/><Relationship Id="rId9" Type="http://schemas.openxmlformats.org/officeDocument/2006/relationships/image" Target="../media/image74.png"/><Relationship Id="rId14" Type="http://schemas.openxmlformats.org/officeDocument/2006/relationships/image" Target="../media/image82.png"/></Relationships>
</file>

<file path=ppt/slides/_rels/slide25.xml.rels><?xml version="1.0" encoding="UTF-8" standalone="yes"?>
<Relationships xmlns="http://schemas.openxmlformats.org/package/2006/relationships"><Relationship Id="rId8" Type="http://schemas.openxmlformats.org/officeDocument/2006/relationships/image" Target="../media/image74.png"/><Relationship Id="rId3" Type="http://schemas.openxmlformats.org/officeDocument/2006/relationships/image" Target="../media/image6.png"/><Relationship Id="rId7" Type="http://schemas.openxmlformats.org/officeDocument/2006/relationships/image" Target="../media/image71.emf"/><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microsoft.com/office/2007/relationships/hdphoto" Target="../media/hdphoto11.wdp"/><Relationship Id="rId5" Type="http://schemas.openxmlformats.org/officeDocument/2006/relationships/image" Target="../media/image70.png"/><Relationship Id="rId10" Type="http://schemas.openxmlformats.org/officeDocument/2006/relationships/image" Target="../media/image83.png"/><Relationship Id="rId4" Type="http://schemas.openxmlformats.org/officeDocument/2006/relationships/image" Target="../media/image7.jpeg"/><Relationship Id="rId9" Type="http://schemas.microsoft.com/office/2007/relationships/hdphoto" Target="../media/hdphoto12.wdp"/></Relationships>
</file>

<file path=ppt/slides/_rels/slide26.xml.rels><?xml version="1.0" encoding="UTF-8" standalone="yes"?>
<Relationships xmlns="http://schemas.openxmlformats.org/package/2006/relationships"><Relationship Id="rId8" Type="http://schemas.microsoft.com/office/2007/relationships/hdphoto" Target="../media/hdphoto11.wdp"/><Relationship Id="rId3" Type="http://schemas.openxmlformats.org/officeDocument/2006/relationships/image" Target="../media/image6.png"/><Relationship Id="rId7" Type="http://schemas.openxmlformats.org/officeDocument/2006/relationships/image" Target="../media/image70.png"/><Relationship Id="rId2" Type="http://schemas.openxmlformats.org/officeDocument/2006/relationships/notesSlide" Target="../notesSlides/notesSlide26.xml"/><Relationship Id="rId1" Type="http://schemas.openxmlformats.org/officeDocument/2006/relationships/slideLayout" Target="../slideLayouts/slideLayout2.xml"/><Relationship Id="rId6" Type="http://schemas.openxmlformats.org/officeDocument/2006/relationships/image" Target="../media/image820.png"/><Relationship Id="rId11" Type="http://schemas.microsoft.com/office/2007/relationships/hdphoto" Target="../media/hdphoto12.wdp"/><Relationship Id="rId5" Type="http://schemas.openxmlformats.org/officeDocument/2006/relationships/image" Target="../media/image84.png"/><Relationship Id="rId10" Type="http://schemas.openxmlformats.org/officeDocument/2006/relationships/image" Target="../media/image74.png"/><Relationship Id="rId4" Type="http://schemas.openxmlformats.org/officeDocument/2006/relationships/image" Target="../media/image7.jpeg"/><Relationship Id="rId9" Type="http://schemas.openxmlformats.org/officeDocument/2006/relationships/image" Target="../media/image71.emf"/></Relationships>
</file>

<file path=ppt/slides/_rels/slide27.xml.rels><?xml version="1.0" encoding="UTF-8" standalone="yes"?>
<Relationships xmlns="http://schemas.openxmlformats.org/package/2006/relationships"><Relationship Id="rId8" Type="http://schemas.openxmlformats.org/officeDocument/2006/relationships/image" Target="../media/image71.emf"/><Relationship Id="rId3" Type="http://schemas.openxmlformats.org/officeDocument/2006/relationships/image" Target="../media/image6.png"/><Relationship Id="rId7" Type="http://schemas.microsoft.com/office/2007/relationships/hdphoto" Target="../media/hdphoto11.wdp"/><Relationship Id="rId2" Type="http://schemas.openxmlformats.org/officeDocument/2006/relationships/notesSlide" Target="../notesSlides/notesSlide27.xml"/><Relationship Id="rId1" Type="http://schemas.openxmlformats.org/officeDocument/2006/relationships/slideLayout" Target="../slideLayouts/slideLayout2.xml"/><Relationship Id="rId6" Type="http://schemas.openxmlformats.org/officeDocument/2006/relationships/image" Target="../media/image70.png"/><Relationship Id="rId5" Type="http://schemas.openxmlformats.org/officeDocument/2006/relationships/image" Target="../media/image85.png"/><Relationship Id="rId10" Type="http://schemas.microsoft.com/office/2007/relationships/hdphoto" Target="../media/hdphoto12.wdp"/><Relationship Id="rId4" Type="http://schemas.openxmlformats.org/officeDocument/2006/relationships/image" Target="../media/image7.jpeg"/><Relationship Id="rId9" Type="http://schemas.openxmlformats.org/officeDocument/2006/relationships/image" Target="../media/image74.png"/></Relationships>
</file>

<file path=ppt/slides/_rels/slide28.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87.png"/><Relationship Id="rId2" Type="http://schemas.openxmlformats.org/officeDocument/2006/relationships/notesSlide" Target="../notesSlides/notesSlide28.xml"/><Relationship Id="rId1" Type="http://schemas.openxmlformats.org/officeDocument/2006/relationships/slideLayout" Target="../slideLayouts/slideLayout2.xml"/><Relationship Id="rId6" Type="http://schemas.openxmlformats.org/officeDocument/2006/relationships/image" Target="../media/image45.png"/><Relationship Id="rId5" Type="http://schemas.openxmlformats.org/officeDocument/2006/relationships/image" Target="../media/image86.png"/><Relationship Id="rId4" Type="http://schemas.openxmlformats.org/officeDocument/2006/relationships/image" Target="../media/image7.jpeg"/></Relationships>
</file>

<file path=ppt/slides/_rels/slide2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9.xml"/><Relationship Id="rId1" Type="http://schemas.openxmlformats.org/officeDocument/2006/relationships/slideLayout" Target="../slideLayouts/slideLayout2.xml"/><Relationship Id="rId5" Type="http://schemas.openxmlformats.org/officeDocument/2006/relationships/image" Target="../media/image86.png"/><Relationship Id="rId4" Type="http://schemas.openxmlformats.org/officeDocument/2006/relationships/image" Target="../media/image7.jpe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30.xml.rels><?xml version="1.0" encoding="UTF-8" standalone="yes"?>
<Relationships xmlns="http://schemas.openxmlformats.org/package/2006/relationships"><Relationship Id="rId8" Type="http://schemas.microsoft.com/office/2007/relationships/hdphoto" Target="../media/hdphoto15.wdp"/><Relationship Id="rId3" Type="http://schemas.openxmlformats.org/officeDocument/2006/relationships/image" Target="../media/image6.png"/><Relationship Id="rId7" Type="http://schemas.openxmlformats.org/officeDocument/2006/relationships/image" Target="../media/image89.png"/><Relationship Id="rId2" Type="http://schemas.openxmlformats.org/officeDocument/2006/relationships/notesSlide" Target="../notesSlides/notesSlide30.xml"/><Relationship Id="rId1" Type="http://schemas.openxmlformats.org/officeDocument/2006/relationships/slideLayout" Target="../slideLayouts/slideLayout2.xml"/><Relationship Id="rId6" Type="http://schemas.microsoft.com/office/2007/relationships/hdphoto" Target="../media/hdphoto14.wdp"/><Relationship Id="rId5" Type="http://schemas.openxmlformats.org/officeDocument/2006/relationships/image" Target="../media/image88.png"/><Relationship Id="rId4" Type="http://schemas.openxmlformats.org/officeDocument/2006/relationships/image" Target="../media/image7.jpeg"/><Relationship Id="rId9" Type="http://schemas.openxmlformats.org/officeDocument/2006/relationships/image" Target="../media/image86.png"/></Relationships>
</file>

<file path=ppt/slides/_rels/slide31.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86.png"/><Relationship Id="rId2" Type="http://schemas.openxmlformats.org/officeDocument/2006/relationships/notesSlide" Target="../notesSlides/notesSlide31.xml"/><Relationship Id="rId1" Type="http://schemas.openxmlformats.org/officeDocument/2006/relationships/slideLayout" Target="../slideLayouts/slideLayout2.xml"/><Relationship Id="rId6" Type="http://schemas.openxmlformats.org/officeDocument/2006/relationships/image" Target="../media/image91.png"/><Relationship Id="rId5" Type="http://schemas.openxmlformats.org/officeDocument/2006/relationships/image" Target="../media/image90.png"/><Relationship Id="rId4" Type="http://schemas.openxmlformats.org/officeDocument/2006/relationships/image" Target="../media/image7.jpeg"/></Relationships>
</file>

<file path=ppt/slides/_rels/slide3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2.xml"/><Relationship Id="rId1" Type="http://schemas.openxmlformats.org/officeDocument/2006/relationships/slideLayout" Target="../slideLayouts/slideLayout2.xml"/><Relationship Id="rId10" Type="http://schemas.openxmlformats.org/officeDocument/2006/relationships/image" Target="../media/image86.png"/><Relationship Id="rId4" Type="http://schemas.openxmlformats.org/officeDocument/2006/relationships/image" Target="../media/image7.jpeg"/><Relationship Id="rId9" Type="http://schemas.openxmlformats.org/officeDocument/2006/relationships/image" Target="../media/image92.png"/></Relationships>
</file>

<file path=ppt/slides/_rels/slide3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3.xml"/><Relationship Id="rId1" Type="http://schemas.openxmlformats.org/officeDocument/2006/relationships/slideLayout" Target="../slideLayouts/slideLayout2.xml"/><Relationship Id="rId5" Type="http://schemas.openxmlformats.org/officeDocument/2006/relationships/image" Target="../media/image86.png"/><Relationship Id="rId4" Type="http://schemas.openxmlformats.org/officeDocument/2006/relationships/image" Target="../media/image7.jpeg"/></Relationships>
</file>

<file path=ppt/slides/_rels/slide3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4.xml"/><Relationship Id="rId1" Type="http://schemas.openxmlformats.org/officeDocument/2006/relationships/slideLayout" Target="../slideLayouts/slideLayout2.xml"/><Relationship Id="rId5" Type="http://schemas.openxmlformats.org/officeDocument/2006/relationships/image" Target="../media/image86.png"/><Relationship Id="rId4" Type="http://schemas.openxmlformats.org/officeDocument/2006/relationships/image" Target="../media/image7.jpeg"/></Relationships>
</file>

<file path=ppt/slides/_rels/slide35.xml.rels><?xml version="1.0" encoding="UTF-8" standalone="yes"?>
<Relationships xmlns="http://schemas.openxmlformats.org/package/2006/relationships"><Relationship Id="rId8" Type="http://schemas.openxmlformats.org/officeDocument/2006/relationships/image" Target="../media/image94.png"/><Relationship Id="rId3" Type="http://schemas.openxmlformats.org/officeDocument/2006/relationships/image" Target="../media/image6.png"/><Relationship Id="rId7" Type="http://schemas.microsoft.com/office/2007/relationships/hdphoto" Target="../media/hdphoto16.wdp"/><Relationship Id="rId12" Type="http://schemas.openxmlformats.org/officeDocument/2006/relationships/image" Target="../media/image86.png"/><Relationship Id="rId2" Type="http://schemas.openxmlformats.org/officeDocument/2006/relationships/notesSlide" Target="../notesSlides/notesSlide35.xml"/><Relationship Id="rId1" Type="http://schemas.openxmlformats.org/officeDocument/2006/relationships/slideLayout" Target="../slideLayouts/slideLayout2.xml"/><Relationship Id="rId6" Type="http://schemas.openxmlformats.org/officeDocument/2006/relationships/image" Target="../media/image93.png"/><Relationship Id="rId11" Type="http://schemas.microsoft.com/office/2007/relationships/hdphoto" Target="../media/hdphoto18.wdp"/><Relationship Id="rId5" Type="http://schemas.openxmlformats.org/officeDocument/2006/relationships/image" Target="../media/image30.png"/><Relationship Id="rId10" Type="http://schemas.openxmlformats.org/officeDocument/2006/relationships/image" Target="../media/image95.png"/><Relationship Id="rId4" Type="http://schemas.openxmlformats.org/officeDocument/2006/relationships/image" Target="../media/image7.jpeg"/><Relationship Id="rId9" Type="http://schemas.microsoft.com/office/2007/relationships/hdphoto" Target="../media/hdphoto17.wdp"/></Relationships>
</file>

<file path=ppt/slides/_rels/slide36.xml.rels><?xml version="1.0" encoding="UTF-8" standalone="yes"?>
<Relationships xmlns="http://schemas.openxmlformats.org/package/2006/relationships"><Relationship Id="rId8" Type="http://schemas.openxmlformats.org/officeDocument/2006/relationships/image" Target="../media/image86.png"/><Relationship Id="rId3" Type="http://schemas.openxmlformats.org/officeDocument/2006/relationships/image" Target="../media/image6.png"/><Relationship Id="rId7" Type="http://schemas.openxmlformats.org/officeDocument/2006/relationships/image" Target="../media/image98.jpeg"/><Relationship Id="rId2" Type="http://schemas.openxmlformats.org/officeDocument/2006/relationships/notesSlide" Target="../notesSlides/notesSlide36.xml"/><Relationship Id="rId1" Type="http://schemas.openxmlformats.org/officeDocument/2006/relationships/slideLayout" Target="../slideLayouts/slideLayout2.xml"/><Relationship Id="rId6" Type="http://schemas.openxmlformats.org/officeDocument/2006/relationships/image" Target="../media/image97.jpeg"/><Relationship Id="rId5" Type="http://schemas.openxmlformats.org/officeDocument/2006/relationships/image" Target="../media/image96.png"/><Relationship Id="rId4" Type="http://schemas.openxmlformats.org/officeDocument/2006/relationships/image" Target="../media/image7.jpeg"/></Relationships>
</file>

<file path=ppt/slides/_rels/slide3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7.xml"/><Relationship Id="rId1" Type="http://schemas.openxmlformats.org/officeDocument/2006/relationships/slideLayout" Target="../slideLayouts/slideLayout2.xml"/><Relationship Id="rId6" Type="http://schemas.openxmlformats.org/officeDocument/2006/relationships/image" Target="../media/image86.png"/><Relationship Id="rId5" Type="http://schemas.openxmlformats.org/officeDocument/2006/relationships/image" Target="../media/image940.png"/><Relationship Id="rId4" Type="http://schemas.openxmlformats.org/officeDocument/2006/relationships/image" Target="../media/image7.jpeg"/></Relationships>
</file>

<file path=ppt/slides/_rels/slide3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8.xml"/><Relationship Id="rId1" Type="http://schemas.openxmlformats.org/officeDocument/2006/relationships/slideLayout" Target="../slideLayouts/slideLayout2.xml"/><Relationship Id="rId6" Type="http://schemas.openxmlformats.org/officeDocument/2006/relationships/image" Target="../media/image86.png"/><Relationship Id="rId5" Type="http://schemas.openxmlformats.org/officeDocument/2006/relationships/image" Target="../media/image99.emf"/><Relationship Id="rId4" Type="http://schemas.openxmlformats.org/officeDocument/2006/relationships/image" Target="../media/image7.jpeg"/></Relationships>
</file>

<file path=ppt/slides/_rels/slide3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9.xml"/><Relationship Id="rId1" Type="http://schemas.openxmlformats.org/officeDocument/2006/relationships/slideLayout" Target="../slideLayouts/slideLayout2.xml"/><Relationship Id="rId6" Type="http://schemas.openxmlformats.org/officeDocument/2006/relationships/image" Target="../media/image86.png"/><Relationship Id="rId5" Type="http://schemas.openxmlformats.org/officeDocument/2006/relationships/image" Target="../media/image100.emf"/><Relationship Id="rId4" Type="http://schemas.openxmlformats.org/officeDocument/2006/relationships/image" Target="../media/image7.jpeg"/></Relationships>
</file>

<file path=ppt/slides/_rels/slide4.xml.rels><?xml version="1.0" encoding="UTF-8" standalone="yes"?>
<Relationships xmlns="http://schemas.openxmlformats.org/package/2006/relationships"><Relationship Id="rId8" Type="http://schemas.openxmlformats.org/officeDocument/2006/relationships/image" Target="../media/image11.jpeg"/><Relationship Id="rId3" Type="http://schemas.openxmlformats.org/officeDocument/2006/relationships/image" Target="../media/image6.png"/><Relationship Id="rId7" Type="http://schemas.openxmlformats.org/officeDocument/2006/relationships/image" Target="../media/image10.jpe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9.jpeg"/><Relationship Id="rId5" Type="http://schemas.openxmlformats.org/officeDocument/2006/relationships/image" Target="../media/image8.jpeg"/><Relationship Id="rId4" Type="http://schemas.openxmlformats.org/officeDocument/2006/relationships/image" Target="../media/image7.jpeg"/></Relationships>
</file>

<file path=ppt/slides/_rels/slide4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0.xml"/><Relationship Id="rId1" Type="http://schemas.openxmlformats.org/officeDocument/2006/relationships/slideLayout" Target="../slideLayouts/slideLayout2.xml"/><Relationship Id="rId6" Type="http://schemas.openxmlformats.org/officeDocument/2006/relationships/image" Target="../media/image86.png"/><Relationship Id="rId5" Type="http://schemas.openxmlformats.org/officeDocument/2006/relationships/image" Target="../media/image101.emf"/><Relationship Id="rId4" Type="http://schemas.openxmlformats.org/officeDocument/2006/relationships/image" Target="../media/image7.jpeg"/></Relationships>
</file>

<file path=ppt/slides/_rels/slide4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1.xml"/><Relationship Id="rId1" Type="http://schemas.openxmlformats.org/officeDocument/2006/relationships/slideLayout" Target="../slideLayouts/slideLayout2.xml"/><Relationship Id="rId6" Type="http://schemas.openxmlformats.org/officeDocument/2006/relationships/image" Target="../media/image86.png"/><Relationship Id="rId5" Type="http://schemas.openxmlformats.org/officeDocument/2006/relationships/image" Target="../media/image102.emf"/><Relationship Id="rId4" Type="http://schemas.openxmlformats.org/officeDocument/2006/relationships/image" Target="../media/image7.jpeg"/></Relationships>
</file>

<file path=ppt/slides/_rels/slide42.xml.rels><?xml version="1.0" encoding="UTF-8" standalone="yes"?>
<Relationships xmlns="http://schemas.openxmlformats.org/package/2006/relationships"><Relationship Id="rId8" Type="http://schemas.openxmlformats.org/officeDocument/2006/relationships/image" Target="../media/image104.png"/><Relationship Id="rId3" Type="http://schemas.openxmlformats.org/officeDocument/2006/relationships/image" Target="../media/image6.png"/><Relationship Id="rId7" Type="http://schemas.openxmlformats.org/officeDocument/2006/relationships/image" Target="../media/image86.png"/><Relationship Id="rId2" Type="http://schemas.openxmlformats.org/officeDocument/2006/relationships/notesSlide" Target="../notesSlides/notesSlide42.xml"/><Relationship Id="rId1" Type="http://schemas.openxmlformats.org/officeDocument/2006/relationships/slideLayout" Target="../slideLayouts/slideLayout2.xml"/><Relationship Id="rId6" Type="http://schemas.openxmlformats.org/officeDocument/2006/relationships/image" Target="../media/image32.png"/><Relationship Id="rId5" Type="http://schemas.openxmlformats.org/officeDocument/2006/relationships/image" Target="../media/image103.png"/><Relationship Id="rId4" Type="http://schemas.openxmlformats.org/officeDocument/2006/relationships/image" Target="../media/image7.jpeg"/><Relationship Id="rId9" Type="http://schemas.microsoft.com/office/2007/relationships/hdphoto" Target="../media/hdphoto19.wdp"/></Relationships>
</file>

<file path=ppt/slides/_rels/slide43.xml.rels><?xml version="1.0" encoding="UTF-8" standalone="yes"?>
<Relationships xmlns="http://schemas.openxmlformats.org/package/2006/relationships"><Relationship Id="rId8" Type="http://schemas.microsoft.com/office/2007/relationships/hdphoto" Target="../media/hdphoto21.wdp"/><Relationship Id="rId13" Type="http://schemas.openxmlformats.org/officeDocument/2006/relationships/image" Target="../media/image86.png"/><Relationship Id="rId3" Type="http://schemas.openxmlformats.org/officeDocument/2006/relationships/image" Target="../media/image6.png"/><Relationship Id="rId7" Type="http://schemas.openxmlformats.org/officeDocument/2006/relationships/image" Target="../media/image106.png"/><Relationship Id="rId12" Type="http://schemas.microsoft.com/office/2007/relationships/hdphoto" Target="../media/hdphoto23.wdp"/><Relationship Id="rId2" Type="http://schemas.openxmlformats.org/officeDocument/2006/relationships/notesSlide" Target="../notesSlides/notesSlide43.xml"/><Relationship Id="rId1" Type="http://schemas.openxmlformats.org/officeDocument/2006/relationships/slideLayout" Target="../slideLayouts/slideLayout2.xml"/><Relationship Id="rId6" Type="http://schemas.microsoft.com/office/2007/relationships/hdphoto" Target="../media/hdphoto20.wdp"/><Relationship Id="rId11" Type="http://schemas.openxmlformats.org/officeDocument/2006/relationships/image" Target="../media/image108.png"/><Relationship Id="rId5" Type="http://schemas.openxmlformats.org/officeDocument/2006/relationships/image" Target="../media/image105.png"/><Relationship Id="rId10" Type="http://schemas.microsoft.com/office/2007/relationships/hdphoto" Target="../media/hdphoto22.wdp"/><Relationship Id="rId4" Type="http://schemas.openxmlformats.org/officeDocument/2006/relationships/image" Target="../media/image7.jpeg"/><Relationship Id="rId9" Type="http://schemas.openxmlformats.org/officeDocument/2006/relationships/image" Target="../media/image107.png"/><Relationship Id="rId14" Type="http://schemas.openxmlformats.org/officeDocument/2006/relationships/image" Target="../media/image1040.png"/></Relationships>
</file>

<file path=ppt/slides/_rels/slide4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4.xml"/><Relationship Id="rId1" Type="http://schemas.openxmlformats.org/officeDocument/2006/relationships/slideLayout" Target="../slideLayouts/slideLayout2.xml"/><Relationship Id="rId5" Type="http://schemas.openxmlformats.org/officeDocument/2006/relationships/image" Target="../media/image109.png"/><Relationship Id="rId4" Type="http://schemas.openxmlformats.org/officeDocument/2006/relationships/image" Target="../media/image7.jpeg"/></Relationships>
</file>

<file path=ppt/slides/_rels/slide45.xml.rels><?xml version="1.0" encoding="UTF-8" standalone="yes"?>
<Relationships xmlns="http://schemas.openxmlformats.org/package/2006/relationships"><Relationship Id="rId8" Type="http://schemas.openxmlformats.org/officeDocument/2006/relationships/image" Target="../media/image86.png"/><Relationship Id="rId3" Type="http://schemas.openxmlformats.org/officeDocument/2006/relationships/image" Target="../media/image6.png"/><Relationship Id="rId7" Type="http://schemas.openxmlformats.org/officeDocument/2006/relationships/image" Target="../media/image110.png"/><Relationship Id="rId2" Type="http://schemas.openxmlformats.org/officeDocument/2006/relationships/notesSlide" Target="../notesSlides/notesSlide45.xml"/><Relationship Id="rId1" Type="http://schemas.openxmlformats.org/officeDocument/2006/relationships/slideLayout" Target="../slideLayouts/slideLayout2.xml"/><Relationship Id="rId6" Type="http://schemas.microsoft.com/office/2007/relationships/hdphoto" Target="../media/hdphoto11.wdp"/><Relationship Id="rId5" Type="http://schemas.openxmlformats.org/officeDocument/2006/relationships/image" Target="../media/image70.png"/><Relationship Id="rId4" Type="http://schemas.openxmlformats.org/officeDocument/2006/relationships/image" Target="../media/image7.jpeg"/><Relationship Id="rId9" Type="http://schemas.openxmlformats.org/officeDocument/2006/relationships/image" Target="../media/image71.emf"/></Relationships>
</file>

<file path=ppt/slides/_rels/slide46.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11.png"/><Relationship Id="rId2" Type="http://schemas.openxmlformats.org/officeDocument/2006/relationships/notesSlide" Target="../notesSlides/notesSlide46.xml"/><Relationship Id="rId1" Type="http://schemas.openxmlformats.org/officeDocument/2006/relationships/slideLayout" Target="../slideLayouts/slideLayout2.xml"/><Relationship Id="rId6" Type="http://schemas.microsoft.com/office/2007/relationships/hdphoto" Target="../media/hdphoto8.wdp"/><Relationship Id="rId5" Type="http://schemas.openxmlformats.org/officeDocument/2006/relationships/image" Target="../media/image53.png"/><Relationship Id="rId4" Type="http://schemas.openxmlformats.org/officeDocument/2006/relationships/image" Target="../media/image7.jpeg"/></Relationships>
</file>

<file path=ppt/slides/_rels/slide4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7.xml"/><Relationship Id="rId1" Type="http://schemas.openxmlformats.org/officeDocument/2006/relationships/slideLayout" Target="../slideLayouts/slideLayout1.xml"/><Relationship Id="rId4" Type="http://schemas.openxmlformats.org/officeDocument/2006/relationships/image" Target="../media/image7.jpeg"/></Relationships>
</file>

<file path=ppt/slides/_rels/slide4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8.xml"/><Relationship Id="rId1" Type="http://schemas.openxmlformats.org/officeDocument/2006/relationships/slideLayout" Target="../slideLayouts/slideLayout1.xml"/><Relationship Id="rId4" Type="http://schemas.openxmlformats.org/officeDocument/2006/relationships/image" Target="../media/image7.jpeg"/></Relationships>
</file>

<file path=ppt/slides/_rels/slide4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9.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50.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560.png"/><Relationship Id="rId2" Type="http://schemas.openxmlformats.org/officeDocument/2006/relationships/notesSlide" Target="../notesSlides/notesSlide50.xml"/><Relationship Id="rId1" Type="http://schemas.openxmlformats.org/officeDocument/2006/relationships/slideLayout" Target="../slideLayouts/slideLayout2.xml"/><Relationship Id="rId6" Type="http://schemas.openxmlformats.org/officeDocument/2006/relationships/image" Target="../media/image550.png"/><Relationship Id="rId5" Type="http://schemas.openxmlformats.org/officeDocument/2006/relationships/image" Target="../media/image540.png"/><Relationship Id="rId4" Type="http://schemas.openxmlformats.org/officeDocument/2006/relationships/image" Target="../media/image7.jpeg"/></Relationships>
</file>

<file path=ppt/slides/_rels/slide5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1.xml"/><Relationship Id="rId1" Type="http://schemas.openxmlformats.org/officeDocument/2006/relationships/slideLayout" Target="../slideLayouts/slideLayout2.xml"/><Relationship Id="rId5" Type="http://schemas.openxmlformats.org/officeDocument/2006/relationships/image" Target="../media/image112.emf"/><Relationship Id="rId4" Type="http://schemas.openxmlformats.org/officeDocument/2006/relationships/image" Target="../media/image7.jpeg"/></Relationships>
</file>

<file path=ppt/slides/_rels/slide52.xml.rels><?xml version="1.0" encoding="UTF-8" standalone="yes"?>
<Relationships xmlns="http://schemas.openxmlformats.org/package/2006/relationships"><Relationship Id="rId8" Type="http://schemas.openxmlformats.org/officeDocument/2006/relationships/image" Target="../media/image113.png"/><Relationship Id="rId3" Type="http://schemas.openxmlformats.org/officeDocument/2006/relationships/image" Target="../media/image6.png"/><Relationship Id="rId7" Type="http://schemas.openxmlformats.org/officeDocument/2006/relationships/image" Target="../media/image790.png"/><Relationship Id="rId2" Type="http://schemas.openxmlformats.org/officeDocument/2006/relationships/notesSlide" Target="../notesSlides/notesSlide52.xml"/><Relationship Id="rId1" Type="http://schemas.openxmlformats.org/officeDocument/2006/relationships/slideLayout" Target="../slideLayouts/slideLayout2.xml"/><Relationship Id="rId6" Type="http://schemas.openxmlformats.org/officeDocument/2006/relationships/image" Target="../media/image780.png"/><Relationship Id="rId5" Type="http://schemas.openxmlformats.org/officeDocument/2006/relationships/image" Target="../media/image770.png"/><Relationship Id="rId4" Type="http://schemas.openxmlformats.org/officeDocument/2006/relationships/image" Target="../media/image7.jpe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7.jpeg"/></Relationships>
</file>

<file path=ppt/slides/_rels/slide7.xml.rels><?xml version="1.0" encoding="UTF-8" standalone="yes"?>
<Relationships xmlns="http://schemas.openxmlformats.org/package/2006/relationships"><Relationship Id="rId8" Type="http://schemas.openxmlformats.org/officeDocument/2006/relationships/image" Target="../media/image56.png"/><Relationship Id="rId13" Type="http://schemas.openxmlformats.org/officeDocument/2006/relationships/image" Target="../media/image20.png"/><Relationship Id="rId18" Type="http://schemas.openxmlformats.org/officeDocument/2006/relationships/image" Target="../media/image24.png"/><Relationship Id="rId3" Type="http://schemas.openxmlformats.org/officeDocument/2006/relationships/image" Target="../media/image6.png"/><Relationship Id="rId7" Type="http://schemas.openxmlformats.org/officeDocument/2006/relationships/image" Target="../media/image16.png"/><Relationship Id="rId12" Type="http://schemas.openxmlformats.org/officeDocument/2006/relationships/image" Target="../media/image19.png"/><Relationship Id="rId17" Type="http://schemas.openxmlformats.org/officeDocument/2006/relationships/image" Target="../media/image23.png"/><Relationship Id="rId2" Type="http://schemas.openxmlformats.org/officeDocument/2006/relationships/notesSlide" Target="../notesSlides/notesSlide7.xml"/><Relationship Id="rId16" Type="http://schemas.openxmlformats.org/officeDocument/2006/relationships/image" Target="../media/image22.png"/><Relationship Id="rId1" Type="http://schemas.openxmlformats.org/officeDocument/2006/relationships/slideLayout" Target="../slideLayouts/slideLayout2.xml"/><Relationship Id="rId6" Type="http://schemas.openxmlformats.org/officeDocument/2006/relationships/image" Target="../media/image15.png"/><Relationship Id="rId11" Type="http://schemas.openxmlformats.org/officeDocument/2006/relationships/image" Target="../media/image18.png"/><Relationship Id="rId5" Type="http://schemas.openxmlformats.org/officeDocument/2006/relationships/image" Target="../media/image14.png"/><Relationship Id="rId15" Type="http://schemas.openxmlformats.org/officeDocument/2006/relationships/image" Target="../media/image120.png"/><Relationship Id="rId10" Type="http://schemas.openxmlformats.org/officeDocument/2006/relationships/image" Target="../media/image7.png"/><Relationship Id="rId19" Type="http://schemas.openxmlformats.org/officeDocument/2006/relationships/image" Target="../media/image25.png"/><Relationship Id="rId4" Type="http://schemas.openxmlformats.org/officeDocument/2006/relationships/image" Target="../media/image7.jpeg"/><Relationship Id="rId9" Type="http://schemas.openxmlformats.org/officeDocument/2006/relationships/image" Target="../media/image17.png"/><Relationship Id="rId14" Type="http://schemas.openxmlformats.org/officeDocument/2006/relationships/image" Target="../media/image21.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28.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7.jpe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microsoft.com/office/2007/relationships/hdphoto" Target="../media/hdphoto2.wdp"/><Relationship Id="rId5" Type="http://schemas.openxmlformats.org/officeDocument/2006/relationships/image" Target="../media/image29.png"/><Relationship Id="rId4" Type="http://schemas.openxmlformats.org/officeDocument/2006/relationships/image" Target="../media/image7.jpe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28000"/>
                <a:lumOff val="72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fontScale="90000"/>
          </a:bodyPr>
          <a:lstStyle/>
          <a:p>
            <a:r>
              <a:rPr lang="es-ES" dirty="0"/>
              <a:t>Simulación Cinética en </a:t>
            </a:r>
            <a:br>
              <a:rPr lang="es-ES" dirty="0"/>
            </a:br>
            <a:r>
              <a:rPr lang="es-ES" dirty="0"/>
              <a:t>Entornos Distribuidos</a:t>
            </a:r>
          </a:p>
        </p:txBody>
      </p:sp>
      <p:sp>
        <p:nvSpPr>
          <p:cNvPr id="3" name="Subtítulo 2"/>
          <p:cNvSpPr>
            <a:spLocks noGrp="1"/>
          </p:cNvSpPr>
          <p:nvPr>
            <p:ph type="subTitle" idx="1"/>
          </p:nvPr>
        </p:nvSpPr>
        <p:spPr/>
        <p:txBody>
          <a:bodyPr/>
          <a:lstStyle/>
          <a:p>
            <a:r>
              <a:rPr lang="es-ES" dirty="0"/>
              <a:t>Tesis Doctoral</a:t>
            </a:r>
          </a:p>
        </p:txBody>
      </p:sp>
      <p:pic>
        <p:nvPicPr>
          <p:cNvPr id="1030" name="Picture 6" descr="Resultado de imagen de universidad de cádiz"/>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66876" y="102777"/>
            <a:ext cx="875976" cy="1126255"/>
          </a:xfrm>
          <a:prstGeom prst="rect">
            <a:avLst/>
          </a:prstGeom>
          <a:noFill/>
          <a:extLst>
            <a:ext uri="{909E8E84-426E-40DD-AFC4-6F175D3DCCD1}">
              <a14:hiddenFill xmlns:a14="http://schemas.microsoft.com/office/drawing/2010/main">
                <a:solidFill>
                  <a:srgbClr val="FFFFFF"/>
                </a:solidFill>
              </a14:hiddenFill>
            </a:ext>
          </a:extLst>
        </p:spPr>
      </p:pic>
      <p:sp>
        <p:nvSpPr>
          <p:cNvPr id="10" name="Subtítulo 2"/>
          <p:cNvSpPr txBox="1">
            <a:spLocks/>
          </p:cNvSpPr>
          <p:nvPr/>
        </p:nvSpPr>
        <p:spPr>
          <a:xfrm>
            <a:off x="2914208" y="4421171"/>
            <a:ext cx="3315583" cy="301658"/>
          </a:xfrm>
          <a:prstGeom prst="rect">
            <a:avLst/>
          </a:prstGeom>
        </p:spPr>
        <p:txBody>
          <a:bodyPr vert="horz" lIns="91440" tIns="45720" rIns="91440" bIns="45720" rtlCol="0" anchor="b">
            <a:normAutofit fontScale="77500" lnSpcReduction="20000"/>
          </a:bodyPr>
          <a:lstStyle>
            <a:lvl1pPr marL="0" indent="0" algn="r" defTabSz="685800" rtl="0" eaLnBrk="1" latinLnBrk="0" hangingPunct="1">
              <a:lnSpc>
                <a:spcPct val="90000"/>
              </a:lnSpc>
              <a:spcBef>
                <a:spcPts val="750"/>
              </a:spcBef>
              <a:buFont typeface="Arial" panose="020B0604020202020204" pitchFamily="34" charset="0"/>
              <a:buNone/>
              <a:defRPr sz="2400" b="0" kern="120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20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6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4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4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gn="ctr"/>
            <a:r>
              <a:rPr lang="es-ES" dirty="0">
                <a:solidFill>
                  <a:schemeClr val="tx1">
                    <a:lumMod val="95000"/>
                  </a:schemeClr>
                </a:solidFill>
              </a:rPr>
              <a:t>Jerónimo Abujas Pereira</a:t>
            </a:r>
          </a:p>
        </p:txBody>
      </p:sp>
      <p:sp>
        <p:nvSpPr>
          <p:cNvPr id="7" name="Subtítulo 2">
            <a:extLst>
              <a:ext uri="{FF2B5EF4-FFF2-40B4-BE49-F238E27FC236}">
                <a16:creationId xmlns:a16="http://schemas.microsoft.com/office/drawing/2014/main" id="{9719150C-A15C-468E-9E6D-794A35485442}"/>
              </a:ext>
            </a:extLst>
          </p:cNvPr>
          <p:cNvSpPr txBox="1">
            <a:spLocks/>
          </p:cNvSpPr>
          <p:nvPr/>
        </p:nvSpPr>
        <p:spPr>
          <a:xfrm>
            <a:off x="5731497" y="5780986"/>
            <a:ext cx="3239088" cy="930900"/>
          </a:xfrm>
          <a:prstGeom prst="rect">
            <a:avLst/>
          </a:prstGeom>
        </p:spPr>
        <p:txBody>
          <a:bodyPr vert="horz" lIns="91440" tIns="45720" rIns="91440" bIns="45720" rtlCol="0" anchor="b">
            <a:normAutofit fontScale="77500" lnSpcReduction="20000"/>
          </a:bodyPr>
          <a:lstStyle>
            <a:lvl1pPr marL="0" indent="0" algn="r" defTabSz="685800" rtl="0" eaLnBrk="1" latinLnBrk="0" hangingPunct="1">
              <a:lnSpc>
                <a:spcPct val="90000"/>
              </a:lnSpc>
              <a:spcBef>
                <a:spcPts val="750"/>
              </a:spcBef>
              <a:buFont typeface="Arial" panose="020B0604020202020204" pitchFamily="34" charset="0"/>
              <a:buNone/>
              <a:defRPr sz="2400" b="0" kern="120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20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6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4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4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s-ES" b="1" dirty="0">
                <a:solidFill>
                  <a:schemeClr val="tx1">
                    <a:lumMod val="95000"/>
                  </a:schemeClr>
                </a:solidFill>
              </a:rPr>
              <a:t>Directores</a:t>
            </a:r>
          </a:p>
          <a:p>
            <a:r>
              <a:rPr lang="es-ES" dirty="0">
                <a:solidFill>
                  <a:schemeClr val="tx1">
                    <a:lumMod val="95000"/>
                  </a:schemeClr>
                </a:solidFill>
              </a:rPr>
              <a:t>Dr. Joaquín Pizarro Junquera</a:t>
            </a:r>
          </a:p>
          <a:p>
            <a:r>
              <a:rPr lang="es-ES" dirty="0">
                <a:solidFill>
                  <a:schemeClr val="tx1">
                    <a:lumMod val="95000"/>
                  </a:schemeClr>
                </a:solidFill>
              </a:rPr>
              <a:t>Dr. Pedro L. Galindo Riaño</a:t>
            </a:r>
          </a:p>
        </p:txBody>
      </p:sp>
      <p:pic>
        <p:nvPicPr>
          <p:cNvPr id="1026" name="Picture 2" descr="sic.gif (1297×414)">
            <a:extLst>
              <a:ext uri="{FF2B5EF4-FFF2-40B4-BE49-F238E27FC236}">
                <a16:creationId xmlns:a16="http://schemas.microsoft.com/office/drawing/2014/main" id="{F9BE770F-18B8-45B1-877B-3C6D9049252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1526"/>
          <a:stretch/>
        </p:blipFill>
        <p:spPr bwMode="auto">
          <a:xfrm>
            <a:off x="5889523" y="322756"/>
            <a:ext cx="2166686" cy="6812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589671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ángulo 7"/>
          <p:cNvSpPr/>
          <p:nvPr/>
        </p:nvSpPr>
        <p:spPr>
          <a:xfrm>
            <a:off x="0" y="6088828"/>
            <a:ext cx="9144000" cy="769172"/>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r"/>
            <a:endParaRPr lang="es-ES" dirty="0"/>
          </a:p>
        </p:txBody>
      </p:sp>
      <p:sp>
        <p:nvSpPr>
          <p:cNvPr id="9" name="Rectángulo 8"/>
          <p:cNvSpPr/>
          <p:nvPr/>
        </p:nvSpPr>
        <p:spPr>
          <a:xfrm>
            <a:off x="0" y="0"/>
            <a:ext cx="1785769" cy="6088828"/>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ES" dirty="0"/>
          </a:p>
        </p:txBody>
      </p:sp>
      <p:pic>
        <p:nvPicPr>
          <p:cNvPr id="11" name="Picture 6" descr="Resultado de imagen de universidad de cádiz"/>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9773" y="75303"/>
            <a:ext cx="473646" cy="60897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8" descr="Resultado de imagen de sistemas inteligentes de computación uc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458" y="75304"/>
            <a:ext cx="1085768" cy="60897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033195" y="198971"/>
            <a:ext cx="6820349" cy="887552"/>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a:lstStyle>
          <a:p>
            <a:r>
              <a:rPr lang="es-ES" dirty="0"/>
              <a:t>SIMULACIÓN ATOMÍSTICA</a:t>
            </a:r>
          </a:p>
        </p:txBody>
      </p:sp>
      <p:pic>
        <p:nvPicPr>
          <p:cNvPr id="13" name="Imagen 12" descr="http://www.glcomp.com/media/catalog/category/C7000-Gen8-Blades.png"/>
          <p:cNvPicPr/>
          <p:nvPr/>
        </p:nvPicPr>
        <p:blipFill>
          <a:blip r:embed="rId5">
            <a:extLst>
              <a:ext uri="{28A0092B-C50C-407E-A947-70E740481C1C}">
                <a14:useLocalDpi xmlns:a14="http://schemas.microsoft.com/office/drawing/2010/main" val="0"/>
              </a:ext>
            </a:extLst>
          </a:blip>
          <a:srcRect/>
          <a:stretch>
            <a:fillRect/>
          </a:stretch>
        </p:blipFill>
        <p:spPr bwMode="auto">
          <a:xfrm>
            <a:off x="2033196" y="1249094"/>
            <a:ext cx="1141516" cy="1091190"/>
          </a:xfrm>
          <a:prstGeom prst="rect">
            <a:avLst/>
          </a:prstGeom>
          <a:noFill/>
          <a:ln>
            <a:noFill/>
          </a:ln>
        </p:spPr>
      </p:pic>
      <p:pic>
        <p:nvPicPr>
          <p:cNvPr id="15" name="Imagen 14"/>
          <p:cNvPicPr>
            <a:picLocks noChangeAspect="1"/>
          </p:cNvPicPr>
          <p:nvPr/>
        </p:nvPicPr>
        <p:blipFill>
          <a:blip r:embed="rId6">
            <a:extLst>
              <a:ext uri="{BEBA8EAE-BF5A-486C-A8C5-ECC9F3942E4B}">
                <a14:imgProps xmlns:a14="http://schemas.microsoft.com/office/drawing/2010/main">
                  <a14:imgLayer r:embed="rId7">
                    <a14:imgEffect>
                      <a14:backgroundRemoval t="1330" b="99274" l="0" r="100000"/>
                    </a14:imgEffect>
                  </a14:imgLayer>
                </a14:imgProps>
              </a:ext>
            </a:extLst>
          </a:blip>
          <a:stretch>
            <a:fillRect/>
          </a:stretch>
        </p:blipFill>
        <p:spPr>
          <a:xfrm>
            <a:off x="3178340" y="2193780"/>
            <a:ext cx="1678313" cy="1294743"/>
          </a:xfrm>
          <a:prstGeom prst="rect">
            <a:avLst/>
          </a:prstGeom>
          <a:effectLst>
            <a:outerShdw blurRad="241300" dist="38100" dir="2700000" sx="103000" sy="103000" algn="tl" rotWithShape="0">
              <a:prstClr val="black">
                <a:alpha val="40000"/>
              </a:prstClr>
            </a:outerShdw>
          </a:effectLst>
        </p:spPr>
      </p:pic>
      <p:sp>
        <p:nvSpPr>
          <p:cNvPr id="16" name="CuadroTexto 15"/>
          <p:cNvSpPr txBox="1"/>
          <p:nvPr/>
        </p:nvSpPr>
        <p:spPr>
          <a:xfrm>
            <a:off x="3287696" y="1391349"/>
            <a:ext cx="1568957" cy="646331"/>
          </a:xfrm>
          <a:prstGeom prst="rect">
            <a:avLst/>
          </a:prstGeom>
          <a:noFill/>
        </p:spPr>
        <p:txBody>
          <a:bodyPr wrap="square" rtlCol="0">
            <a:spAutoFit/>
          </a:bodyPr>
          <a:lstStyle/>
          <a:p>
            <a:pPr algn="ctr"/>
            <a:r>
              <a:rPr lang="es-ES" dirty="0"/>
              <a:t>Representación computacional</a:t>
            </a:r>
          </a:p>
        </p:txBody>
      </p:sp>
      <p:pic>
        <p:nvPicPr>
          <p:cNvPr id="17" name="Imagen 16"/>
          <p:cNvPicPr>
            <a:picLocks noChangeAspect="1"/>
          </p:cNvPicPr>
          <p:nvPr/>
        </p:nvPicPr>
        <p:blipFill>
          <a:blip r:embed="rId8"/>
          <a:stretch>
            <a:fillRect/>
          </a:stretch>
        </p:blipFill>
        <p:spPr>
          <a:xfrm>
            <a:off x="6432896" y="2193780"/>
            <a:ext cx="1283015" cy="1294743"/>
          </a:xfrm>
          <a:prstGeom prst="rect">
            <a:avLst/>
          </a:prstGeom>
          <a:effectLst>
            <a:outerShdw blurRad="177800" dist="38100" dir="2700000" sx="102000" sy="102000" algn="tl" rotWithShape="0">
              <a:prstClr val="black">
                <a:alpha val="40000"/>
              </a:prstClr>
            </a:outerShdw>
          </a:effectLst>
          <a:scene3d>
            <a:camera prst="perspectiveContrastingRightFacing" fov="0">
              <a:rot lat="19698005" lon="20130543" rev="1433528"/>
            </a:camera>
            <a:lightRig rig="threePt" dir="t"/>
          </a:scene3d>
        </p:spPr>
      </p:pic>
      <p:pic>
        <p:nvPicPr>
          <p:cNvPr id="1028" name="Picture 4" descr="http://www.warsash.com.au/products/images/xe-bio.jpg"/>
          <p:cNvPicPr>
            <a:picLocks noChangeAspect="1" noChangeArrowheads="1"/>
          </p:cNvPicPr>
          <p:nvPr/>
        </p:nvPicPr>
        <p:blipFill>
          <a:blip r:embed="rId9">
            <a:extLst>
              <a:ext uri="{BEBA8EAE-BF5A-486C-A8C5-ECC9F3942E4B}">
                <a14:imgProps xmlns:a14="http://schemas.microsoft.com/office/drawing/2010/main">
                  <a14:imgLayer r:embed="rId10">
                    <a14:imgEffect>
                      <a14:backgroundRemoval t="0" b="100000" l="0" r="100000">
                        <a14:foregroundMark x1="20000" y1="35667" x2="20000" y2="35667"/>
                        <a14:foregroundMark x1="22667" y1="52833" x2="22667" y2="52833"/>
                        <a14:foregroundMark x1="23333" y1="59000" x2="23333" y2="59000"/>
                        <a14:foregroundMark x1="47778" y1="11667" x2="47778" y2="11667"/>
                      </a14:backgroundRemoval>
                    </a14:imgEffect>
                  </a14:imgLayer>
                </a14:imgProps>
              </a:ext>
              <a:ext uri="{28A0092B-C50C-407E-A947-70E740481C1C}">
                <a14:useLocalDpi xmlns:a14="http://schemas.microsoft.com/office/drawing/2010/main" val="0"/>
              </a:ext>
            </a:extLst>
          </a:blip>
          <a:srcRect/>
          <a:stretch>
            <a:fillRect/>
          </a:stretch>
        </p:blipFill>
        <p:spPr bwMode="auto">
          <a:xfrm>
            <a:off x="8035151" y="1244362"/>
            <a:ext cx="818393" cy="1091190"/>
          </a:xfrm>
          <a:prstGeom prst="rect">
            <a:avLst/>
          </a:prstGeom>
          <a:noFill/>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18" name="CuadroTexto 17"/>
          <p:cNvSpPr txBox="1"/>
          <p:nvPr/>
        </p:nvSpPr>
        <p:spPr>
          <a:xfrm>
            <a:off x="6353210" y="1400388"/>
            <a:ext cx="1568957" cy="646331"/>
          </a:xfrm>
          <a:prstGeom prst="rect">
            <a:avLst/>
          </a:prstGeom>
          <a:noFill/>
        </p:spPr>
        <p:txBody>
          <a:bodyPr wrap="square" rtlCol="0">
            <a:spAutoFit/>
          </a:bodyPr>
          <a:lstStyle/>
          <a:p>
            <a:pPr algn="ctr"/>
            <a:r>
              <a:rPr lang="es-ES" dirty="0"/>
              <a:t>Resultados experimentales</a:t>
            </a:r>
          </a:p>
        </p:txBody>
      </p:sp>
      <p:sp>
        <p:nvSpPr>
          <p:cNvPr id="33" name="CuadroTexto 32"/>
          <p:cNvSpPr txBox="1"/>
          <p:nvPr/>
        </p:nvSpPr>
        <p:spPr>
          <a:xfrm>
            <a:off x="3232327" y="3894732"/>
            <a:ext cx="4764574" cy="1354217"/>
          </a:xfrm>
          <a:prstGeom prst="rect">
            <a:avLst/>
          </a:prstGeom>
          <a:noFill/>
        </p:spPr>
        <p:txBody>
          <a:bodyPr wrap="square" rtlCol="0">
            <a:spAutoFit/>
          </a:bodyPr>
          <a:lstStyle/>
          <a:p>
            <a:pPr algn="ctr"/>
            <a:r>
              <a:rPr lang="es-ES" sz="2400" u="sng" dirty="0"/>
              <a:t>Limitaciones en la simulación</a:t>
            </a:r>
          </a:p>
          <a:p>
            <a:pPr algn="ctr">
              <a:spcBef>
                <a:spcPts val="600"/>
              </a:spcBef>
            </a:pPr>
            <a:r>
              <a:rPr lang="es-ES" sz="2400" dirty="0"/>
              <a:t>Escala de tamaño</a:t>
            </a:r>
          </a:p>
          <a:p>
            <a:pPr algn="ctr">
              <a:spcBef>
                <a:spcPts val="600"/>
              </a:spcBef>
            </a:pPr>
            <a:r>
              <a:rPr lang="es-ES" sz="2400" dirty="0"/>
              <a:t>Escala de tiempo</a:t>
            </a:r>
          </a:p>
        </p:txBody>
      </p:sp>
      <p:graphicFrame>
        <p:nvGraphicFramePr>
          <p:cNvPr id="26" name="Tabla 25">
            <a:extLst>
              <a:ext uri="{FF2B5EF4-FFF2-40B4-BE49-F238E27FC236}">
                <a16:creationId xmlns:a16="http://schemas.microsoft.com/office/drawing/2014/main" id="{3D8687CD-8A55-4F6E-961F-EE14896400AD}"/>
              </a:ext>
            </a:extLst>
          </p:cNvPr>
          <p:cNvGraphicFramePr>
            <a:graphicFrameLocks noGrp="1"/>
          </p:cNvGraphicFramePr>
          <p:nvPr>
            <p:extLst>
              <p:ext uri="{D42A27DB-BD31-4B8C-83A1-F6EECF244321}">
                <p14:modId xmlns:p14="http://schemas.microsoft.com/office/powerpoint/2010/main" val="2442808878"/>
              </p:ext>
            </p:extLst>
          </p:nvPr>
        </p:nvGraphicFramePr>
        <p:xfrm>
          <a:off x="6221472" y="6153374"/>
          <a:ext cx="2922528" cy="640080"/>
        </p:xfrm>
        <a:graphic>
          <a:graphicData uri="http://schemas.openxmlformats.org/drawingml/2006/table">
            <a:tbl>
              <a:tblPr firstRow="1" bandRow="1">
                <a:tableStyleId>{2D5ABB26-0587-4C30-8999-92F81FD0307C}</a:tableStyleId>
              </a:tblPr>
              <a:tblGrid>
                <a:gridCol w="2458943">
                  <a:extLst>
                    <a:ext uri="{9D8B030D-6E8A-4147-A177-3AD203B41FA5}">
                      <a16:colId xmlns:a16="http://schemas.microsoft.com/office/drawing/2014/main" val="1347896834"/>
                    </a:ext>
                  </a:extLst>
                </a:gridCol>
                <a:gridCol w="463585">
                  <a:extLst>
                    <a:ext uri="{9D8B030D-6E8A-4147-A177-3AD203B41FA5}">
                      <a16:colId xmlns:a16="http://schemas.microsoft.com/office/drawing/2014/main" val="972821047"/>
                    </a:ext>
                  </a:extLst>
                </a:gridCol>
              </a:tblGrid>
              <a:tr h="633819">
                <a:tc>
                  <a:txBody>
                    <a:bodyPr/>
                    <a:lstStyle/>
                    <a:p>
                      <a:pPr algn="r"/>
                      <a:r>
                        <a:rPr lang="es-ES" dirty="0">
                          <a:solidFill>
                            <a:schemeClr val="bg1"/>
                          </a:solidFill>
                        </a:rPr>
                        <a:t>Simulación cinética en Entornos Distribuidos</a:t>
                      </a:r>
                      <a:endParaRPr lang="es-ES" b="0" dirty="0">
                        <a:solidFill>
                          <a:schemeClr val="bg1"/>
                        </a:solidFill>
                      </a:endParaRPr>
                    </a:p>
                  </a:txBody>
                  <a:tcPr anchor="ctr">
                    <a:lnR w="12700" cap="flat" cmpd="sng" algn="ctr">
                      <a:solidFill>
                        <a:schemeClr val="tx1"/>
                      </a:solidFill>
                      <a:prstDash val="solid"/>
                      <a:round/>
                      <a:headEnd type="none" w="med" len="med"/>
                      <a:tailEnd type="none" w="med" len="med"/>
                    </a:lnR>
                  </a:tcPr>
                </a:tc>
                <a:tc>
                  <a:txBody>
                    <a:bodyPr/>
                    <a:lstStyle/>
                    <a:p>
                      <a:pPr algn="ctr"/>
                      <a:fld id="{0E1C8A44-DCA4-45BE-94D1-2AB25001A8D2}" type="slidenum">
                        <a:rPr lang="es-ES" smtClean="0">
                          <a:solidFill>
                            <a:schemeClr val="bg2">
                              <a:lumMod val="60000"/>
                              <a:lumOff val="40000"/>
                            </a:schemeClr>
                          </a:solidFill>
                        </a:rPr>
                        <a:t>10</a:t>
                      </a:fld>
                      <a:endParaRPr lang="es-ES" dirty="0">
                        <a:solidFill>
                          <a:schemeClr val="bg2">
                            <a:lumMod val="60000"/>
                            <a:lumOff val="40000"/>
                          </a:schemeClr>
                        </a:solidFill>
                      </a:endParaRPr>
                    </a:p>
                  </a:txBody>
                  <a:tcPr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862195207"/>
                  </a:ext>
                </a:extLst>
              </a:tr>
            </a:tbl>
          </a:graphicData>
        </a:graphic>
      </p:graphicFrame>
      <p:sp>
        <p:nvSpPr>
          <p:cNvPr id="23" name="Rectángulo 22">
            <a:extLst>
              <a:ext uri="{FF2B5EF4-FFF2-40B4-BE49-F238E27FC236}">
                <a16:creationId xmlns:a16="http://schemas.microsoft.com/office/drawing/2014/main" id="{0150E5B5-4A2F-4AD2-8BCA-E9667567A7D3}"/>
              </a:ext>
            </a:extLst>
          </p:cNvPr>
          <p:cNvSpPr/>
          <p:nvPr/>
        </p:nvSpPr>
        <p:spPr>
          <a:xfrm>
            <a:off x="0" y="873306"/>
            <a:ext cx="1785769" cy="5215521"/>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s-ES" sz="1350" u="sng" dirty="0">
                <a:solidFill>
                  <a:schemeClr val="bg1"/>
                </a:solidFill>
              </a:rPr>
              <a:t>Crecimiento cristalino</a:t>
            </a:r>
          </a:p>
          <a:p>
            <a:pPr marL="108000" indent="-72000">
              <a:buFontTx/>
              <a:buChar char="-"/>
            </a:pPr>
            <a:r>
              <a:rPr lang="es-ES" sz="1350" dirty="0">
                <a:solidFill>
                  <a:schemeClr val="bg1"/>
                </a:solidFill>
              </a:rPr>
              <a:t>Deposición</a:t>
            </a:r>
          </a:p>
          <a:p>
            <a:pPr marL="108000" indent="-72000">
              <a:buFontTx/>
              <a:buChar char="-"/>
            </a:pPr>
            <a:r>
              <a:rPr lang="es-ES" sz="1350" dirty="0">
                <a:solidFill>
                  <a:schemeClr val="bg1"/>
                </a:solidFill>
              </a:rPr>
              <a:t>Conceptos</a:t>
            </a:r>
          </a:p>
          <a:p>
            <a:pPr marL="108000" indent="-72000">
              <a:buFontTx/>
              <a:buChar char="-"/>
            </a:pPr>
            <a:r>
              <a:rPr lang="es-ES" sz="1350" dirty="0">
                <a:solidFill>
                  <a:schemeClr val="bg1"/>
                </a:solidFill>
              </a:rPr>
              <a:t>Tipos de Crecimiento</a:t>
            </a:r>
          </a:p>
          <a:p>
            <a:pPr marL="108000" indent="-72000">
              <a:buFontTx/>
              <a:buChar char="-"/>
            </a:pPr>
            <a:r>
              <a:rPr lang="es-ES" sz="1350" dirty="0"/>
              <a:t>Modelo TSK</a:t>
            </a:r>
          </a:p>
          <a:p>
            <a:pPr marL="108000" indent="-72000">
              <a:buFontTx/>
              <a:buChar char="-"/>
            </a:pPr>
            <a:endParaRPr lang="es-ES" sz="1350" dirty="0"/>
          </a:p>
          <a:p>
            <a:r>
              <a:rPr lang="es-ES" sz="1350" b="1" u="sng" dirty="0">
                <a:solidFill>
                  <a:srgbClr val="FD9101"/>
                </a:solidFill>
              </a:rPr>
              <a:t>Simulación atomística</a:t>
            </a:r>
          </a:p>
          <a:p>
            <a:pPr marL="108000" indent="-72000">
              <a:buFontTx/>
              <a:buChar char="-"/>
            </a:pPr>
            <a:r>
              <a:rPr lang="es-ES" sz="1350" b="1" dirty="0">
                <a:solidFill>
                  <a:srgbClr val="FD9101"/>
                </a:solidFill>
              </a:rPr>
              <a:t>Introducción</a:t>
            </a:r>
          </a:p>
          <a:p>
            <a:pPr marL="108000" indent="-72000">
              <a:buFontTx/>
              <a:buChar char="-"/>
            </a:pPr>
            <a:r>
              <a:rPr lang="es-ES" sz="1350" dirty="0"/>
              <a:t>Dinámica molecular</a:t>
            </a:r>
          </a:p>
          <a:p>
            <a:pPr marL="108000" indent="-72000">
              <a:buFontTx/>
              <a:buChar char="-"/>
            </a:pPr>
            <a:r>
              <a:rPr lang="es-ES" sz="1350" dirty="0"/>
              <a:t>Monte Carlo</a:t>
            </a:r>
          </a:p>
          <a:p>
            <a:pPr marL="288000" lvl="1" indent="-171450">
              <a:buFont typeface="Arial" panose="020B0604020202020204" pitchFamily="34" charset="0"/>
              <a:buChar char="•"/>
            </a:pPr>
            <a:r>
              <a:rPr lang="es-ES" sz="1350" dirty="0"/>
              <a:t>KMC</a:t>
            </a:r>
          </a:p>
          <a:p>
            <a:pPr marL="288000" lvl="1" indent="-171450">
              <a:buFont typeface="Arial" panose="020B0604020202020204" pitchFamily="34" charset="0"/>
              <a:buChar char="•"/>
            </a:pPr>
            <a:r>
              <a:rPr lang="es-ES" sz="1350" dirty="0"/>
              <a:t>Paralelización</a:t>
            </a:r>
          </a:p>
          <a:p>
            <a:endParaRPr lang="es-ES" sz="1350" b="1" u="sng" dirty="0"/>
          </a:p>
          <a:p>
            <a:r>
              <a:rPr lang="es-ES" sz="1350" u="sng" dirty="0"/>
              <a:t>Aportaciones</a:t>
            </a:r>
          </a:p>
          <a:p>
            <a:pPr marL="108000" indent="-72000">
              <a:buFontTx/>
              <a:buChar char="-"/>
            </a:pPr>
            <a:r>
              <a:rPr lang="es-ES" sz="1350" dirty="0" err="1"/>
              <a:t>Homoepitaxia</a:t>
            </a:r>
            <a:endParaRPr lang="es-ES" sz="1350" dirty="0"/>
          </a:p>
          <a:p>
            <a:pPr marL="108000" indent="-72000">
              <a:buFontTx/>
              <a:buChar char="-"/>
            </a:pPr>
            <a:r>
              <a:rPr lang="es-ES" sz="1350" dirty="0" err="1"/>
              <a:t>Heteroepitaxia</a:t>
            </a:r>
            <a:endParaRPr lang="es-ES" sz="1350" dirty="0"/>
          </a:p>
          <a:p>
            <a:pPr marL="108000" indent="-72000">
              <a:buFontTx/>
              <a:buChar char="-"/>
            </a:pPr>
            <a:r>
              <a:rPr lang="es-ES" sz="1350" dirty="0"/>
              <a:t>Análisis </a:t>
            </a:r>
            <a:r>
              <a:rPr lang="es-ES" sz="1350" dirty="0" err="1"/>
              <a:t>MMonCa</a:t>
            </a:r>
            <a:endParaRPr lang="es-ES" sz="1350" dirty="0"/>
          </a:p>
          <a:p>
            <a:endParaRPr lang="es-ES" sz="1350" dirty="0"/>
          </a:p>
          <a:p>
            <a:r>
              <a:rPr lang="es-ES" sz="1350" u="sng" dirty="0"/>
              <a:t>Simulador distribuido</a:t>
            </a:r>
          </a:p>
          <a:p>
            <a:pPr marL="108000" indent="-72000">
              <a:buFontTx/>
              <a:buChar char="-"/>
            </a:pPr>
            <a:r>
              <a:rPr lang="es-ES" sz="1350" dirty="0"/>
              <a:t>Versión secuencial</a:t>
            </a:r>
          </a:p>
          <a:p>
            <a:pPr marL="108000" indent="-72000">
              <a:buFontTx/>
              <a:buChar char="-"/>
            </a:pPr>
            <a:r>
              <a:rPr lang="es-ES" sz="1350" dirty="0"/>
              <a:t>Versión distribuida</a:t>
            </a:r>
          </a:p>
          <a:p>
            <a:pPr marL="108000" indent="-72000">
              <a:buFontTx/>
              <a:buChar char="-"/>
            </a:pPr>
            <a:r>
              <a:rPr lang="es-ES" sz="1350" dirty="0"/>
              <a:t>Simulaciones</a:t>
            </a:r>
          </a:p>
          <a:p>
            <a:endParaRPr lang="es-ES" sz="1350" dirty="0"/>
          </a:p>
          <a:p>
            <a:r>
              <a:rPr lang="es-ES" sz="1350" u="sng" dirty="0"/>
              <a:t>Conclusiones</a:t>
            </a:r>
          </a:p>
        </p:txBody>
      </p:sp>
      <p:cxnSp>
        <p:nvCxnSpPr>
          <p:cNvPr id="4" name="Conector: curvado 3"/>
          <p:cNvCxnSpPr>
            <a:cxnSpLocks/>
          </p:cNvCxnSpPr>
          <p:nvPr/>
        </p:nvCxnSpPr>
        <p:spPr>
          <a:xfrm rot="16200000" flipH="1">
            <a:off x="2637085" y="2423168"/>
            <a:ext cx="500868" cy="574386"/>
          </a:xfrm>
          <a:prstGeom prst="curvedConnector2">
            <a:avLst/>
          </a:prstGeom>
          <a:ln w="7302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Conector: curvado 23"/>
          <p:cNvCxnSpPr>
            <a:cxnSpLocks/>
          </p:cNvCxnSpPr>
          <p:nvPr/>
        </p:nvCxnSpPr>
        <p:spPr>
          <a:xfrm rot="5400000">
            <a:off x="7964297" y="2363339"/>
            <a:ext cx="500868" cy="574386"/>
          </a:xfrm>
          <a:prstGeom prst="curvedConnector2">
            <a:avLst/>
          </a:prstGeom>
          <a:ln w="7302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25" name="Grupo 24"/>
          <p:cNvGrpSpPr/>
          <p:nvPr/>
        </p:nvGrpSpPr>
        <p:grpSpPr>
          <a:xfrm>
            <a:off x="5282719" y="2551981"/>
            <a:ext cx="670253" cy="697969"/>
            <a:chOff x="5063429" y="4035607"/>
            <a:chExt cx="987934" cy="1028786"/>
          </a:xfrm>
        </p:grpSpPr>
        <p:sp>
          <p:nvSpPr>
            <p:cNvPr id="21" name="Flecha: circular 20"/>
            <p:cNvSpPr/>
            <p:nvPr/>
          </p:nvSpPr>
          <p:spPr>
            <a:xfrm>
              <a:off x="5063429" y="4035607"/>
              <a:ext cx="978408" cy="978408"/>
            </a:xfrm>
            <a:prstGeom prst="circularArrow">
              <a:avLst/>
            </a:prstGeom>
            <a:solidFill>
              <a:srgbClr val="FF0000"/>
            </a:solid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solidFill>
                  <a:schemeClr val="tx1"/>
                </a:solidFill>
              </a:endParaRPr>
            </a:p>
          </p:txBody>
        </p:sp>
        <p:sp>
          <p:nvSpPr>
            <p:cNvPr id="28" name="Flecha: circular 27"/>
            <p:cNvSpPr/>
            <p:nvPr/>
          </p:nvSpPr>
          <p:spPr>
            <a:xfrm flipH="1" flipV="1">
              <a:off x="5076389" y="4085985"/>
              <a:ext cx="974974" cy="978408"/>
            </a:xfrm>
            <a:prstGeom prst="circularArrow">
              <a:avLst/>
            </a:prstGeom>
            <a:solidFill>
              <a:schemeClr val="accent1"/>
            </a:solid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solidFill>
                  <a:schemeClr val="tx1"/>
                </a:solidFill>
              </a:endParaRPr>
            </a:p>
          </p:txBody>
        </p:sp>
      </p:grpSp>
      <p:cxnSp>
        <p:nvCxnSpPr>
          <p:cNvPr id="30" name="Conector recto de flecha 29"/>
          <p:cNvCxnSpPr>
            <a:cxnSpLocks/>
          </p:cNvCxnSpPr>
          <p:nvPr/>
        </p:nvCxnSpPr>
        <p:spPr>
          <a:xfrm>
            <a:off x="4847587" y="2900966"/>
            <a:ext cx="360395" cy="0"/>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Conector recto de flecha 31"/>
          <p:cNvCxnSpPr>
            <a:cxnSpLocks/>
          </p:cNvCxnSpPr>
          <p:nvPr/>
        </p:nvCxnSpPr>
        <p:spPr>
          <a:xfrm flipH="1">
            <a:off x="5992815" y="2900966"/>
            <a:ext cx="360395" cy="0"/>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107148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ángulo 17"/>
          <p:cNvSpPr/>
          <p:nvPr/>
        </p:nvSpPr>
        <p:spPr>
          <a:xfrm>
            <a:off x="4351426" y="2984486"/>
            <a:ext cx="2230461" cy="2188462"/>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r"/>
            <a:endParaRPr lang="es-ES" dirty="0"/>
          </a:p>
        </p:txBody>
      </p:sp>
      <p:sp>
        <p:nvSpPr>
          <p:cNvPr id="15" name="Rectángulo 14"/>
          <p:cNvSpPr/>
          <p:nvPr/>
        </p:nvSpPr>
        <p:spPr>
          <a:xfrm>
            <a:off x="1956743" y="2984486"/>
            <a:ext cx="2230461" cy="2188462"/>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r"/>
            <a:endParaRPr lang="es-ES" dirty="0"/>
          </a:p>
        </p:txBody>
      </p:sp>
      <p:sp>
        <p:nvSpPr>
          <p:cNvPr id="13" name="Rectángulo 12"/>
          <p:cNvSpPr/>
          <p:nvPr/>
        </p:nvSpPr>
        <p:spPr>
          <a:xfrm>
            <a:off x="4463650" y="2267507"/>
            <a:ext cx="2445489" cy="292411"/>
          </a:xfrm>
          <a:prstGeom prst="rect">
            <a:avLst/>
          </a:prstGeom>
          <a:solidFill>
            <a:schemeClr val="bg2">
              <a:lumMod val="7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endParaRPr lang="es-ES" sz="1200" u="sng" dirty="0"/>
          </a:p>
        </p:txBody>
      </p:sp>
      <p:sp>
        <p:nvSpPr>
          <p:cNvPr id="8" name="Rectángulo 7"/>
          <p:cNvSpPr/>
          <p:nvPr/>
        </p:nvSpPr>
        <p:spPr>
          <a:xfrm>
            <a:off x="0" y="6088828"/>
            <a:ext cx="9144000" cy="769172"/>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r"/>
            <a:endParaRPr lang="es-ES" dirty="0"/>
          </a:p>
        </p:txBody>
      </p:sp>
      <p:sp>
        <p:nvSpPr>
          <p:cNvPr id="9" name="Rectángulo 8"/>
          <p:cNvSpPr/>
          <p:nvPr/>
        </p:nvSpPr>
        <p:spPr>
          <a:xfrm>
            <a:off x="0" y="0"/>
            <a:ext cx="1785769" cy="6088828"/>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ES" dirty="0"/>
          </a:p>
        </p:txBody>
      </p:sp>
      <p:pic>
        <p:nvPicPr>
          <p:cNvPr id="11" name="Picture 6" descr="Resultado de imagen de universidad de cádiz"/>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9773" y="75303"/>
            <a:ext cx="473646" cy="60897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8" descr="Resultado de imagen de sistemas inteligentes de computación uc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458" y="75304"/>
            <a:ext cx="1085768" cy="60897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033195" y="198971"/>
            <a:ext cx="6820349" cy="887552"/>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a:lstStyle>
          <a:p>
            <a:r>
              <a:rPr lang="es-ES" dirty="0"/>
              <a:t>Dinámica molecular</a:t>
            </a:r>
          </a:p>
        </p:txBody>
      </p:sp>
      <p:sp>
        <p:nvSpPr>
          <p:cNvPr id="2" name="Rectángulo 1"/>
          <p:cNvSpPr/>
          <p:nvPr/>
        </p:nvSpPr>
        <p:spPr>
          <a:xfrm>
            <a:off x="2209547" y="1360710"/>
            <a:ext cx="6273209" cy="1231106"/>
          </a:xfrm>
          <a:prstGeom prst="rect">
            <a:avLst/>
          </a:prstGeom>
        </p:spPr>
        <p:txBody>
          <a:bodyPr wrap="square">
            <a:spAutoFit/>
          </a:bodyPr>
          <a:lstStyle/>
          <a:p>
            <a:pPr marL="285750" indent="-285750">
              <a:spcBef>
                <a:spcPts val="1200"/>
              </a:spcBef>
              <a:buFontTx/>
              <a:buChar char="-"/>
            </a:pPr>
            <a:r>
              <a:rPr lang="es-ES" dirty="0"/>
              <a:t>Método numérico.</a:t>
            </a:r>
          </a:p>
          <a:p>
            <a:pPr marL="285750" indent="-285750">
              <a:spcBef>
                <a:spcPts val="1200"/>
              </a:spcBef>
              <a:buFontTx/>
              <a:buChar char="-"/>
            </a:pPr>
            <a:r>
              <a:rPr lang="es-ES" dirty="0"/>
              <a:t>Alto coste computacional.</a:t>
            </a:r>
          </a:p>
          <a:p>
            <a:pPr marL="285750" indent="-285750">
              <a:spcBef>
                <a:spcPts val="1200"/>
              </a:spcBef>
              <a:buFontTx/>
              <a:buChar char="-"/>
            </a:pPr>
            <a:r>
              <a:rPr lang="es-ES" dirty="0"/>
              <a:t>Modelado mediante ecuaciones de movimiento</a:t>
            </a:r>
          </a:p>
        </p:txBody>
      </p:sp>
      <p:pic>
        <p:nvPicPr>
          <p:cNvPr id="3" name="Imagen 2"/>
          <p:cNvPicPr>
            <a:picLocks noChangeAspect="1"/>
          </p:cNvPicPr>
          <p:nvPr/>
        </p:nvPicPr>
        <p:blipFill>
          <a:blip r:embed="rId5">
            <a:extLst>
              <a:ext uri="{BEBA8EAE-BF5A-486C-A8C5-ECC9F3942E4B}">
                <a14:imgProps xmlns:a14="http://schemas.microsoft.com/office/drawing/2010/main">
                  <a14:imgLayer r:embed="rId6">
                    <a14:imgEffect>
                      <a14:backgroundRemoval t="0" b="100000" l="0" r="100000">
                        <a14:foregroundMark x1="49342" y1="62617" x2="49342" y2="62617"/>
                        <a14:foregroundMark x1="64803" y1="59579" x2="64803" y2="59579"/>
                        <a14:foregroundMark x1="64638" y1="62383" x2="64638" y2="62383"/>
                        <a14:foregroundMark x1="57237" y1="41589" x2="57237" y2="41589"/>
                        <a14:foregroundMark x1="64145" y1="25701" x2="64145" y2="25701"/>
                        <a14:foregroundMark x1="68421" y1="13318" x2="68421" y2="13318"/>
                        <a14:foregroundMark x1="69901" y1="17056" x2="69901" y2="17056"/>
                        <a14:foregroundMark x1="83717" y1="72664" x2="83717" y2="72664"/>
                        <a14:foregroundMark x1="56579" y1="39486" x2="56579" y2="39486"/>
                        <a14:foregroundMark x1="35691" y1="73131" x2="35691" y2="73131"/>
                        <a14:foregroundMark x1="23355" y1="81776" x2="23355" y2="81776"/>
                        <a14:foregroundMark x1="16612" y1="88551" x2="16612" y2="88551"/>
                        <a14:foregroundMark x1="14967" y1="84813" x2="14967" y2="84813"/>
                      </a14:backgroundRemoval>
                    </a14:imgEffect>
                  </a14:imgLayer>
                </a14:imgProps>
              </a:ext>
            </a:extLst>
          </a:blip>
          <a:stretch>
            <a:fillRect/>
          </a:stretch>
        </p:blipFill>
        <p:spPr>
          <a:xfrm rot="1152355">
            <a:off x="2307977" y="2840255"/>
            <a:ext cx="1636227" cy="1151818"/>
          </a:xfrm>
          <a:prstGeom prst="rect">
            <a:avLst/>
          </a:prstGeom>
        </p:spPr>
      </p:pic>
      <p:pic>
        <p:nvPicPr>
          <p:cNvPr id="4" name="Imagen 3"/>
          <p:cNvPicPr>
            <a:picLocks noChangeAspect="1"/>
          </p:cNvPicPr>
          <p:nvPr/>
        </p:nvPicPr>
        <p:blipFill>
          <a:blip r:embed="rId7">
            <a:extLst>
              <a:ext uri="{BEBA8EAE-BF5A-486C-A8C5-ECC9F3942E4B}">
                <a14:imgProps xmlns:a14="http://schemas.microsoft.com/office/drawing/2010/main">
                  <a14:imgLayer r:embed="rId8">
                    <a14:imgEffect>
                      <a14:backgroundRemoval t="1061" b="100000" l="0" r="100000">
                        <a14:foregroundMark x1="5806" y1="70557" x2="5806" y2="70557"/>
                        <a14:foregroundMark x1="24645" y1="61008" x2="24645" y2="61008"/>
                        <a14:foregroundMark x1="50710" y1="70292" x2="50710" y2="70292"/>
                        <a14:foregroundMark x1="44258" y1="67905" x2="44258" y2="67905"/>
                        <a14:foregroundMark x1="46839" y1="73475" x2="46839" y2="73475"/>
                        <a14:foregroundMark x1="49677" y1="77188" x2="49677" y2="77188"/>
                        <a14:foregroundMark x1="69161" y1="60743" x2="69161" y2="60743"/>
                        <a14:foregroundMark x1="89548" y1="58621" x2="89548" y2="58621"/>
                        <a14:foregroundMark x1="92258" y1="61273" x2="92258" y2="61273"/>
                      </a14:backgroundRemoval>
                    </a14:imgEffect>
                  </a14:imgLayer>
                </a14:imgProps>
              </a:ext>
            </a:extLst>
          </a:blip>
          <a:stretch>
            <a:fillRect/>
          </a:stretch>
        </p:blipFill>
        <p:spPr>
          <a:xfrm>
            <a:off x="4761283" y="3028204"/>
            <a:ext cx="1530023" cy="744282"/>
          </a:xfrm>
          <a:prstGeom prst="rect">
            <a:avLst/>
          </a:prstGeom>
        </p:spPr>
      </p:pic>
      <p:sp>
        <p:nvSpPr>
          <p:cNvPr id="19" name="Rectángulo 18"/>
          <p:cNvSpPr/>
          <p:nvPr/>
        </p:nvSpPr>
        <p:spPr>
          <a:xfrm>
            <a:off x="6742565" y="2984486"/>
            <a:ext cx="2230461" cy="2188462"/>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r"/>
            <a:endParaRPr lang="es-ES" dirty="0"/>
          </a:p>
        </p:txBody>
      </p:sp>
      <p:pic>
        <p:nvPicPr>
          <p:cNvPr id="20" name="Imagen 19"/>
          <p:cNvPicPr>
            <a:picLocks noChangeAspect="1"/>
          </p:cNvPicPr>
          <p:nvPr/>
        </p:nvPicPr>
        <p:blipFill>
          <a:blip r:embed="rId9">
            <a:extLst>
              <a:ext uri="{BEBA8EAE-BF5A-486C-A8C5-ECC9F3942E4B}">
                <a14:imgProps xmlns:a14="http://schemas.microsoft.com/office/drawing/2010/main">
                  <a14:imgLayer r:embed="rId6">
                    <a14:imgEffect>
                      <a14:backgroundRemoval t="0" b="100000" l="0" r="100000">
                        <a14:foregroundMark x1="49342" y1="62617" x2="49342" y2="62617"/>
                        <a14:foregroundMark x1="64803" y1="59579" x2="64803" y2="59579"/>
                        <a14:foregroundMark x1="64638" y1="62383" x2="64638" y2="62383"/>
                        <a14:foregroundMark x1="57237" y1="41589" x2="57237" y2="41589"/>
                        <a14:foregroundMark x1="64145" y1="25701" x2="64145" y2="25701"/>
                        <a14:foregroundMark x1="68421" y1="13318" x2="68421" y2="13318"/>
                        <a14:foregroundMark x1="69901" y1="17056" x2="69901" y2="17056"/>
                        <a14:foregroundMark x1="83717" y1="72664" x2="83717" y2="72664"/>
                        <a14:foregroundMark x1="56579" y1="39486" x2="56579" y2="39486"/>
                        <a14:foregroundMark x1="35691" y1="73131" x2="35691" y2="73131"/>
                        <a14:foregroundMark x1="23355" y1="81776" x2="23355" y2="81776"/>
                        <a14:foregroundMark x1="16612" y1="88551" x2="16612" y2="88551"/>
                        <a14:foregroundMark x1="14967" y1="84813" x2="14967" y2="84813"/>
                      </a14:backgroundRemoval>
                    </a14:imgEffect>
                  </a14:imgLayer>
                </a14:imgProps>
              </a:ext>
            </a:extLst>
          </a:blip>
          <a:stretch>
            <a:fillRect/>
          </a:stretch>
        </p:blipFill>
        <p:spPr>
          <a:xfrm rot="1072547">
            <a:off x="6774462" y="3037233"/>
            <a:ext cx="1031647" cy="726225"/>
          </a:xfrm>
          <a:prstGeom prst="rect">
            <a:avLst/>
          </a:prstGeom>
        </p:spPr>
      </p:pic>
      <p:pic>
        <p:nvPicPr>
          <p:cNvPr id="21" name="Imagen 20"/>
          <p:cNvPicPr>
            <a:picLocks noChangeAspect="1"/>
          </p:cNvPicPr>
          <p:nvPr/>
        </p:nvPicPr>
        <p:blipFill>
          <a:blip r:embed="rId10">
            <a:extLst>
              <a:ext uri="{BEBA8EAE-BF5A-486C-A8C5-ECC9F3942E4B}">
                <a14:imgProps xmlns:a14="http://schemas.microsoft.com/office/drawing/2010/main">
                  <a14:imgLayer r:embed="rId8">
                    <a14:imgEffect>
                      <a14:backgroundRemoval t="1061" b="100000" l="0" r="100000">
                        <a14:foregroundMark x1="5806" y1="70557" x2="5806" y2="70557"/>
                        <a14:foregroundMark x1="24645" y1="61008" x2="24645" y2="61008"/>
                        <a14:foregroundMark x1="50710" y1="70292" x2="50710" y2="70292"/>
                        <a14:foregroundMark x1="44258" y1="67905" x2="44258" y2="67905"/>
                        <a14:foregroundMark x1="46839" y1="73475" x2="46839" y2="73475"/>
                        <a14:foregroundMark x1="49677" y1="77188" x2="49677" y2="77188"/>
                        <a14:foregroundMark x1="69161" y1="60743" x2="69161" y2="60743"/>
                        <a14:foregroundMark x1="89548" y1="58621" x2="89548" y2="58621"/>
                        <a14:foregroundMark x1="92258" y1="61273" x2="92258" y2="61273"/>
                      </a14:backgroundRemoval>
                    </a14:imgEffect>
                  </a14:imgLayer>
                </a14:imgProps>
              </a:ext>
            </a:extLst>
          </a:blip>
          <a:stretch>
            <a:fillRect/>
          </a:stretch>
        </p:blipFill>
        <p:spPr>
          <a:xfrm>
            <a:off x="8022061" y="3204870"/>
            <a:ext cx="870314" cy="423365"/>
          </a:xfrm>
          <a:prstGeom prst="rect">
            <a:avLst/>
          </a:prstGeom>
        </p:spPr>
      </p:pic>
      <mc:AlternateContent xmlns:mc="http://schemas.openxmlformats.org/markup-compatibility/2006" xmlns:a14="http://schemas.microsoft.com/office/drawing/2010/main">
        <mc:Choice Requires="a14">
          <p:sp>
            <p:nvSpPr>
              <p:cNvPr id="5" name="CuadroTexto 4"/>
              <p:cNvSpPr txBox="1"/>
              <p:nvPr/>
            </p:nvSpPr>
            <p:spPr>
              <a:xfrm>
                <a:off x="7603066" y="3228983"/>
                <a:ext cx="363882" cy="43088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s-ES" sz="2800" b="1" i="0" smtClean="0">
                          <a:latin typeface="Cambria Math" panose="02040503050406030204" pitchFamily="18" charset="0"/>
                        </a:rPr>
                        <m:t>+</m:t>
                      </m:r>
                    </m:oMath>
                  </m:oMathPara>
                </a14:m>
                <a:endParaRPr lang="es-ES" b="1" dirty="0"/>
              </a:p>
            </p:txBody>
          </p:sp>
        </mc:Choice>
        <mc:Fallback xmlns="">
          <p:sp>
            <p:nvSpPr>
              <p:cNvPr id="5" name="CuadroTexto 4"/>
              <p:cNvSpPr txBox="1">
                <a:spLocks noRot="1" noChangeAspect="1" noMove="1" noResize="1" noEditPoints="1" noAdjustHandles="1" noChangeArrowheads="1" noChangeShapeType="1" noTextEdit="1"/>
              </p:cNvSpPr>
              <p:nvPr/>
            </p:nvSpPr>
            <p:spPr>
              <a:xfrm>
                <a:off x="7603066" y="3228983"/>
                <a:ext cx="363882" cy="430887"/>
              </a:xfrm>
              <a:prstGeom prst="rect">
                <a:avLst/>
              </a:prstGeom>
              <a:blipFill>
                <a:blip r:embed="rId11"/>
                <a:stretch>
                  <a:fillRect/>
                </a:stretch>
              </a:blipFill>
            </p:spPr>
            <p:txBody>
              <a:bodyPr/>
              <a:lstStyle/>
              <a:p>
                <a:r>
                  <a:rPr lang="es-ES">
                    <a:noFill/>
                  </a:rPr>
                  <a:t> </a:t>
                </a:r>
              </a:p>
            </p:txBody>
          </p:sp>
        </mc:Fallback>
      </mc:AlternateContent>
      <p:sp>
        <p:nvSpPr>
          <p:cNvPr id="7" name="Rectángulo 6"/>
          <p:cNvSpPr/>
          <p:nvPr/>
        </p:nvSpPr>
        <p:spPr>
          <a:xfrm>
            <a:off x="1956743" y="3894051"/>
            <a:ext cx="2230461" cy="369332"/>
          </a:xfrm>
          <a:prstGeom prst="rect">
            <a:avLst/>
          </a:prstGeom>
        </p:spPr>
        <p:txBody>
          <a:bodyPr wrap="square">
            <a:spAutoFit/>
          </a:bodyPr>
          <a:lstStyle/>
          <a:p>
            <a:pPr algn="ctr">
              <a:spcBef>
                <a:spcPts val="1200"/>
              </a:spcBef>
            </a:pPr>
            <a:r>
              <a:rPr lang="es-ES" dirty="0">
                <a:solidFill>
                  <a:schemeClr val="bg1"/>
                </a:solidFill>
              </a:rPr>
              <a:t>Mecánica clásica</a:t>
            </a:r>
          </a:p>
        </p:txBody>
      </p:sp>
      <p:sp>
        <p:nvSpPr>
          <p:cNvPr id="22" name="Rectángulo 21"/>
          <p:cNvSpPr/>
          <p:nvPr/>
        </p:nvSpPr>
        <p:spPr>
          <a:xfrm>
            <a:off x="4347882" y="3899852"/>
            <a:ext cx="2234005" cy="369332"/>
          </a:xfrm>
          <a:prstGeom prst="rect">
            <a:avLst/>
          </a:prstGeom>
        </p:spPr>
        <p:txBody>
          <a:bodyPr wrap="square">
            <a:spAutoFit/>
          </a:bodyPr>
          <a:lstStyle/>
          <a:p>
            <a:pPr algn="ctr">
              <a:spcBef>
                <a:spcPts val="1200"/>
              </a:spcBef>
            </a:pPr>
            <a:r>
              <a:rPr lang="es-ES" dirty="0">
                <a:solidFill>
                  <a:schemeClr val="bg1"/>
                </a:solidFill>
              </a:rPr>
              <a:t>Mecánica cuántica</a:t>
            </a:r>
          </a:p>
        </p:txBody>
      </p:sp>
      <p:sp>
        <p:nvSpPr>
          <p:cNvPr id="23" name="Rectángulo 22"/>
          <p:cNvSpPr/>
          <p:nvPr/>
        </p:nvSpPr>
        <p:spPr>
          <a:xfrm>
            <a:off x="6742565" y="3905080"/>
            <a:ext cx="2230461" cy="369332"/>
          </a:xfrm>
          <a:prstGeom prst="rect">
            <a:avLst/>
          </a:prstGeom>
        </p:spPr>
        <p:txBody>
          <a:bodyPr wrap="square">
            <a:spAutoFit/>
          </a:bodyPr>
          <a:lstStyle/>
          <a:p>
            <a:pPr algn="ctr">
              <a:spcBef>
                <a:spcPts val="1200"/>
              </a:spcBef>
            </a:pPr>
            <a:r>
              <a:rPr lang="es-ES" dirty="0">
                <a:solidFill>
                  <a:schemeClr val="bg1"/>
                </a:solidFill>
              </a:rPr>
              <a:t>Ambas</a:t>
            </a:r>
          </a:p>
        </p:txBody>
      </p:sp>
      <p:cxnSp>
        <p:nvCxnSpPr>
          <p:cNvPr id="25" name="Conector recto de flecha 24"/>
          <p:cNvCxnSpPr>
            <a:cxnSpLocks/>
          </p:cNvCxnSpPr>
          <p:nvPr/>
        </p:nvCxnSpPr>
        <p:spPr>
          <a:xfrm flipH="1">
            <a:off x="4043743" y="2619645"/>
            <a:ext cx="352064" cy="293250"/>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Conector recto de flecha 29"/>
          <p:cNvCxnSpPr>
            <a:cxnSpLocks/>
          </p:cNvCxnSpPr>
          <p:nvPr/>
        </p:nvCxnSpPr>
        <p:spPr>
          <a:xfrm>
            <a:off x="5464884" y="2603178"/>
            <a:ext cx="0" cy="328124"/>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Conector recto de flecha 33"/>
          <p:cNvCxnSpPr>
            <a:cxnSpLocks/>
          </p:cNvCxnSpPr>
          <p:nvPr/>
        </p:nvCxnSpPr>
        <p:spPr>
          <a:xfrm rot="16200000" flipH="1">
            <a:off x="6913017" y="2616345"/>
            <a:ext cx="352064" cy="293250"/>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Conector recto de flecha 34"/>
          <p:cNvCxnSpPr>
            <a:cxnSpLocks/>
          </p:cNvCxnSpPr>
          <p:nvPr/>
        </p:nvCxnSpPr>
        <p:spPr>
          <a:xfrm>
            <a:off x="3071973" y="4274412"/>
            <a:ext cx="0" cy="328124"/>
          </a:xfrm>
          <a:prstGeom prst="straightConnector1">
            <a:avLst/>
          </a:prstGeom>
          <a:ln w="508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Conector recto de flecha 35"/>
          <p:cNvCxnSpPr>
            <a:cxnSpLocks/>
          </p:cNvCxnSpPr>
          <p:nvPr/>
        </p:nvCxnSpPr>
        <p:spPr>
          <a:xfrm>
            <a:off x="5520393" y="4274412"/>
            <a:ext cx="0" cy="328124"/>
          </a:xfrm>
          <a:prstGeom prst="straightConnector1">
            <a:avLst/>
          </a:prstGeom>
          <a:ln w="508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37" name="Conector recto de flecha 36"/>
          <p:cNvCxnSpPr>
            <a:cxnSpLocks/>
          </p:cNvCxnSpPr>
          <p:nvPr/>
        </p:nvCxnSpPr>
        <p:spPr>
          <a:xfrm>
            <a:off x="7857795" y="4263383"/>
            <a:ext cx="0" cy="328124"/>
          </a:xfrm>
          <a:prstGeom prst="straightConnector1">
            <a:avLst/>
          </a:prstGeom>
          <a:ln w="508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38" name="Rectángulo 37"/>
          <p:cNvSpPr/>
          <p:nvPr/>
        </p:nvSpPr>
        <p:spPr>
          <a:xfrm>
            <a:off x="1956742" y="4624465"/>
            <a:ext cx="2230461" cy="369332"/>
          </a:xfrm>
          <a:prstGeom prst="rect">
            <a:avLst/>
          </a:prstGeom>
        </p:spPr>
        <p:txBody>
          <a:bodyPr wrap="square">
            <a:spAutoFit/>
          </a:bodyPr>
          <a:lstStyle/>
          <a:p>
            <a:pPr algn="ctr">
              <a:spcBef>
                <a:spcPts val="1200"/>
              </a:spcBef>
            </a:pPr>
            <a:r>
              <a:rPr lang="es-ES" u="sng" dirty="0">
                <a:solidFill>
                  <a:schemeClr val="bg1"/>
                </a:solidFill>
              </a:rPr>
              <a:t>Métodos clásicos</a:t>
            </a:r>
          </a:p>
        </p:txBody>
      </p:sp>
      <p:sp>
        <p:nvSpPr>
          <p:cNvPr id="39" name="Rectángulo 38"/>
          <p:cNvSpPr/>
          <p:nvPr/>
        </p:nvSpPr>
        <p:spPr>
          <a:xfrm>
            <a:off x="4347881" y="4624882"/>
            <a:ext cx="2234006" cy="369332"/>
          </a:xfrm>
          <a:prstGeom prst="rect">
            <a:avLst/>
          </a:prstGeom>
        </p:spPr>
        <p:txBody>
          <a:bodyPr wrap="square">
            <a:spAutoFit/>
          </a:bodyPr>
          <a:lstStyle/>
          <a:p>
            <a:pPr algn="ctr">
              <a:spcBef>
                <a:spcPts val="1200"/>
              </a:spcBef>
            </a:pPr>
            <a:r>
              <a:rPr lang="es-ES" u="sng" dirty="0">
                <a:solidFill>
                  <a:schemeClr val="bg1"/>
                </a:solidFill>
              </a:rPr>
              <a:t>Métodos Ab Initio</a:t>
            </a:r>
          </a:p>
        </p:txBody>
      </p:sp>
      <p:sp>
        <p:nvSpPr>
          <p:cNvPr id="40" name="Rectángulo 39"/>
          <p:cNvSpPr/>
          <p:nvPr/>
        </p:nvSpPr>
        <p:spPr>
          <a:xfrm>
            <a:off x="6742565" y="4624465"/>
            <a:ext cx="2230462" cy="369332"/>
          </a:xfrm>
          <a:prstGeom prst="rect">
            <a:avLst/>
          </a:prstGeom>
        </p:spPr>
        <p:txBody>
          <a:bodyPr wrap="square">
            <a:spAutoFit/>
          </a:bodyPr>
          <a:lstStyle/>
          <a:p>
            <a:pPr algn="ctr">
              <a:spcBef>
                <a:spcPts val="1200"/>
              </a:spcBef>
            </a:pPr>
            <a:r>
              <a:rPr lang="es-ES" u="sng" dirty="0">
                <a:solidFill>
                  <a:schemeClr val="bg1"/>
                </a:solidFill>
              </a:rPr>
              <a:t>Métodos QM/MM</a:t>
            </a:r>
          </a:p>
        </p:txBody>
      </p:sp>
      <p:sp>
        <p:nvSpPr>
          <p:cNvPr id="31" name="Rectángulo 30"/>
          <p:cNvSpPr/>
          <p:nvPr/>
        </p:nvSpPr>
        <p:spPr>
          <a:xfrm>
            <a:off x="1921995" y="5361977"/>
            <a:ext cx="7101079" cy="537822"/>
          </a:xfrm>
          <a:prstGeom prst="rect">
            <a:avLst/>
          </a:prstGeom>
          <a:solidFill>
            <a:schemeClr val="tx1">
              <a:lumMod val="75000"/>
              <a:lumOff val="2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n-US" sz="1400" dirty="0"/>
              <a:t>D. C. Rapaport, «Basic Molecular Dynamics», de The Art of Molecular Dynamics Simulation, Cambridge University Press, 2004, pp. 11-43.</a:t>
            </a:r>
            <a:endParaRPr lang="de-DE" sz="1400" dirty="0"/>
          </a:p>
        </p:txBody>
      </p:sp>
      <p:graphicFrame>
        <p:nvGraphicFramePr>
          <p:cNvPr id="33" name="Tabla 32">
            <a:extLst>
              <a:ext uri="{FF2B5EF4-FFF2-40B4-BE49-F238E27FC236}">
                <a16:creationId xmlns:a16="http://schemas.microsoft.com/office/drawing/2014/main" id="{AC817A09-97E4-4F7D-87AB-1A9488B7D97B}"/>
              </a:ext>
            </a:extLst>
          </p:cNvPr>
          <p:cNvGraphicFramePr>
            <a:graphicFrameLocks noGrp="1"/>
          </p:cNvGraphicFramePr>
          <p:nvPr>
            <p:extLst>
              <p:ext uri="{D42A27DB-BD31-4B8C-83A1-F6EECF244321}">
                <p14:modId xmlns:p14="http://schemas.microsoft.com/office/powerpoint/2010/main" val="2442808878"/>
              </p:ext>
            </p:extLst>
          </p:nvPr>
        </p:nvGraphicFramePr>
        <p:xfrm>
          <a:off x="6221472" y="6153374"/>
          <a:ext cx="2922528" cy="640080"/>
        </p:xfrm>
        <a:graphic>
          <a:graphicData uri="http://schemas.openxmlformats.org/drawingml/2006/table">
            <a:tbl>
              <a:tblPr firstRow="1" bandRow="1">
                <a:tableStyleId>{2D5ABB26-0587-4C30-8999-92F81FD0307C}</a:tableStyleId>
              </a:tblPr>
              <a:tblGrid>
                <a:gridCol w="2458943">
                  <a:extLst>
                    <a:ext uri="{9D8B030D-6E8A-4147-A177-3AD203B41FA5}">
                      <a16:colId xmlns:a16="http://schemas.microsoft.com/office/drawing/2014/main" val="1347896834"/>
                    </a:ext>
                  </a:extLst>
                </a:gridCol>
                <a:gridCol w="463585">
                  <a:extLst>
                    <a:ext uri="{9D8B030D-6E8A-4147-A177-3AD203B41FA5}">
                      <a16:colId xmlns:a16="http://schemas.microsoft.com/office/drawing/2014/main" val="972821047"/>
                    </a:ext>
                  </a:extLst>
                </a:gridCol>
              </a:tblGrid>
              <a:tr h="633819">
                <a:tc>
                  <a:txBody>
                    <a:bodyPr/>
                    <a:lstStyle/>
                    <a:p>
                      <a:pPr algn="r"/>
                      <a:r>
                        <a:rPr lang="es-ES" dirty="0">
                          <a:solidFill>
                            <a:schemeClr val="bg1"/>
                          </a:solidFill>
                        </a:rPr>
                        <a:t>Simulación cinética en Entornos Distribuidos</a:t>
                      </a:r>
                      <a:endParaRPr lang="es-ES" b="0" dirty="0">
                        <a:solidFill>
                          <a:schemeClr val="bg1"/>
                        </a:solidFill>
                      </a:endParaRPr>
                    </a:p>
                  </a:txBody>
                  <a:tcPr anchor="ctr">
                    <a:lnR w="12700" cap="flat" cmpd="sng" algn="ctr">
                      <a:solidFill>
                        <a:schemeClr val="tx1"/>
                      </a:solidFill>
                      <a:prstDash val="solid"/>
                      <a:round/>
                      <a:headEnd type="none" w="med" len="med"/>
                      <a:tailEnd type="none" w="med" len="med"/>
                    </a:lnR>
                  </a:tcPr>
                </a:tc>
                <a:tc>
                  <a:txBody>
                    <a:bodyPr/>
                    <a:lstStyle/>
                    <a:p>
                      <a:pPr algn="ctr"/>
                      <a:fld id="{0E1C8A44-DCA4-45BE-94D1-2AB25001A8D2}" type="slidenum">
                        <a:rPr lang="es-ES" smtClean="0">
                          <a:solidFill>
                            <a:schemeClr val="bg2">
                              <a:lumMod val="60000"/>
                              <a:lumOff val="40000"/>
                            </a:schemeClr>
                          </a:solidFill>
                        </a:rPr>
                        <a:t>11</a:t>
                      </a:fld>
                      <a:endParaRPr lang="es-ES" dirty="0">
                        <a:solidFill>
                          <a:schemeClr val="bg2">
                            <a:lumMod val="60000"/>
                            <a:lumOff val="40000"/>
                          </a:schemeClr>
                        </a:solidFill>
                      </a:endParaRPr>
                    </a:p>
                  </a:txBody>
                  <a:tcPr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862195207"/>
                  </a:ext>
                </a:extLst>
              </a:tr>
            </a:tbl>
          </a:graphicData>
        </a:graphic>
      </p:graphicFrame>
      <p:sp>
        <p:nvSpPr>
          <p:cNvPr id="32" name="Rectángulo 31">
            <a:extLst>
              <a:ext uri="{FF2B5EF4-FFF2-40B4-BE49-F238E27FC236}">
                <a16:creationId xmlns:a16="http://schemas.microsoft.com/office/drawing/2014/main" id="{0BD32400-39BA-453E-AC03-35DCD00E8136}"/>
              </a:ext>
            </a:extLst>
          </p:cNvPr>
          <p:cNvSpPr/>
          <p:nvPr/>
        </p:nvSpPr>
        <p:spPr>
          <a:xfrm>
            <a:off x="0" y="873306"/>
            <a:ext cx="1785769" cy="5215521"/>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s-ES" sz="1350" u="sng" dirty="0">
                <a:solidFill>
                  <a:schemeClr val="bg1"/>
                </a:solidFill>
              </a:rPr>
              <a:t>Crecimiento cristalino</a:t>
            </a:r>
          </a:p>
          <a:p>
            <a:pPr marL="108000" indent="-72000">
              <a:buFontTx/>
              <a:buChar char="-"/>
            </a:pPr>
            <a:r>
              <a:rPr lang="es-ES" sz="1350" dirty="0">
                <a:solidFill>
                  <a:schemeClr val="bg1"/>
                </a:solidFill>
              </a:rPr>
              <a:t>Deposición</a:t>
            </a:r>
          </a:p>
          <a:p>
            <a:pPr marL="108000" indent="-72000">
              <a:buFontTx/>
              <a:buChar char="-"/>
            </a:pPr>
            <a:r>
              <a:rPr lang="es-ES" sz="1350" dirty="0">
                <a:solidFill>
                  <a:schemeClr val="bg1"/>
                </a:solidFill>
              </a:rPr>
              <a:t>Conceptos</a:t>
            </a:r>
          </a:p>
          <a:p>
            <a:pPr marL="108000" indent="-72000">
              <a:buFontTx/>
              <a:buChar char="-"/>
            </a:pPr>
            <a:r>
              <a:rPr lang="es-ES" sz="1350" dirty="0">
                <a:solidFill>
                  <a:schemeClr val="bg1"/>
                </a:solidFill>
              </a:rPr>
              <a:t>Tipos de Crecimiento</a:t>
            </a:r>
          </a:p>
          <a:p>
            <a:pPr marL="108000" indent="-72000">
              <a:buFontTx/>
              <a:buChar char="-"/>
            </a:pPr>
            <a:r>
              <a:rPr lang="es-ES" sz="1350" dirty="0"/>
              <a:t>Modelo TSK</a:t>
            </a:r>
          </a:p>
          <a:p>
            <a:pPr marL="108000" indent="-72000">
              <a:buFontTx/>
              <a:buChar char="-"/>
            </a:pPr>
            <a:endParaRPr lang="es-ES" sz="1350" dirty="0"/>
          </a:p>
          <a:p>
            <a:r>
              <a:rPr lang="es-ES" sz="1350" b="1" u="sng" dirty="0">
                <a:solidFill>
                  <a:srgbClr val="FD9101"/>
                </a:solidFill>
              </a:rPr>
              <a:t>Simulación atomística</a:t>
            </a:r>
          </a:p>
          <a:p>
            <a:pPr marL="108000" indent="-72000">
              <a:buFontTx/>
              <a:buChar char="-"/>
            </a:pPr>
            <a:r>
              <a:rPr lang="es-ES" sz="1350" dirty="0">
                <a:solidFill>
                  <a:schemeClr val="bg1"/>
                </a:solidFill>
              </a:rPr>
              <a:t>Introducción</a:t>
            </a:r>
          </a:p>
          <a:p>
            <a:pPr marL="108000" indent="-72000">
              <a:buFontTx/>
              <a:buChar char="-"/>
            </a:pPr>
            <a:r>
              <a:rPr lang="es-ES" sz="1350" b="1" dirty="0">
                <a:solidFill>
                  <a:srgbClr val="FD9101"/>
                </a:solidFill>
              </a:rPr>
              <a:t>Dinámica molecular</a:t>
            </a:r>
          </a:p>
          <a:p>
            <a:pPr marL="108000" indent="-72000">
              <a:buFontTx/>
              <a:buChar char="-"/>
            </a:pPr>
            <a:r>
              <a:rPr lang="es-ES" sz="1350" dirty="0"/>
              <a:t>Monte Carlo</a:t>
            </a:r>
          </a:p>
          <a:p>
            <a:pPr marL="288000" lvl="1" indent="-171450">
              <a:buFont typeface="Arial" panose="020B0604020202020204" pitchFamily="34" charset="0"/>
              <a:buChar char="•"/>
            </a:pPr>
            <a:r>
              <a:rPr lang="es-ES" sz="1350" dirty="0"/>
              <a:t>KMC</a:t>
            </a:r>
          </a:p>
          <a:p>
            <a:pPr marL="288000" lvl="1" indent="-171450">
              <a:buFont typeface="Arial" panose="020B0604020202020204" pitchFamily="34" charset="0"/>
              <a:buChar char="•"/>
            </a:pPr>
            <a:r>
              <a:rPr lang="es-ES" sz="1350" dirty="0"/>
              <a:t>Paralelización</a:t>
            </a:r>
          </a:p>
          <a:p>
            <a:endParaRPr lang="es-ES" sz="1350" b="1" u="sng" dirty="0"/>
          </a:p>
          <a:p>
            <a:r>
              <a:rPr lang="es-ES" sz="1350" u="sng" dirty="0"/>
              <a:t>Aportaciones</a:t>
            </a:r>
          </a:p>
          <a:p>
            <a:pPr marL="108000" indent="-72000">
              <a:buFontTx/>
              <a:buChar char="-"/>
            </a:pPr>
            <a:r>
              <a:rPr lang="es-ES" sz="1350" dirty="0" err="1"/>
              <a:t>Homoepitaxia</a:t>
            </a:r>
            <a:endParaRPr lang="es-ES" sz="1350" dirty="0"/>
          </a:p>
          <a:p>
            <a:pPr marL="108000" indent="-72000">
              <a:buFontTx/>
              <a:buChar char="-"/>
            </a:pPr>
            <a:r>
              <a:rPr lang="es-ES" sz="1350" dirty="0" err="1"/>
              <a:t>Heteroepitaxia</a:t>
            </a:r>
            <a:endParaRPr lang="es-ES" sz="1350" dirty="0"/>
          </a:p>
          <a:p>
            <a:pPr marL="108000" indent="-72000">
              <a:buFontTx/>
              <a:buChar char="-"/>
            </a:pPr>
            <a:r>
              <a:rPr lang="es-ES" sz="1350" dirty="0"/>
              <a:t>Análisis </a:t>
            </a:r>
            <a:r>
              <a:rPr lang="es-ES" sz="1350" dirty="0" err="1"/>
              <a:t>MMonCa</a:t>
            </a:r>
            <a:endParaRPr lang="es-ES" sz="1350" dirty="0"/>
          </a:p>
          <a:p>
            <a:endParaRPr lang="es-ES" sz="1350" dirty="0"/>
          </a:p>
          <a:p>
            <a:r>
              <a:rPr lang="es-ES" sz="1350" u="sng" dirty="0"/>
              <a:t>Simulador distribuido</a:t>
            </a:r>
          </a:p>
          <a:p>
            <a:pPr marL="108000" indent="-72000">
              <a:buFontTx/>
              <a:buChar char="-"/>
            </a:pPr>
            <a:r>
              <a:rPr lang="es-ES" sz="1350" dirty="0"/>
              <a:t>Versión secuencial</a:t>
            </a:r>
          </a:p>
          <a:p>
            <a:pPr marL="108000" indent="-72000">
              <a:buFontTx/>
              <a:buChar char="-"/>
            </a:pPr>
            <a:r>
              <a:rPr lang="es-ES" sz="1350" dirty="0"/>
              <a:t>Versión distribuida</a:t>
            </a:r>
          </a:p>
          <a:p>
            <a:pPr marL="108000" indent="-72000">
              <a:buFontTx/>
              <a:buChar char="-"/>
            </a:pPr>
            <a:r>
              <a:rPr lang="es-ES" sz="1350" dirty="0"/>
              <a:t>Simulaciones</a:t>
            </a:r>
          </a:p>
          <a:p>
            <a:endParaRPr lang="es-ES" sz="1350" dirty="0"/>
          </a:p>
          <a:p>
            <a:r>
              <a:rPr lang="es-ES" sz="1350" u="sng" dirty="0"/>
              <a:t>Conclusiones</a:t>
            </a:r>
          </a:p>
        </p:txBody>
      </p:sp>
    </p:spTree>
    <p:extLst>
      <p:ext uri="{BB962C8B-B14F-4D97-AF65-F5344CB8AC3E}">
        <p14:creationId xmlns:p14="http://schemas.microsoft.com/office/powerpoint/2010/main" val="15059497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p:cTn id="7" dur="500" fill="hold"/>
                                        <p:tgtEl>
                                          <p:spTgt spid="13"/>
                                        </p:tgtEl>
                                        <p:attrNameLst>
                                          <p:attrName>ppt_w</p:attrName>
                                        </p:attrNameLst>
                                      </p:cBhvr>
                                      <p:tavLst>
                                        <p:tav tm="0">
                                          <p:val>
                                            <p:fltVal val="0"/>
                                          </p:val>
                                        </p:tav>
                                        <p:tav tm="100000">
                                          <p:val>
                                            <p:strVal val="#ppt_w"/>
                                          </p:val>
                                        </p:tav>
                                      </p:tavLst>
                                    </p:anim>
                                    <p:anim calcmode="lin" valueType="num">
                                      <p:cBhvr>
                                        <p:cTn id="8" dur="500" fill="hold"/>
                                        <p:tgtEl>
                                          <p:spTgt spid="13"/>
                                        </p:tgtEl>
                                        <p:attrNameLst>
                                          <p:attrName>ppt_h</p:attrName>
                                        </p:attrNameLst>
                                      </p:cBhvr>
                                      <p:tavLst>
                                        <p:tav tm="0">
                                          <p:val>
                                            <p:fltVal val="0"/>
                                          </p:val>
                                        </p:tav>
                                        <p:tav tm="100000">
                                          <p:val>
                                            <p:strVal val="#ppt_h"/>
                                          </p:val>
                                        </p:tav>
                                      </p:tavLst>
                                    </p:anim>
                                    <p:animEffect transition="in" filter="fade">
                                      <p:cBhvr>
                                        <p:cTn id="9" dur="500"/>
                                        <p:tgtEl>
                                          <p:spTgt spid="13"/>
                                        </p:tgtEl>
                                      </p:cBhvr>
                                    </p:animEffect>
                                  </p:childTnLst>
                                </p:cTn>
                              </p:par>
                            </p:childTnLst>
                          </p:cTn>
                        </p:par>
                        <p:par>
                          <p:cTn id="10" fill="hold">
                            <p:stCondLst>
                              <p:cond delay="500"/>
                            </p:stCondLst>
                            <p:childTnLst>
                              <p:par>
                                <p:cTn id="11" presetID="22" presetClass="entr" presetSubtype="1" fill="hold" nodeType="afterEffect">
                                  <p:stCondLst>
                                    <p:cond delay="0"/>
                                  </p:stCondLst>
                                  <p:childTnLst>
                                    <p:set>
                                      <p:cBhvr>
                                        <p:cTn id="12" dur="1" fill="hold">
                                          <p:stCondLst>
                                            <p:cond delay="0"/>
                                          </p:stCondLst>
                                        </p:cTn>
                                        <p:tgtEl>
                                          <p:spTgt spid="25"/>
                                        </p:tgtEl>
                                        <p:attrNameLst>
                                          <p:attrName>style.visibility</p:attrName>
                                        </p:attrNameLst>
                                      </p:cBhvr>
                                      <p:to>
                                        <p:strVal val="visible"/>
                                      </p:to>
                                    </p:set>
                                    <p:animEffect transition="in" filter="wipe(up)">
                                      <p:cBhvr>
                                        <p:cTn id="13" dur="500"/>
                                        <p:tgtEl>
                                          <p:spTgt spid="25"/>
                                        </p:tgtEl>
                                      </p:cBhvr>
                                    </p:animEffect>
                                  </p:childTnLst>
                                </p:cTn>
                              </p:par>
                              <p:par>
                                <p:cTn id="14" presetID="22" presetClass="entr" presetSubtype="1" fill="hold" nodeType="withEffect">
                                  <p:stCondLst>
                                    <p:cond delay="0"/>
                                  </p:stCondLst>
                                  <p:childTnLst>
                                    <p:set>
                                      <p:cBhvr>
                                        <p:cTn id="15" dur="1" fill="hold">
                                          <p:stCondLst>
                                            <p:cond delay="0"/>
                                          </p:stCondLst>
                                        </p:cTn>
                                        <p:tgtEl>
                                          <p:spTgt spid="30"/>
                                        </p:tgtEl>
                                        <p:attrNameLst>
                                          <p:attrName>style.visibility</p:attrName>
                                        </p:attrNameLst>
                                      </p:cBhvr>
                                      <p:to>
                                        <p:strVal val="visible"/>
                                      </p:to>
                                    </p:set>
                                    <p:animEffect transition="in" filter="wipe(up)">
                                      <p:cBhvr>
                                        <p:cTn id="16" dur="500"/>
                                        <p:tgtEl>
                                          <p:spTgt spid="30"/>
                                        </p:tgtEl>
                                      </p:cBhvr>
                                    </p:animEffect>
                                  </p:childTnLst>
                                </p:cTn>
                              </p:par>
                              <p:par>
                                <p:cTn id="17" presetID="22" presetClass="entr" presetSubtype="1" fill="hold" nodeType="withEffect">
                                  <p:stCondLst>
                                    <p:cond delay="0"/>
                                  </p:stCondLst>
                                  <p:childTnLst>
                                    <p:set>
                                      <p:cBhvr>
                                        <p:cTn id="18" dur="1" fill="hold">
                                          <p:stCondLst>
                                            <p:cond delay="0"/>
                                          </p:stCondLst>
                                        </p:cTn>
                                        <p:tgtEl>
                                          <p:spTgt spid="34"/>
                                        </p:tgtEl>
                                        <p:attrNameLst>
                                          <p:attrName>style.visibility</p:attrName>
                                        </p:attrNameLst>
                                      </p:cBhvr>
                                      <p:to>
                                        <p:strVal val="visible"/>
                                      </p:to>
                                    </p:set>
                                    <p:animEffect transition="in" filter="wipe(up)">
                                      <p:cBhvr>
                                        <p:cTn id="19"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ángulo 17"/>
          <p:cNvSpPr/>
          <p:nvPr/>
        </p:nvSpPr>
        <p:spPr>
          <a:xfrm>
            <a:off x="4351426" y="2984486"/>
            <a:ext cx="2230461" cy="2188462"/>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r"/>
            <a:endParaRPr lang="es-ES" dirty="0"/>
          </a:p>
        </p:txBody>
      </p:sp>
      <p:sp>
        <p:nvSpPr>
          <p:cNvPr id="16" name="Elipse 15"/>
          <p:cNvSpPr/>
          <p:nvPr/>
        </p:nvSpPr>
        <p:spPr>
          <a:xfrm>
            <a:off x="4827606" y="3688934"/>
            <a:ext cx="366225" cy="366225"/>
          </a:xfrm>
          <a:prstGeom prst="ellipse">
            <a:avLst/>
          </a:prstGeom>
          <a:solidFill>
            <a:srgbClr val="698C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42" name="Elipse 41"/>
          <p:cNvSpPr/>
          <p:nvPr/>
        </p:nvSpPr>
        <p:spPr>
          <a:xfrm>
            <a:off x="5742897" y="3682592"/>
            <a:ext cx="366225" cy="366225"/>
          </a:xfrm>
          <a:prstGeom prst="ellipse">
            <a:avLst/>
          </a:prstGeom>
          <a:solidFill>
            <a:srgbClr val="698C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46" name="Elipse 45"/>
          <p:cNvSpPr/>
          <p:nvPr/>
        </p:nvSpPr>
        <p:spPr>
          <a:xfrm>
            <a:off x="4827606" y="4511560"/>
            <a:ext cx="366225" cy="366225"/>
          </a:xfrm>
          <a:prstGeom prst="ellipse">
            <a:avLst/>
          </a:prstGeom>
          <a:solidFill>
            <a:srgbClr val="698C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48" name="Elipse 47"/>
          <p:cNvSpPr/>
          <p:nvPr/>
        </p:nvSpPr>
        <p:spPr>
          <a:xfrm>
            <a:off x="5743887" y="4511560"/>
            <a:ext cx="366225" cy="366225"/>
          </a:xfrm>
          <a:prstGeom prst="ellipse">
            <a:avLst/>
          </a:prstGeom>
          <a:solidFill>
            <a:srgbClr val="698C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7" name="CuadroTexto 16"/>
          <p:cNvSpPr txBox="1"/>
          <p:nvPr/>
        </p:nvSpPr>
        <p:spPr>
          <a:xfrm>
            <a:off x="4855066" y="3655588"/>
            <a:ext cx="311304" cy="369332"/>
          </a:xfrm>
          <a:prstGeom prst="rect">
            <a:avLst/>
          </a:prstGeom>
          <a:noFill/>
          <a:effectLst/>
        </p:spPr>
        <p:txBody>
          <a:bodyPr wrap="none" rtlCol="0">
            <a:spAutoFit/>
          </a:bodyPr>
          <a:lstStyle/>
          <a:p>
            <a:r>
              <a:rPr lang="es-ES" dirty="0">
                <a:solidFill>
                  <a:schemeClr val="bg1"/>
                </a:solidFill>
              </a:rPr>
              <a:t>a</a:t>
            </a:r>
          </a:p>
        </p:txBody>
      </p:sp>
      <p:sp>
        <p:nvSpPr>
          <p:cNvPr id="43" name="CuadroTexto 42"/>
          <p:cNvSpPr txBox="1"/>
          <p:nvPr/>
        </p:nvSpPr>
        <p:spPr>
          <a:xfrm>
            <a:off x="5770357" y="3649246"/>
            <a:ext cx="311304" cy="369332"/>
          </a:xfrm>
          <a:prstGeom prst="rect">
            <a:avLst/>
          </a:prstGeom>
          <a:noFill/>
        </p:spPr>
        <p:txBody>
          <a:bodyPr wrap="none" rtlCol="0">
            <a:spAutoFit/>
          </a:bodyPr>
          <a:lstStyle/>
          <a:p>
            <a:r>
              <a:rPr lang="es-ES" dirty="0">
                <a:solidFill>
                  <a:schemeClr val="bg1"/>
                </a:solidFill>
              </a:rPr>
              <a:t>b</a:t>
            </a:r>
          </a:p>
        </p:txBody>
      </p:sp>
      <p:sp>
        <p:nvSpPr>
          <p:cNvPr id="47" name="CuadroTexto 46"/>
          <p:cNvSpPr txBox="1"/>
          <p:nvPr/>
        </p:nvSpPr>
        <p:spPr>
          <a:xfrm>
            <a:off x="4855066" y="4478214"/>
            <a:ext cx="272832" cy="369332"/>
          </a:xfrm>
          <a:prstGeom prst="rect">
            <a:avLst/>
          </a:prstGeom>
          <a:noFill/>
          <a:effectLst/>
        </p:spPr>
        <p:txBody>
          <a:bodyPr wrap="none" rtlCol="0">
            <a:spAutoFit/>
          </a:bodyPr>
          <a:lstStyle/>
          <a:p>
            <a:r>
              <a:rPr lang="es-ES" dirty="0">
                <a:solidFill>
                  <a:schemeClr val="bg1"/>
                </a:solidFill>
              </a:rPr>
              <a:t>c</a:t>
            </a:r>
          </a:p>
        </p:txBody>
      </p:sp>
      <p:sp>
        <p:nvSpPr>
          <p:cNvPr id="49" name="CuadroTexto 48"/>
          <p:cNvSpPr txBox="1"/>
          <p:nvPr/>
        </p:nvSpPr>
        <p:spPr>
          <a:xfrm>
            <a:off x="5771347" y="4478214"/>
            <a:ext cx="311304" cy="369332"/>
          </a:xfrm>
          <a:prstGeom prst="rect">
            <a:avLst/>
          </a:prstGeom>
          <a:noFill/>
          <a:effectLst/>
        </p:spPr>
        <p:txBody>
          <a:bodyPr wrap="square" rtlCol="0">
            <a:spAutoFit/>
          </a:bodyPr>
          <a:lstStyle/>
          <a:p>
            <a:r>
              <a:rPr lang="es-ES" dirty="0">
                <a:solidFill>
                  <a:schemeClr val="bg1"/>
                </a:solidFill>
              </a:rPr>
              <a:t>d</a:t>
            </a:r>
          </a:p>
        </p:txBody>
      </p:sp>
      <p:sp>
        <p:nvSpPr>
          <p:cNvPr id="15" name="Rectángulo 14"/>
          <p:cNvSpPr/>
          <p:nvPr/>
        </p:nvSpPr>
        <p:spPr>
          <a:xfrm>
            <a:off x="1956743" y="2984486"/>
            <a:ext cx="2230461" cy="2188462"/>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r"/>
            <a:endParaRPr lang="es-ES" dirty="0"/>
          </a:p>
        </p:txBody>
      </p:sp>
      <p:sp>
        <p:nvSpPr>
          <p:cNvPr id="13" name="Rectángulo 12"/>
          <p:cNvSpPr/>
          <p:nvPr/>
        </p:nvSpPr>
        <p:spPr>
          <a:xfrm>
            <a:off x="4463650" y="2267507"/>
            <a:ext cx="2041451" cy="292411"/>
          </a:xfrm>
          <a:prstGeom prst="rect">
            <a:avLst/>
          </a:prstGeom>
          <a:solidFill>
            <a:schemeClr val="bg2">
              <a:lumMod val="7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endParaRPr lang="es-ES" sz="1200" u="sng" dirty="0"/>
          </a:p>
        </p:txBody>
      </p:sp>
      <p:sp>
        <p:nvSpPr>
          <p:cNvPr id="8" name="Rectángulo 7"/>
          <p:cNvSpPr/>
          <p:nvPr/>
        </p:nvSpPr>
        <p:spPr>
          <a:xfrm>
            <a:off x="0" y="6088828"/>
            <a:ext cx="9144000" cy="769172"/>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r"/>
            <a:endParaRPr lang="es-ES" dirty="0"/>
          </a:p>
        </p:txBody>
      </p:sp>
      <p:sp>
        <p:nvSpPr>
          <p:cNvPr id="9" name="Rectángulo 8"/>
          <p:cNvSpPr/>
          <p:nvPr/>
        </p:nvSpPr>
        <p:spPr>
          <a:xfrm>
            <a:off x="0" y="0"/>
            <a:ext cx="1785769" cy="6088828"/>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ES" dirty="0"/>
          </a:p>
        </p:txBody>
      </p:sp>
      <p:pic>
        <p:nvPicPr>
          <p:cNvPr id="11" name="Picture 6" descr="Resultado de imagen de universidad de cádiz"/>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9773" y="75303"/>
            <a:ext cx="473646" cy="60897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8" descr="Resultado de imagen de sistemas inteligentes de computación uc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458" y="75304"/>
            <a:ext cx="1085768" cy="60897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033195" y="198971"/>
            <a:ext cx="6820349" cy="887552"/>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a:lstStyle>
          <a:p>
            <a:r>
              <a:rPr lang="es-ES" dirty="0"/>
              <a:t>Métodos monte </a:t>
            </a:r>
            <a:r>
              <a:rPr lang="es-ES" dirty="0" err="1"/>
              <a:t>carlo</a:t>
            </a:r>
            <a:endParaRPr lang="es-ES" dirty="0"/>
          </a:p>
        </p:txBody>
      </p:sp>
      <p:sp>
        <p:nvSpPr>
          <p:cNvPr id="2" name="Rectángulo 1"/>
          <p:cNvSpPr/>
          <p:nvPr/>
        </p:nvSpPr>
        <p:spPr>
          <a:xfrm>
            <a:off x="2209547" y="1360710"/>
            <a:ext cx="6273209" cy="1231106"/>
          </a:xfrm>
          <a:prstGeom prst="rect">
            <a:avLst/>
          </a:prstGeom>
        </p:spPr>
        <p:txBody>
          <a:bodyPr wrap="square">
            <a:spAutoFit/>
          </a:bodyPr>
          <a:lstStyle/>
          <a:p>
            <a:pPr marL="285750" indent="-285750">
              <a:spcBef>
                <a:spcPts val="1200"/>
              </a:spcBef>
              <a:buFontTx/>
              <a:buChar char="-"/>
            </a:pPr>
            <a:r>
              <a:rPr lang="es-ES" dirty="0"/>
              <a:t>Método estocástico.</a:t>
            </a:r>
          </a:p>
          <a:p>
            <a:pPr marL="285750" indent="-285750">
              <a:spcBef>
                <a:spcPts val="1200"/>
              </a:spcBef>
              <a:buFontTx/>
              <a:buChar char="-"/>
            </a:pPr>
            <a:r>
              <a:rPr lang="es-ES" dirty="0"/>
              <a:t>Menor coste computacional.</a:t>
            </a:r>
          </a:p>
          <a:p>
            <a:pPr marL="285750" indent="-285750">
              <a:spcBef>
                <a:spcPts val="1200"/>
              </a:spcBef>
              <a:buFontTx/>
              <a:buChar char="-"/>
            </a:pPr>
            <a:r>
              <a:rPr lang="es-ES" dirty="0"/>
              <a:t>Modelado mediante análisis probabilístico</a:t>
            </a:r>
          </a:p>
        </p:txBody>
      </p:sp>
      <p:sp>
        <p:nvSpPr>
          <p:cNvPr id="19" name="Rectángulo 18"/>
          <p:cNvSpPr/>
          <p:nvPr/>
        </p:nvSpPr>
        <p:spPr>
          <a:xfrm>
            <a:off x="6742565" y="2984486"/>
            <a:ext cx="2230461" cy="2188462"/>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r"/>
            <a:endParaRPr lang="es-ES" dirty="0"/>
          </a:p>
        </p:txBody>
      </p:sp>
      <p:cxnSp>
        <p:nvCxnSpPr>
          <p:cNvPr id="25" name="Conector recto de flecha 24"/>
          <p:cNvCxnSpPr>
            <a:cxnSpLocks/>
          </p:cNvCxnSpPr>
          <p:nvPr/>
        </p:nvCxnSpPr>
        <p:spPr>
          <a:xfrm flipH="1">
            <a:off x="4043743" y="2619645"/>
            <a:ext cx="352064" cy="293250"/>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Conector recto de flecha 29"/>
          <p:cNvCxnSpPr>
            <a:cxnSpLocks/>
          </p:cNvCxnSpPr>
          <p:nvPr/>
        </p:nvCxnSpPr>
        <p:spPr>
          <a:xfrm>
            <a:off x="5464884" y="2603178"/>
            <a:ext cx="0" cy="328124"/>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8" name="Rectángulo 37"/>
          <p:cNvSpPr/>
          <p:nvPr/>
        </p:nvSpPr>
        <p:spPr>
          <a:xfrm>
            <a:off x="1956742" y="2984486"/>
            <a:ext cx="2230462" cy="369332"/>
          </a:xfrm>
          <a:prstGeom prst="rect">
            <a:avLst/>
          </a:prstGeom>
        </p:spPr>
        <p:txBody>
          <a:bodyPr wrap="square">
            <a:spAutoFit/>
          </a:bodyPr>
          <a:lstStyle/>
          <a:p>
            <a:pPr algn="ctr">
              <a:spcBef>
                <a:spcPts val="1200"/>
              </a:spcBef>
            </a:pPr>
            <a:r>
              <a:rPr lang="es-ES" u="sng" dirty="0">
                <a:solidFill>
                  <a:schemeClr val="bg1"/>
                </a:solidFill>
              </a:rPr>
              <a:t>1º - Recopilación</a:t>
            </a:r>
          </a:p>
        </p:txBody>
      </p:sp>
      <p:sp>
        <p:nvSpPr>
          <p:cNvPr id="39" name="Rectángulo 38"/>
          <p:cNvSpPr/>
          <p:nvPr/>
        </p:nvSpPr>
        <p:spPr>
          <a:xfrm>
            <a:off x="4347882" y="2984486"/>
            <a:ext cx="2234005" cy="369332"/>
          </a:xfrm>
          <a:prstGeom prst="rect">
            <a:avLst/>
          </a:prstGeom>
        </p:spPr>
        <p:txBody>
          <a:bodyPr wrap="square">
            <a:spAutoFit/>
          </a:bodyPr>
          <a:lstStyle/>
          <a:p>
            <a:pPr algn="ctr">
              <a:spcBef>
                <a:spcPts val="1200"/>
              </a:spcBef>
            </a:pPr>
            <a:r>
              <a:rPr lang="es-ES" u="sng" dirty="0">
                <a:solidFill>
                  <a:schemeClr val="bg1"/>
                </a:solidFill>
              </a:rPr>
              <a:t>2º - Eventos</a:t>
            </a:r>
          </a:p>
        </p:txBody>
      </p:sp>
      <p:sp>
        <p:nvSpPr>
          <p:cNvPr id="40" name="Rectángulo 39"/>
          <p:cNvSpPr/>
          <p:nvPr/>
        </p:nvSpPr>
        <p:spPr>
          <a:xfrm>
            <a:off x="6770917" y="2986276"/>
            <a:ext cx="2173755" cy="369332"/>
          </a:xfrm>
          <a:prstGeom prst="rect">
            <a:avLst/>
          </a:prstGeom>
        </p:spPr>
        <p:txBody>
          <a:bodyPr wrap="square">
            <a:spAutoFit/>
          </a:bodyPr>
          <a:lstStyle/>
          <a:p>
            <a:pPr algn="ctr">
              <a:spcBef>
                <a:spcPts val="1200"/>
              </a:spcBef>
            </a:pPr>
            <a:r>
              <a:rPr lang="es-ES" u="sng" dirty="0">
                <a:solidFill>
                  <a:schemeClr val="bg1"/>
                </a:solidFill>
              </a:rPr>
              <a:t>3º - Ponderación</a:t>
            </a:r>
          </a:p>
        </p:txBody>
      </p:sp>
      <p:cxnSp>
        <p:nvCxnSpPr>
          <p:cNvPr id="31" name="Conector recto de flecha 30"/>
          <p:cNvCxnSpPr>
            <a:cxnSpLocks/>
          </p:cNvCxnSpPr>
          <p:nvPr/>
        </p:nvCxnSpPr>
        <p:spPr>
          <a:xfrm rot="16200000" flipH="1">
            <a:off x="6518988" y="2616345"/>
            <a:ext cx="352064" cy="293250"/>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32" name="Imagen 31"/>
          <p:cNvPicPr>
            <a:picLocks noChangeAspect="1"/>
          </p:cNvPicPr>
          <p:nvPr/>
        </p:nvPicPr>
        <p:blipFill>
          <a:blip r:embed="rId5"/>
          <a:stretch>
            <a:fillRect/>
          </a:stretch>
        </p:blipFill>
        <p:spPr>
          <a:xfrm>
            <a:off x="2408261" y="3362810"/>
            <a:ext cx="1109609" cy="1119752"/>
          </a:xfrm>
          <a:prstGeom prst="rect">
            <a:avLst/>
          </a:prstGeom>
          <a:effectLst>
            <a:outerShdw blurRad="50800" dist="38100" dir="8100000" algn="tr" rotWithShape="0">
              <a:prstClr val="black">
                <a:alpha val="40000"/>
              </a:prstClr>
            </a:outerShdw>
          </a:effectLst>
          <a:scene3d>
            <a:camera prst="perspectiveContrastingRightFacing" fov="0">
              <a:rot lat="19698005" lon="20130543" rev="1433528"/>
            </a:camera>
            <a:lightRig rig="threePt" dir="t"/>
          </a:scene3d>
        </p:spPr>
      </p:pic>
      <p:pic>
        <p:nvPicPr>
          <p:cNvPr id="33" name="Picture 4" descr="http://www.warsash.com.au/products/images/xe-bio.jpg"/>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0" b="100000" l="0" r="100000">
                        <a14:foregroundMark x1="20000" y1="35667" x2="20000" y2="35667"/>
                        <a14:foregroundMark x1="22667" y1="52833" x2="22667" y2="52833"/>
                        <a14:foregroundMark x1="23333" y1="59000" x2="23333" y2="59000"/>
                        <a14:foregroundMark x1="47778" y1="11667" x2="47778" y2="11667"/>
                      </a14:backgroundRemoval>
                    </a14:imgEffect>
                  </a14:imgLayer>
                </a14:imgProps>
              </a:ext>
              <a:ext uri="{28A0092B-C50C-407E-A947-70E740481C1C}">
                <a14:useLocalDpi xmlns:a14="http://schemas.microsoft.com/office/drawing/2010/main" val="0"/>
              </a:ext>
            </a:extLst>
          </a:blip>
          <a:srcRect/>
          <a:stretch>
            <a:fillRect/>
          </a:stretch>
        </p:blipFill>
        <p:spPr bwMode="auto">
          <a:xfrm>
            <a:off x="3127288" y="3829062"/>
            <a:ext cx="818393" cy="1091190"/>
          </a:xfrm>
          <a:prstGeom prst="rect">
            <a:avLst/>
          </a:prstGeom>
          <a:noFill/>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41" name="Imagen 40"/>
          <p:cNvPicPr>
            <a:picLocks noChangeAspect="1"/>
          </p:cNvPicPr>
          <p:nvPr/>
        </p:nvPicPr>
        <p:blipFill>
          <a:blip r:embed="rId8"/>
          <a:stretch>
            <a:fillRect/>
          </a:stretch>
        </p:blipFill>
        <p:spPr>
          <a:xfrm rot="21023094">
            <a:off x="2158524" y="4122777"/>
            <a:ext cx="731907" cy="737556"/>
          </a:xfrm>
          <a:prstGeom prst="rect">
            <a:avLst/>
          </a:prstGeom>
          <a:effectLst>
            <a:outerShdw blurRad="50800" dist="38100" dir="8100000" algn="tr" rotWithShape="0">
              <a:prstClr val="black">
                <a:alpha val="40000"/>
              </a:prstClr>
            </a:outerShdw>
          </a:effectLst>
          <a:scene3d>
            <a:camera prst="perspectiveContrastingRightFacing" fov="7200000">
              <a:rot lat="21332576" lon="19287006" rev="21490569"/>
            </a:camera>
            <a:lightRig rig="twoPt" dir="t"/>
          </a:scene3d>
          <a:sp3d extrusionH="12700" prstMaterial="matte">
            <a:extrusionClr>
              <a:schemeClr val="bg1"/>
            </a:extrusionClr>
          </a:sp3d>
        </p:spPr>
      </p:pic>
      <p:sp>
        <p:nvSpPr>
          <p:cNvPr id="50" name="Elipse 49"/>
          <p:cNvSpPr/>
          <p:nvPr/>
        </p:nvSpPr>
        <p:spPr>
          <a:xfrm>
            <a:off x="7227711" y="3693282"/>
            <a:ext cx="366225" cy="366225"/>
          </a:xfrm>
          <a:prstGeom prst="ellipse">
            <a:avLst/>
          </a:prstGeom>
          <a:solidFill>
            <a:srgbClr val="698C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52" name="Elipse 51"/>
          <p:cNvSpPr/>
          <p:nvPr/>
        </p:nvSpPr>
        <p:spPr>
          <a:xfrm>
            <a:off x="8143002" y="3686940"/>
            <a:ext cx="366225" cy="366225"/>
          </a:xfrm>
          <a:prstGeom prst="ellipse">
            <a:avLst/>
          </a:prstGeom>
          <a:solidFill>
            <a:srgbClr val="698C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53" name="Elipse 52"/>
          <p:cNvSpPr/>
          <p:nvPr/>
        </p:nvSpPr>
        <p:spPr>
          <a:xfrm>
            <a:off x="7227711" y="4515908"/>
            <a:ext cx="366225" cy="366225"/>
          </a:xfrm>
          <a:prstGeom prst="ellipse">
            <a:avLst/>
          </a:prstGeom>
          <a:solidFill>
            <a:srgbClr val="698C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55" name="Elipse 54"/>
          <p:cNvSpPr/>
          <p:nvPr/>
        </p:nvSpPr>
        <p:spPr>
          <a:xfrm>
            <a:off x="8143992" y="4515908"/>
            <a:ext cx="366225" cy="366225"/>
          </a:xfrm>
          <a:prstGeom prst="ellipse">
            <a:avLst/>
          </a:prstGeom>
          <a:solidFill>
            <a:srgbClr val="698C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56" name="CuadroTexto 55"/>
          <p:cNvSpPr txBox="1"/>
          <p:nvPr/>
        </p:nvSpPr>
        <p:spPr>
          <a:xfrm>
            <a:off x="7255171" y="3659936"/>
            <a:ext cx="311304" cy="369332"/>
          </a:xfrm>
          <a:prstGeom prst="rect">
            <a:avLst/>
          </a:prstGeom>
          <a:noFill/>
          <a:effectLst/>
        </p:spPr>
        <p:txBody>
          <a:bodyPr wrap="none" rtlCol="0">
            <a:spAutoFit/>
          </a:bodyPr>
          <a:lstStyle/>
          <a:p>
            <a:r>
              <a:rPr lang="es-ES" dirty="0">
                <a:solidFill>
                  <a:schemeClr val="bg1"/>
                </a:solidFill>
              </a:rPr>
              <a:t>a</a:t>
            </a:r>
          </a:p>
        </p:txBody>
      </p:sp>
      <p:sp>
        <p:nvSpPr>
          <p:cNvPr id="68" name="CuadroTexto 67"/>
          <p:cNvSpPr txBox="1"/>
          <p:nvPr/>
        </p:nvSpPr>
        <p:spPr>
          <a:xfrm>
            <a:off x="8170462" y="3653594"/>
            <a:ext cx="311304" cy="369332"/>
          </a:xfrm>
          <a:prstGeom prst="rect">
            <a:avLst/>
          </a:prstGeom>
          <a:noFill/>
          <a:effectLst/>
        </p:spPr>
        <p:txBody>
          <a:bodyPr wrap="none" rtlCol="0">
            <a:spAutoFit/>
          </a:bodyPr>
          <a:lstStyle/>
          <a:p>
            <a:r>
              <a:rPr lang="es-ES" dirty="0">
                <a:solidFill>
                  <a:schemeClr val="bg1"/>
                </a:solidFill>
              </a:rPr>
              <a:t>b</a:t>
            </a:r>
          </a:p>
        </p:txBody>
      </p:sp>
      <p:sp>
        <p:nvSpPr>
          <p:cNvPr id="73" name="CuadroTexto 72"/>
          <p:cNvSpPr txBox="1"/>
          <p:nvPr/>
        </p:nvSpPr>
        <p:spPr>
          <a:xfrm>
            <a:off x="7255171" y="4482562"/>
            <a:ext cx="272832" cy="369332"/>
          </a:xfrm>
          <a:prstGeom prst="rect">
            <a:avLst/>
          </a:prstGeom>
          <a:noFill/>
          <a:effectLst/>
        </p:spPr>
        <p:txBody>
          <a:bodyPr wrap="none" rtlCol="0">
            <a:spAutoFit/>
          </a:bodyPr>
          <a:lstStyle/>
          <a:p>
            <a:r>
              <a:rPr lang="es-ES" dirty="0">
                <a:solidFill>
                  <a:schemeClr val="bg1"/>
                </a:solidFill>
              </a:rPr>
              <a:t>c</a:t>
            </a:r>
          </a:p>
        </p:txBody>
      </p:sp>
      <p:sp>
        <p:nvSpPr>
          <p:cNvPr id="74" name="CuadroTexto 73"/>
          <p:cNvSpPr txBox="1"/>
          <p:nvPr/>
        </p:nvSpPr>
        <p:spPr>
          <a:xfrm>
            <a:off x="8171452" y="4482562"/>
            <a:ext cx="311304" cy="369332"/>
          </a:xfrm>
          <a:prstGeom prst="rect">
            <a:avLst/>
          </a:prstGeom>
          <a:noFill/>
          <a:effectLst/>
        </p:spPr>
        <p:txBody>
          <a:bodyPr wrap="square" rtlCol="0">
            <a:spAutoFit/>
          </a:bodyPr>
          <a:lstStyle/>
          <a:p>
            <a:r>
              <a:rPr lang="es-ES" dirty="0">
                <a:solidFill>
                  <a:schemeClr val="bg1"/>
                </a:solidFill>
              </a:rPr>
              <a:t>d</a:t>
            </a:r>
          </a:p>
        </p:txBody>
      </p:sp>
      <mc:AlternateContent xmlns:mc="http://schemas.openxmlformats.org/markup-compatibility/2006" xmlns:a14="http://schemas.microsoft.com/office/drawing/2010/main">
        <mc:Choice Requires="a14">
          <p:sp>
            <p:nvSpPr>
              <p:cNvPr id="75" name="CuadroTexto 74"/>
              <p:cNvSpPr txBox="1"/>
              <p:nvPr/>
            </p:nvSpPr>
            <p:spPr>
              <a:xfrm>
                <a:off x="7051974" y="3419350"/>
                <a:ext cx="717697" cy="276999"/>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s-ES" sz="1200" b="0" i="1" smtClean="0">
                          <a:solidFill>
                            <a:schemeClr val="bg1"/>
                          </a:solidFill>
                          <a:latin typeface="Cambria Math" panose="02040503050406030204" pitchFamily="18" charset="0"/>
                        </a:rPr>
                        <m:t>𝑝</m:t>
                      </m:r>
                      <m:r>
                        <a:rPr lang="es-ES" sz="1200" b="0" i="1" smtClean="0">
                          <a:solidFill>
                            <a:schemeClr val="bg1"/>
                          </a:solidFill>
                          <a:latin typeface="Cambria Math" panose="02040503050406030204" pitchFamily="18" charset="0"/>
                        </a:rPr>
                        <m:t>=0.1</m:t>
                      </m:r>
                    </m:oMath>
                  </m:oMathPara>
                </a14:m>
                <a:endParaRPr lang="es-ES" sz="1200" dirty="0">
                  <a:solidFill>
                    <a:schemeClr val="bg1"/>
                  </a:solidFill>
                </a:endParaRPr>
              </a:p>
            </p:txBody>
          </p:sp>
        </mc:Choice>
        <mc:Fallback xmlns="">
          <p:sp>
            <p:nvSpPr>
              <p:cNvPr id="75" name="CuadroTexto 74"/>
              <p:cNvSpPr txBox="1">
                <a:spLocks noRot="1" noChangeAspect="1" noMove="1" noResize="1" noEditPoints="1" noAdjustHandles="1" noChangeArrowheads="1" noChangeShapeType="1" noTextEdit="1"/>
              </p:cNvSpPr>
              <p:nvPr/>
            </p:nvSpPr>
            <p:spPr>
              <a:xfrm>
                <a:off x="7051974" y="3419350"/>
                <a:ext cx="717697" cy="276999"/>
              </a:xfrm>
              <a:prstGeom prst="rect">
                <a:avLst/>
              </a:prstGeom>
              <a:blipFill>
                <a:blip r:embed="rId9"/>
                <a:stretch>
                  <a:fillRect/>
                </a:stretch>
              </a:blipFill>
            </p:spPr>
            <p:txBody>
              <a:bodyPr/>
              <a:lstStyle/>
              <a:p>
                <a:r>
                  <a:rPr lang="es-ES">
                    <a:noFill/>
                  </a:rPr>
                  <a:t> </a:t>
                </a:r>
              </a:p>
            </p:txBody>
          </p:sp>
        </mc:Fallback>
      </mc:AlternateContent>
      <mc:AlternateContent xmlns:mc="http://schemas.openxmlformats.org/markup-compatibility/2006" xmlns:a14="http://schemas.microsoft.com/office/drawing/2010/main">
        <mc:Choice Requires="a14">
          <p:sp>
            <p:nvSpPr>
              <p:cNvPr id="76" name="CuadroTexto 75"/>
              <p:cNvSpPr txBox="1"/>
              <p:nvPr/>
            </p:nvSpPr>
            <p:spPr>
              <a:xfrm>
                <a:off x="7986174" y="3419350"/>
                <a:ext cx="717696" cy="276999"/>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s-ES" sz="1200" b="0" i="1" smtClean="0">
                          <a:solidFill>
                            <a:schemeClr val="bg1"/>
                          </a:solidFill>
                          <a:latin typeface="Cambria Math" panose="02040503050406030204" pitchFamily="18" charset="0"/>
                        </a:rPr>
                        <m:t>𝑝</m:t>
                      </m:r>
                      <m:r>
                        <a:rPr lang="es-ES" sz="1200" b="0" i="1" smtClean="0">
                          <a:solidFill>
                            <a:schemeClr val="bg1"/>
                          </a:solidFill>
                          <a:latin typeface="Cambria Math" panose="02040503050406030204" pitchFamily="18" charset="0"/>
                        </a:rPr>
                        <m:t>=0.2</m:t>
                      </m:r>
                    </m:oMath>
                  </m:oMathPara>
                </a14:m>
                <a:endParaRPr lang="es-ES" sz="1200" dirty="0">
                  <a:solidFill>
                    <a:schemeClr val="bg1"/>
                  </a:solidFill>
                </a:endParaRPr>
              </a:p>
            </p:txBody>
          </p:sp>
        </mc:Choice>
        <mc:Fallback xmlns="">
          <p:sp>
            <p:nvSpPr>
              <p:cNvPr id="76" name="CuadroTexto 75"/>
              <p:cNvSpPr txBox="1">
                <a:spLocks noRot="1" noChangeAspect="1" noMove="1" noResize="1" noEditPoints="1" noAdjustHandles="1" noChangeArrowheads="1" noChangeShapeType="1" noTextEdit="1"/>
              </p:cNvSpPr>
              <p:nvPr/>
            </p:nvSpPr>
            <p:spPr>
              <a:xfrm>
                <a:off x="7986174" y="3419350"/>
                <a:ext cx="717696" cy="276999"/>
              </a:xfrm>
              <a:prstGeom prst="rect">
                <a:avLst/>
              </a:prstGeom>
              <a:blipFill>
                <a:blip r:embed="rId10"/>
                <a:stretch>
                  <a:fillRect/>
                </a:stretch>
              </a:blipFill>
            </p:spPr>
            <p:txBody>
              <a:bodyPr/>
              <a:lstStyle/>
              <a:p>
                <a:r>
                  <a:rPr lang="es-ES">
                    <a:noFill/>
                  </a:rPr>
                  <a:t> </a:t>
                </a:r>
              </a:p>
            </p:txBody>
          </p:sp>
        </mc:Fallback>
      </mc:AlternateContent>
      <mc:AlternateContent xmlns:mc="http://schemas.openxmlformats.org/markup-compatibility/2006" xmlns:a14="http://schemas.microsoft.com/office/drawing/2010/main">
        <mc:Choice Requires="a14">
          <p:sp>
            <p:nvSpPr>
              <p:cNvPr id="77" name="CuadroTexto 76"/>
              <p:cNvSpPr txBox="1"/>
              <p:nvPr/>
            </p:nvSpPr>
            <p:spPr>
              <a:xfrm>
                <a:off x="7076021" y="4249185"/>
                <a:ext cx="676019" cy="276999"/>
              </a:xfrm>
              <a:prstGeom prst="rect">
                <a:avLst/>
              </a:prstGeom>
              <a:noFill/>
            </p:spPr>
            <p:txBody>
              <a:bodyPr wrap="none" rtlCol="0">
                <a:spAutoFit/>
              </a:bodyPr>
              <a:lstStyle/>
              <a:p>
                <a14:m>
                  <m:oMath xmlns:m="http://schemas.openxmlformats.org/officeDocument/2006/math">
                    <m:r>
                      <a:rPr lang="es-ES" sz="1200" b="0" i="1" smtClean="0">
                        <a:solidFill>
                          <a:schemeClr val="bg1"/>
                        </a:solidFill>
                        <a:latin typeface="Cambria Math" panose="02040503050406030204" pitchFamily="18" charset="0"/>
                      </a:rPr>
                      <m:t>𝑝</m:t>
                    </m:r>
                    <m:r>
                      <a:rPr lang="es-ES" sz="1200" b="0" i="1" smtClean="0">
                        <a:solidFill>
                          <a:schemeClr val="bg1"/>
                        </a:solidFill>
                        <a:latin typeface="Cambria Math" panose="02040503050406030204" pitchFamily="18" charset="0"/>
                      </a:rPr>
                      <m:t>=0.</m:t>
                    </m:r>
                  </m:oMath>
                </a14:m>
                <a:r>
                  <a:rPr lang="es-ES" sz="1200" dirty="0">
                    <a:solidFill>
                      <a:schemeClr val="bg1"/>
                    </a:solidFill>
                  </a:rPr>
                  <a:t>3</a:t>
                </a:r>
              </a:p>
            </p:txBody>
          </p:sp>
        </mc:Choice>
        <mc:Fallback xmlns="">
          <p:sp>
            <p:nvSpPr>
              <p:cNvPr id="77" name="CuadroTexto 76"/>
              <p:cNvSpPr txBox="1">
                <a:spLocks noRot="1" noChangeAspect="1" noMove="1" noResize="1" noEditPoints="1" noAdjustHandles="1" noChangeArrowheads="1" noChangeShapeType="1" noTextEdit="1"/>
              </p:cNvSpPr>
              <p:nvPr/>
            </p:nvSpPr>
            <p:spPr>
              <a:xfrm>
                <a:off x="7076021" y="4249185"/>
                <a:ext cx="676019" cy="276999"/>
              </a:xfrm>
              <a:prstGeom prst="rect">
                <a:avLst/>
              </a:prstGeom>
              <a:blipFill>
                <a:blip r:embed="rId11"/>
                <a:stretch>
                  <a:fillRect b="-20000"/>
                </a:stretch>
              </a:blipFill>
            </p:spPr>
            <p:txBody>
              <a:bodyPr/>
              <a:lstStyle/>
              <a:p>
                <a:r>
                  <a:rPr lang="es-ES">
                    <a:noFill/>
                  </a:rPr>
                  <a:t> </a:t>
                </a:r>
              </a:p>
            </p:txBody>
          </p:sp>
        </mc:Fallback>
      </mc:AlternateContent>
      <mc:AlternateContent xmlns:mc="http://schemas.openxmlformats.org/markup-compatibility/2006" xmlns:a14="http://schemas.microsoft.com/office/drawing/2010/main">
        <mc:Choice Requires="a14">
          <p:sp>
            <p:nvSpPr>
              <p:cNvPr id="78" name="CuadroTexto 77"/>
              <p:cNvSpPr txBox="1"/>
              <p:nvPr/>
            </p:nvSpPr>
            <p:spPr>
              <a:xfrm>
                <a:off x="8033342" y="4246013"/>
                <a:ext cx="676019" cy="276999"/>
              </a:xfrm>
              <a:prstGeom prst="rect">
                <a:avLst/>
              </a:prstGeom>
              <a:noFill/>
            </p:spPr>
            <p:txBody>
              <a:bodyPr wrap="none" rtlCol="0">
                <a:spAutoFit/>
              </a:bodyPr>
              <a:lstStyle/>
              <a:p>
                <a14:m>
                  <m:oMath xmlns:m="http://schemas.openxmlformats.org/officeDocument/2006/math">
                    <m:r>
                      <a:rPr lang="es-ES" sz="1200" b="0" i="1" smtClean="0">
                        <a:solidFill>
                          <a:schemeClr val="bg1"/>
                        </a:solidFill>
                        <a:latin typeface="Cambria Math" panose="02040503050406030204" pitchFamily="18" charset="0"/>
                      </a:rPr>
                      <m:t>𝑝</m:t>
                    </m:r>
                    <m:r>
                      <a:rPr lang="es-ES" sz="1200" b="0" i="1" smtClean="0">
                        <a:solidFill>
                          <a:schemeClr val="bg1"/>
                        </a:solidFill>
                        <a:latin typeface="Cambria Math" panose="02040503050406030204" pitchFamily="18" charset="0"/>
                      </a:rPr>
                      <m:t>=0.</m:t>
                    </m:r>
                  </m:oMath>
                </a14:m>
                <a:r>
                  <a:rPr lang="es-ES" sz="1200" dirty="0">
                    <a:solidFill>
                      <a:schemeClr val="bg1"/>
                    </a:solidFill>
                  </a:rPr>
                  <a:t>4</a:t>
                </a:r>
              </a:p>
            </p:txBody>
          </p:sp>
        </mc:Choice>
        <mc:Fallback xmlns="">
          <p:sp>
            <p:nvSpPr>
              <p:cNvPr id="78" name="CuadroTexto 77"/>
              <p:cNvSpPr txBox="1">
                <a:spLocks noRot="1" noChangeAspect="1" noMove="1" noResize="1" noEditPoints="1" noAdjustHandles="1" noChangeArrowheads="1" noChangeShapeType="1" noTextEdit="1"/>
              </p:cNvSpPr>
              <p:nvPr/>
            </p:nvSpPr>
            <p:spPr>
              <a:xfrm>
                <a:off x="8033342" y="4246013"/>
                <a:ext cx="676019" cy="276999"/>
              </a:xfrm>
              <a:prstGeom prst="rect">
                <a:avLst/>
              </a:prstGeom>
              <a:blipFill>
                <a:blip r:embed="rId12"/>
                <a:stretch>
                  <a:fillRect b="-20000"/>
                </a:stretch>
              </a:blipFill>
            </p:spPr>
            <p:txBody>
              <a:bodyPr/>
              <a:lstStyle/>
              <a:p>
                <a:r>
                  <a:rPr lang="es-ES">
                    <a:noFill/>
                  </a:rPr>
                  <a:t> </a:t>
                </a:r>
              </a:p>
            </p:txBody>
          </p:sp>
        </mc:Fallback>
      </mc:AlternateContent>
      <p:sp>
        <p:nvSpPr>
          <p:cNvPr id="79" name="Rectángulo 78"/>
          <p:cNvSpPr/>
          <p:nvPr/>
        </p:nvSpPr>
        <p:spPr>
          <a:xfrm>
            <a:off x="1921995" y="5361977"/>
            <a:ext cx="7101079" cy="537822"/>
          </a:xfrm>
          <a:prstGeom prst="rect">
            <a:avLst/>
          </a:prstGeom>
          <a:solidFill>
            <a:schemeClr val="tx1">
              <a:lumMod val="75000"/>
              <a:lumOff val="2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de-DE" sz="1400" dirty="0"/>
              <a:t>P. Kratzer, «Monte Carlo and Kinetic Monte Carlo Methods – A Tutorial», Multiscale Simulation Methods in Molecular Sciences, vol. 42, pp. 51-76, 2009.</a:t>
            </a:r>
          </a:p>
        </p:txBody>
      </p:sp>
      <p:graphicFrame>
        <p:nvGraphicFramePr>
          <p:cNvPr id="45" name="Tabla 44">
            <a:extLst>
              <a:ext uri="{FF2B5EF4-FFF2-40B4-BE49-F238E27FC236}">
                <a16:creationId xmlns:a16="http://schemas.microsoft.com/office/drawing/2014/main" id="{3F2A5ECB-8EB4-4BCC-818D-CDA8D4DD8096}"/>
              </a:ext>
            </a:extLst>
          </p:cNvPr>
          <p:cNvGraphicFramePr>
            <a:graphicFrameLocks noGrp="1"/>
          </p:cNvGraphicFramePr>
          <p:nvPr>
            <p:extLst>
              <p:ext uri="{D42A27DB-BD31-4B8C-83A1-F6EECF244321}">
                <p14:modId xmlns:p14="http://schemas.microsoft.com/office/powerpoint/2010/main" val="2442808878"/>
              </p:ext>
            </p:extLst>
          </p:nvPr>
        </p:nvGraphicFramePr>
        <p:xfrm>
          <a:off x="6221472" y="6153374"/>
          <a:ext cx="2922528" cy="640080"/>
        </p:xfrm>
        <a:graphic>
          <a:graphicData uri="http://schemas.openxmlformats.org/drawingml/2006/table">
            <a:tbl>
              <a:tblPr firstRow="1" bandRow="1">
                <a:tableStyleId>{2D5ABB26-0587-4C30-8999-92F81FD0307C}</a:tableStyleId>
              </a:tblPr>
              <a:tblGrid>
                <a:gridCol w="2458943">
                  <a:extLst>
                    <a:ext uri="{9D8B030D-6E8A-4147-A177-3AD203B41FA5}">
                      <a16:colId xmlns:a16="http://schemas.microsoft.com/office/drawing/2014/main" val="1347896834"/>
                    </a:ext>
                  </a:extLst>
                </a:gridCol>
                <a:gridCol w="463585">
                  <a:extLst>
                    <a:ext uri="{9D8B030D-6E8A-4147-A177-3AD203B41FA5}">
                      <a16:colId xmlns:a16="http://schemas.microsoft.com/office/drawing/2014/main" val="972821047"/>
                    </a:ext>
                  </a:extLst>
                </a:gridCol>
              </a:tblGrid>
              <a:tr h="633819">
                <a:tc>
                  <a:txBody>
                    <a:bodyPr/>
                    <a:lstStyle/>
                    <a:p>
                      <a:pPr algn="r"/>
                      <a:r>
                        <a:rPr lang="es-ES" dirty="0">
                          <a:solidFill>
                            <a:schemeClr val="bg1"/>
                          </a:solidFill>
                        </a:rPr>
                        <a:t>Simulación cinética en Entornos Distribuidos</a:t>
                      </a:r>
                      <a:endParaRPr lang="es-ES" b="0" dirty="0">
                        <a:solidFill>
                          <a:schemeClr val="bg1"/>
                        </a:solidFill>
                      </a:endParaRPr>
                    </a:p>
                  </a:txBody>
                  <a:tcPr anchor="ctr">
                    <a:lnR w="12700" cap="flat" cmpd="sng" algn="ctr">
                      <a:solidFill>
                        <a:schemeClr val="tx1"/>
                      </a:solidFill>
                      <a:prstDash val="solid"/>
                      <a:round/>
                      <a:headEnd type="none" w="med" len="med"/>
                      <a:tailEnd type="none" w="med" len="med"/>
                    </a:lnR>
                  </a:tcPr>
                </a:tc>
                <a:tc>
                  <a:txBody>
                    <a:bodyPr/>
                    <a:lstStyle/>
                    <a:p>
                      <a:pPr algn="ctr"/>
                      <a:fld id="{0E1C8A44-DCA4-45BE-94D1-2AB25001A8D2}" type="slidenum">
                        <a:rPr lang="es-ES" smtClean="0">
                          <a:solidFill>
                            <a:schemeClr val="bg2">
                              <a:lumMod val="60000"/>
                              <a:lumOff val="40000"/>
                            </a:schemeClr>
                          </a:solidFill>
                        </a:rPr>
                        <a:t>12</a:t>
                      </a:fld>
                      <a:endParaRPr lang="es-ES" dirty="0">
                        <a:solidFill>
                          <a:schemeClr val="bg2">
                            <a:lumMod val="60000"/>
                            <a:lumOff val="40000"/>
                          </a:schemeClr>
                        </a:solidFill>
                      </a:endParaRPr>
                    </a:p>
                  </a:txBody>
                  <a:tcPr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862195207"/>
                  </a:ext>
                </a:extLst>
              </a:tr>
            </a:tbl>
          </a:graphicData>
        </a:graphic>
      </p:graphicFrame>
      <p:sp>
        <p:nvSpPr>
          <p:cNvPr id="44" name="Rectángulo 43">
            <a:extLst>
              <a:ext uri="{FF2B5EF4-FFF2-40B4-BE49-F238E27FC236}">
                <a16:creationId xmlns:a16="http://schemas.microsoft.com/office/drawing/2014/main" id="{C12CBD5A-0105-475B-9E3A-5C0278D84523}"/>
              </a:ext>
            </a:extLst>
          </p:cNvPr>
          <p:cNvSpPr/>
          <p:nvPr/>
        </p:nvSpPr>
        <p:spPr>
          <a:xfrm>
            <a:off x="0" y="873306"/>
            <a:ext cx="1785769" cy="5215521"/>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s-ES" sz="1350" u="sng" dirty="0">
                <a:solidFill>
                  <a:schemeClr val="bg1"/>
                </a:solidFill>
              </a:rPr>
              <a:t>Crecimiento cristalino</a:t>
            </a:r>
          </a:p>
          <a:p>
            <a:pPr marL="108000" indent="-72000">
              <a:buFontTx/>
              <a:buChar char="-"/>
            </a:pPr>
            <a:r>
              <a:rPr lang="es-ES" sz="1350" dirty="0">
                <a:solidFill>
                  <a:schemeClr val="bg1"/>
                </a:solidFill>
              </a:rPr>
              <a:t>Deposición</a:t>
            </a:r>
          </a:p>
          <a:p>
            <a:pPr marL="108000" indent="-72000">
              <a:buFontTx/>
              <a:buChar char="-"/>
            </a:pPr>
            <a:r>
              <a:rPr lang="es-ES" sz="1350" dirty="0">
                <a:solidFill>
                  <a:schemeClr val="bg1"/>
                </a:solidFill>
              </a:rPr>
              <a:t>Conceptos</a:t>
            </a:r>
          </a:p>
          <a:p>
            <a:pPr marL="108000" indent="-72000">
              <a:buFontTx/>
              <a:buChar char="-"/>
            </a:pPr>
            <a:r>
              <a:rPr lang="es-ES" sz="1350" dirty="0">
                <a:solidFill>
                  <a:schemeClr val="bg1"/>
                </a:solidFill>
              </a:rPr>
              <a:t>Tipos de Crecimiento</a:t>
            </a:r>
          </a:p>
          <a:p>
            <a:pPr marL="108000" indent="-72000">
              <a:buFontTx/>
              <a:buChar char="-"/>
            </a:pPr>
            <a:r>
              <a:rPr lang="es-ES" sz="1350" dirty="0"/>
              <a:t>Modelo TSK</a:t>
            </a:r>
          </a:p>
          <a:p>
            <a:pPr marL="108000" indent="-72000">
              <a:buFontTx/>
              <a:buChar char="-"/>
            </a:pPr>
            <a:endParaRPr lang="es-ES" sz="1350" dirty="0"/>
          </a:p>
          <a:p>
            <a:r>
              <a:rPr lang="es-ES" sz="1350" b="1" u="sng" dirty="0">
                <a:solidFill>
                  <a:srgbClr val="FD9101"/>
                </a:solidFill>
              </a:rPr>
              <a:t>Simulación atomística</a:t>
            </a:r>
          </a:p>
          <a:p>
            <a:pPr marL="108000" indent="-72000">
              <a:buFontTx/>
              <a:buChar char="-"/>
            </a:pPr>
            <a:r>
              <a:rPr lang="es-ES" sz="1350" dirty="0">
                <a:solidFill>
                  <a:schemeClr val="bg1"/>
                </a:solidFill>
              </a:rPr>
              <a:t>Introducción</a:t>
            </a:r>
          </a:p>
          <a:p>
            <a:pPr marL="108000" indent="-72000">
              <a:buFontTx/>
              <a:buChar char="-"/>
            </a:pPr>
            <a:r>
              <a:rPr lang="es-ES" sz="1350" dirty="0">
                <a:solidFill>
                  <a:schemeClr val="bg1"/>
                </a:solidFill>
              </a:rPr>
              <a:t>Dinámica molecular</a:t>
            </a:r>
          </a:p>
          <a:p>
            <a:pPr marL="108000" indent="-72000">
              <a:buFontTx/>
              <a:buChar char="-"/>
            </a:pPr>
            <a:r>
              <a:rPr lang="es-ES" sz="1350" b="1" dirty="0">
                <a:solidFill>
                  <a:srgbClr val="FD9101"/>
                </a:solidFill>
              </a:rPr>
              <a:t>Monte Carlo</a:t>
            </a:r>
          </a:p>
          <a:p>
            <a:pPr marL="288000" lvl="1" indent="-171450">
              <a:buFont typeface="Arial" panose="020B0604020202020204" pitchFamily="34" charset="0"/>
              <a:buChar char="•"/>
            </a:pPr>
            <a:r>
              <a:rPr lang="es-ES" sz="1350" dirty="0"/>
              <a:t>KMC</a:t>
            </a:r>
          </a:p>
          <a:p>
            <a:pPr marL="288000" lvl="1" indent="-171450">
              <a:buFont typeface="Arial" panose="020B0604020202020204" pitchFamily="34" charset="0"/>
              <a:buChar char="•"/>
            </a:pPr>
            <a:r>
              <a:rPr lang="es-ES" sz="1350" dirty="0"/>
              <a:t>Paralelización</a:t>
            </a:r>
          </a:p>
          <a:p>
            <a:endParaRPr lang="es-ES" sz="1350" b="1" u="sng" dirty="0"/>
          </a:p>
          <a:p>
            <a:r>
              <a:rPr lang="es-ES" sz="1350" u="sng" dirty="0"/>
              <a:t>Aportaciones</a:t>
            </a:r>
          </a:p>
          <a:p>
            <a:pPr marL="108000" indent="-72000">
              <a:buFontTx/>
              <a:buChar char="-"/>
            </a:pPr>
            <a:r>
              <a:rPr lang="es-ES" sz="1350" dirty="0" err="1"/>
              <a:t>Homoepitaxia</a:t>
            </a:r>
            <a:endParaRPr lang="es-ES" sz="1350" dirty="0"/>
          </a:p>
          <a:p>
            <a:pPr marL="108000" indent="-72000">
              <a:buFontTx/>
              <a:buChar char="-"/>
            </a:pPr>
            <a:r>
              <a:rPr lang="es-ES" sz="1350" dirty="0" err="1"/>
              <a:t>Heteroepitaxia</a:t>
            </a:r>
            <a:endParaRPr lang="es-ES" sz="1350" dirty="0"/>
          </a:p>
          <a:p>
            <a:pPr marL="108000" indent="-72000">
              <a:buFontTx/>
              <a:buChar char="-"/>
            </a:pPr>
            <a:r>
              <a:rPr lang="es-ES" sz="1350" dirty="0"/>
              <a:t>Análisis </a:t>
            </a:r>
            <a:r>
              <a:rPr lang="es-ES" sz="1350" dirty="0" err="1"/>
              <a:t>MMonCa</a:t>
            </a:r>
            <a:endParaRPr lang="es-ES" sz="1350" dirty="0"/>
          </a:p>
          <a:p>
            <a:endParaRPr lang="es-ES" sz="1350" dirty="0"/>
          </a:p>
          <a:p>
            <a:r>
              <a:rPr lang="es-ES" sz="1350" u="sng" dirty="0"/>
              <a:t>Simulador distribuido</a:t>
            </a:r>
          </a:p>
          <a:p>
            <a:pPr marL="108000" indent="-72000">
              <a:buFontTx/>
              <a:buChar char="-"/>
            </a:pPr>
            <a:r>
              <a:rPr lang="es-ES" sz="1350" dirty="0"/>
              <a:t>Versión secuencial</a:t>
            </a:r>
          </a:p>
          <a:p>
            <a:pPr marL="108000" indent="-72000">
              <a:buFontTx/>
              <a:buChar char="-"/>
            </a:pPr>
            <a:r>
              <a:rPr lang="es-ES" sz="1350" dirty="0"/>
              <a:t>Versión distribuida</a:t>
            </a:r>
          </a:p>
          <a:p>
            <a:pPr marL="108000" indent="-72000">
              <a:buFontTx/>
              <a:buChar char="-"/>
            </a:pPr>
            <a:r>
              <a:rPr lang="es-ES" sz="1350" dirty="0"/>
              <a:t>Simulaciones</a:t>
            </a:r>
          </a:p>
          <a:p>
            <a:endParaRPr lang="es-ES" sz="1350" dirty="0"/>
          </a:p>
          <a:p>
            <a:r>
              <a:rPr lang="es-ES" sz="1350" u="sng" dirty="0"/>
              <a:t>Conclusiones</a:t>
            </a:r>
          </a:p>
        </p:txBody>
      </p:sp>
    </p:spTree>
    <p:extLst>
      <p:ext uri="{BB962C8B-B14F-4D97-AF65-F5344CB8AC3E}">
        <p14:creationId xmlns:p14="http://schemas.microsoft.com/office/powerpoint/2010/main" val="1427080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p:cTn id="7" dur="500" fill="hold"/>
                                        <p:tgtEl>
                                          <p:spTgt spid="13"/>
                                        </p:tgtEl>
                                        <p:attrNameLst>
                                          <p:attrName>ppt_w</p:attrName>
                                        </p:attrNameLst>
                                      </p:cBhvr>
                                      <p:tavLst>
                                        <p:tav tm="0">
                                          <p:val>
                                            <p:fltVal val="0"/>
                                          </p:val>
                                        </p:tav>
                                        <p:tav tm="100000">
                                          <p:val>
                                            <p:strVal val="#ppt_w"/>
                                          </p:val>
                                        </p:tav>
                                      </p:tavLst>
                                    </p:anim>
                                    <p:anim calcmode="lin" valueType="num">
                                      <p:cBhvr>
                                        <p:cTn id="8" dur="500" fill="hold"/>
                                        <p:tgtEl>
                                          <p:spTgt spid="13"/>
                                        </p:tgtEl>
                                        <p:attrNameLst>
                                          <p:attrName>ppt_h</p:attrName>
                                        </p:attrNameLst>
                                      </p:cBhvr>
                                      <p:tavLst>
                                        <p:tav tm="0">
                                          <p:val>
                                            <p:fltVal val="0"/>
                                          </p:val>
                                        </p:tav>
                                        <p:tav tm="100000">
                                          <p:val>
                                            <p:strVal val="#ppt_h"/>
                                          </p:val>
                                        </p:tav>
                                      </p:tavLst>
                                    </p:anim>
                                    <p:animEffect transition="in" filter="fade">
                                      <p:cBhvr>
                                        <p:cTn id="9" dur="500"/>
                                        <p:tgtEl>
                                          <p:spTgt spid="13"/>
                                        </p:tgtEl>
                                      </p:cBhvr>
                                    </p:animEffect>
                                  </p:childTnLst>
                                </p:cTn>
                              </p:par>
                            </p:childTnLst>
                          </p:cTn>
                        </p:par>
                        <p:par>
                          <p:cTn id="10" fill="hold">
                            <p:stCondLst>
                              <p:cond delay="500"/>
                            </p:stCondLst>
                            <p:childTnLst>
                              <p:par>
                                <p:cTn id="11" presetID="22" presetClass="entr" presetSubtype="1" fill="hold" nodeType="afterEffect">
                                  <p:stCondLst>
                                    <p:cond delay="0"/>
                                  </p:stCondLst>
                                  <p:childTnLst>
                                    <p:set>
                                      <p:cBhvr>
                                        <p:cTn id="12" dur="1" fill="hold">
                                          <p:stCondLst>
                                            <p:cond delay="0"/>
                                          </p:stCondLst>
                                        </p:cTn>
                                        <p:tgtEl>
                                          <p:spTgt spid="25"/>
                                        </p:tgtEl>
                                        <p:attrNameLst>
                                          <p:attrName>style.visibility</p:attrName>
                                        </p:attrNameLst>
                                      </p:cBhvr>
                                      <p:to>
                                        <p:strVal val="visible"/>
                                      </p:to>
                                    </p:set>
                                    <p:animEffect transition="in" filter="wipe(up)">
                                      <p:cBhvr>
                                        <p:cTn id="13" dur="500"/>
                                        <p:tgtEl>
                                          <p:spTgt spid="25"/>
                                        </p:tgtEl>
                                      </p:cBhvr>
                                    </p:animEffect>
                                  </p:childTnLst>
                                </p:cTn>
                              </p:par>
                              <p:par>
                                <p:cTn id="14" presetID="22" presetClass="entr" presetSubtype="1" fill="hold" nodeType="withEffect">
                                  <p:stCondLst>
                                    <p:cond delay="0"/>
                                  </p:stCondLst>
                                  <p:childTnLst>
                                    <p:set>
                                      <p:cBhvr>
                                        <p:cTn id="15" dur="1" fill="hold">
                                          <p:stCondLst>
                                            <p:cond delay="0"/>
                                          </p:stCondLst>
                                        </p:cTn>
                                        <p:tgtEl>
                                          <p:spTgt spid="30"/>
                                        </p:tgtEl>
                                        <p:attrNameLst>
                                          <p:attrName>style.visibility</p:attrName>
                                        </p:attrNameLst>
                                      </p:cBhvr>
                                      <p:to>
                                        <p:strVal val="visible"/>
                                      </p:to>
                                    </p:set>
                                    <p:animEffect transition="in" filter="wipe(up)">
                                      <p:cBhvr>
                                        <p:cTn id="16" dur="500"/>
                                        <p:tgtEl>
                                          <p:spTgt spid="30"/>
                                        </p:tgtEl>
                                      </p:cBhvr>
                                    </p:animEffect>
                                  </p:childTnLst>
                                </p:cTn>
                              </p:par>
                              <p:par>
                                <p:cTn id="17" presetID="22" presetClass="entr" presetSubtype="1" fill="hold" nodeType="withEffect">
                                  <p:stCondLst>
                                    <p:cond delay="0"/>
                                  </p:stCondLst>
                                  <p:childTnLst>
                                    <p:set>
                                      <p:cBhvr>
                                        <p:cTn id="18" dur="1" fill="hold">
                                          <p:stCondLst>
                                            <p:cond delay="0"/>
                                          </p:stCondLst>
                                        </p:cTn>
                                        <p:tgtEl>
                                          <p:spTgt spid="31"/>
                                        </p:tgtEl>
                                        <p:attrNameLst>
                                          <p:attrName>style.visibility</p:attrName>
                                        </p:attrNameLst>
                                      </p:cBhvr>
                                      <p:to>
                                        <p:strVal val="visible"/>
                                      </p:to>
                                    </p:set>
                                    <p:animEffect transition="in" filter="wipe(up)">
                                      <p:cBhvr>
                                        <p:cTn id="19" dur="500"/>
                                        <p:tgtEl>
                                          <p:spTgt spid="31"/>
                                        </p:tgtEl>
                                      </p:cBhvr>
                                    </p:animEffect>
                                  </p:childTnLst>
                                </p:cTn>
                              </p:par>
                            </p:childTnLst>
                          </p:cTn>
                        </p:par>
                      </p:childTnLst>
                    </p:cTn>
                  </p:par>
                  <p:par>
                    <p:cTn id="20" fill="hold">
                      <p:stCondLst>
                        <p:cond delay="indefinite"/>
                      </p:stCondLst>
                      <p:childTnLst>
                        <p:par>
                          <p:cTn id="21" fill="hold">
                            <p:stCondLst>
                              <p:cond delay="0"/>
                            </p:stCondLst>
                            <p:childTnLst>
                              <p:par>
                                <p:cTn id="22" presetID="3" presetClass="emph" presetSubtype="2" fill="hold" nodeType="clickEffect">
                                  <p:stCondLst>
                                    <p:cond delay="0"/>
                                  </p:stCondLst>
                                  <p:childTnLst>
                                    <p:animClr clrSpc="rgb" dir="cw">
                                      <p:cBhvr override="childStyle">
                                        <p:cTn id="23" dur="10" fill="hold"/>
                                        <p:tgtEl>
                                          <p:spTgt spid="38">
                                            <p:txEl>
                                              <p:pRg st="0" end="0"/>
                                            </p:txEl>
                                          </p:spTgt>
                                        </p:tgtEl>
                                        <p:attrNameLst>
                                          <p:attrName>style.color</p:attrName>
                                        </p:attrNameLst>
                                      </p:cBhvr>
                                      <p:to>
                                        <a:schemeClr val="tx2"/>
                                      </p:to>
                                    </p:animClr>
                                  </p:childTnLst>
                                  <p:subTnLst>
                                    <p:animClr clrSpc="rgb" dir="cw">
                                      <p:cBhvr override="childStyle">
                                        <p:cTn dur="1" fill="hold" display="0" masterRel="nextClick" afterEffect="1"/>
                                        <p:tgtEl>
                                          <p:spTgt spid="38">
                                            <p:txEl>
                                              <p:pRg st="0" end="0"/>
                                            </p:txEl>
                                          </p:spTgt>
                                        </p:tgtEl>
                                        <p:attrNameLst>
                                          <p:attrName>ppt_c</p:attrName>
                                        </p:attrNameLst>
                                      </p:cBhvr>
                                      <p:to>
                                        <a:schemeClr val="bg1"/>
                                      </p:to>
                                    </p:animClr>
                                  </p:subTnLst>
                                </p:cTn>
                              </p:par>
                            </p:childTnLst>
                          </p:cTn>
                        </p:par>
                      </p:childTnLst>
                    </p:cTn>
                  </p:par>
                  <p:par>
                    <p:cTn id="24" fill="hold">
                      <p:stCondLst>
                        <p:cond delay="indefinite"/>
                      </p:stCondLst>
                      <p:childTnLst>
                        <p:par>
                          <p:cTn id="25" fill="hold">
                            <p:stCondLst>
                              <p:cond delay="0"/>
                            </p:stCondLst>
                            <p:childTnLst>
                              <p:par>
                                <p:cTn id="26" presetID="3" presetClass="emph" presetSubtype="2" fill="hold" nodeType="clickEffect">
                                  <p:stCondLst>
                                    <p:cond delay="0"/>
                                  </p:stCondLst>
                                  <p:childTnLst>
                                    <p:animClr clrSpc="rgb" dir="cw">
                                      <p:cBhvr override="childStyle">
                                        <p:cTn id="27" dur="10" fill="hold"/>
                                        <p:tgtEl>
                                          <p:spTgt spid="39">
                                            <p:txEl>
                                              <p:pRg st="0" end="0"/>
                                            </p:txEl>
                                          </p:spTgt>
                                        </p:tgtEl>
                                        <p:attrNameLst>
                                          <p:attrName>style.color</p:attrName>
                                        </p:attrNameLst>
                                      </p:cBhvr>
                                      <p:to>
                                        <a:schemeClr val="tx2"/>
                                      </p:to>
                                    </p:animClr>
                                  </p:childTnLst>
                                  <p:subTnLst>
                                    <p:animClr clrSpc="rgb" dir="cw">
                                      <p:cBhvr override="childStyle">
                                        <p:cTn dur="1" fill="hold" display="0" masterRel="nextClick" afterEffect="1"/>
                                        <p:tgtEl>
                                          <p:spTgt spid="39">
                                            <p:txEl>
                                              <p:pRg st="0" end="0"/>
                                            </p:txEl>
                                          </p:spTgt>
                                        </p:tgtEl>
                                        <p:attrNameLst>
                                          <p:attrName>ppt_c</p:attrName>
                                        </p:attrNameLst>
                                      </p:cBhvr>
                                      <p:to>
                                        <a:schemeClr val="bg1"/>
                                      </p:to>
                                    </p:animClr>
                                  </p:subTnLst>
                                </p:cTn>
                              </p:par>
                            </p:childTnLst>
                          </p:cTn>
                        </p:par>
                      </p:childTnLst>
                    </p:cTn>
                  </p:par>
                  <p:par>
                    <p:cTn id="28" fill="hold">
                      <p:stCondLst>
                        <p:cond delay="indefinite"/>
                      </p:stCondLst>
                      <p:childTnLst>
                        <p:par>
                          <p:cTn id="29" fill="hold">
                            <p:stCondLst>
                              <p:cond delay="0"/>
                            </p:stCondLst>
                            <p:childTnLst>
                              <p:par>
                                <p:cTn id="30" presetID="3" presetClass="emph" presetSubtype="2" fill="hold" nodeType="clickEffect">
                                  <p:stCondLst>
                                    <p:cond delay="0"/>
                                  </p:stCondLst>
                                  <p:childTnLst>
                                    <p:animClr clrSpc="rgb" dir="cw">
                                      <p:cBhvr override="childStyle">
                                        <p:cTn id="31" dur="10" fill="hold"/>
                                        <p:tgtEl>
                                          <p:spTgt spid="40">
                                            <p:txEl>
                                              <p:pRg st="0" end="0"/>
                                            </p:txEl>
                                          </p:spTgt>
                                        </p:tgtEl>
                                        <p:attrNameLst>
                                          <p:attrName>style.color</p:attrName>
                                        </p:attrNameLst>
                                      </p:cBhvr>
                                      <p:to>
                                        <a:schemeClr val="tx2"/>
                                      </p:to>
                                    </p:animClr>
                                  </p:childTnLst>
                                </p:cTn>
                              </p:par>
                              <p:par>
                                <p:cTn id="32" presetID="22" presetClass="entr" presetSubtype="8" fill="hold" grpId="0" nodeType="withEffect">
                                  <p:stCondLst>
                                    <p:cond delay="0"/>
                                  </p:stCondLst>
                                  <p:childTnLst>
                                    <p:set>
                                      <p:cBhvr>
                                        <p:cTn id="33" dur="1" fill="hold">
                                          <p:stCondLst>
                                            <p:cond delay="0"/>
                                          </p:stCondLst>
                                        </p:cTn>
                                        <p:tgtEl>
                                          <p:spTgt spid="75"/>
                                        </p:tgtEl>
                                        <p:attrNameLst>
                                          <p:attrName>style.visibility</p:attrName>
                                        </p:attrNameLst>
                                      </p:cBhvr>
                                      <p:to>
                                        <p:strVal val="visible"/>
                                      </p:to>
                                    </p:set>
                                    <p:animEffect transition="in" filter="wipe(left)">
                                      <p:cBhvr>
                                        <p:cTn id="34" dur="500"/>
                                        <p:tgtEl>
                                          <p:spTgt spid="75"/>
                                        </p:tgtEl>
                                      </p:cBhvr>
                                    </p:animEffect>
                                  </p:childTnLst>
                                </p:cTn>
                              </p:par>
                              <p:par>
                                <p:cTn id="35" presetID="22" presetClass="entr" presetSubtype="8" fill="hold" grpId="0" nodeType="withEffect">
                                  <p:stCondLst>
                                    <p:cond delay="0"/>
                                  </p:stCondLst>
                                  <p:childTnLst>
                                    <p:set>
                                      <p:cBhvr>
                                        <p:cTn id="36" dur="1" fill="hold">
                                          <p:stCondLst>
                                            <p:cond delay="0"/>
                                          </p:stCondLst>
                                        </p:cTn>
                                        <p:tgtEl>
                                          <p:spTgt spid="76"/>
                                        </p:tgtEl>
                                        <p:attrNameLst>
                                          <p:attrName>style.visibility</p:attrName>
                                        </p:attrNameLst>
                                      </p:cBhvr>
                                      <p:to>
                                        <p:strVal val="visible"/>
                                      </p:to>
                                    </p:set>
                                    <p:animEffect transition="in" filter="wipe(left)">
                                      <p:cBhvr>
                                        <p:cTn id="37" dur="500"/>
                                        <p:tgtEl>
                                          <p:spTgt spid="76"/>
                                        </p:tgtEl>
                                      </p:cBhvr>
                                    </p:animEffect>
                                  </p:childTnLst>
                                </p:cTn>
                              </p:par>
                              <p:par>
                                <p:cTn id="38" presetID="22" presetClass="entr" presetSubtype="8" fill="hold" grpId="0" nodeType="withEffect">
                                  <p:stCondLst>
                                    <p:cond delay="0"/>
                                  </p:stCondLst>
                                  <p:childTnLst>
                                    <p:set>
                                      <p:cBhvr>
                                        <p:cTn id="39" dur="1" fill="hold">
                                          <p:stCondLst>
                                            <p:cond delay="0"/>
                                          </p:stCondLst>
                                        </p:cTn>
                                        <p:tgtEl>
                                          <p:spTgt spid="78"/>
                                        </p:tgtEl>
                                        <p:attrNameLst>
                                          <p:attrName>style.visibility</p:attrName>
                                        </p:attrNameLst>
                                      </p:cBhvr>
                                      <p:to>
                                        <p:strVal val="visible"/>
                                      </p:to>
                                    </p:set>
                                    <p:animEffect transition="in" filter="wipe(left)">
                                      <p:cBhvr>
                                        <p:cTn id="40" dur="500"/>
                                        <p:tgtEl>
                                          <p:spTgt spid="78"/>
                                        </p:tgtEl>
                                      </p:cBhvr>
                                    </p:animEffect>
                                  </p:childTnLst>
                                </p:cTn>
                              </p:par>
                              <p:par>
                                <p:cTn id="41" presetID="22" presetClass="entr" presetSubtype="8" fill="hold" grpId="0" nodeType="withEffect">
                                  <p:stCondLst>
                                    <p:cond delay="0"/>
                                  </p:stCondLst>
                                  <p:childTnLst>
                                    <p:set>
                                      <p:cBhvr>
                                        <p:cTn id="42" dur="1" fill="hold">
                                          <p:stCondLst>
                                            <p:cond delay="0"/>
                                          </p:stCondLst>
                                        </p:cTn>
                                        <p:tgtEl>
                                          <p:spTgt spid="77"/>
                                        </p:tgtEl>
                                        <p:attrNameLst>
                                          <p:attrName>style.visibility</p:attrName>
                                        </p:attrNameLst>
                                      </p:cBhvr>
                                      <p:to>
                                        <p:strVal val="visible"/>
                                      </p:to>
                                    </p:set>
                                    <p:animEffect transition="in" filter="wipe(left)">
                                      <p:cBhvr>
                                        <p:cTn id="43" dur="500"/>
                                        <p:tgtEl>
                                          <p:spTgt spid="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75" grpId="0"/>
      <p:bldP spid="76" grpId="0"/>
      <p:bldP spid="77" grpId="0"/>
      <p:bldP spid="7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Rectángulo 81"/>
          <p:cNvSpPr/>
          <p:nvPr/>
        </p:nvSpPr>
        <p:spPr>
          <a:xfrm>
            <a:off x="6648749" y="3261408"/>
            <a:ext cx="2230461" cy="1923177"/>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r"/>
            <a:endParaRPr lang="es-ES" dirty="0"/>
          </a:p>
        </p:txBody>
      </p:sp>
      <p:sp>
        <p:nvSpPr>
          <p:cNvPr id="80" name="Rectángulo 79"/>
          <p:cNvSpPr/>
          <p:nvPr/>
        </p:nvSpPr>
        <p:spPr>
          <a:xfrm>
            <a:off x="6648749" y="1263915"/>
            <a:ext cx="2230461" cy="1918422"/>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r"/>
            <a:endParaRPr lang="es-ES" dirty="0"/>
          </a:p>
        </p:txBody>
      </p:sp>
      <p:sp>
        <p:nvSpPr>
          <p:cNvPr id="8" name="Rectángulo 7"/>
          <p:cNvSpPr/>
          <p:nvPr/>
        </p:nvSpPr>
        <p:spPr>
          <a:xfrm>
            <a:off x="0" y="6088828"/>
            <a:ext cx="9144000" cy="769172"/>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r"/>
            <a:endParaRPr lang="es-ES" dirty="0"/>
          </a:p>
        </p:txBody>
      </p:sp>
      <p:sp>
        <p:nvSpPr>
          <p:cNvPr id="9" name="Rectángulo 8"/>
          <p:cNvSpPr/>
          <p:nvPr/>
        </p:nvSpPr>
        <p:spPr>
          <a:xfrm>
            <a:off x="0" y="0"/>
            <a:ext cx="1785769" cy="6088828"/>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ES" dirty="0"/>
          </a:p>
        </p:txBody>
      </p:sp>
      <p:pic>
        <p:nvPicPr>
          <p:cNvPr id="11" name="Picture 6" descr="Resultado de imagen de universidad de cádiz"/>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9773" y="75303"/>
            <a:ext cx="473646" cy="60897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8" descr="Resultado de imagen de sistemas inteligentes de computación uc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458" y="75304"/>
            <a:ext cx="1085768" cy="60897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033195" y="198971"/>
            <a:ext cx="6820349" cy="887552"/>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a:lstStyle>
          <a:p>
            <a:r>
              <a:rPr lang="es-ES" dirty="0" err="1"/>
              <a:t>Kinetic</a:t>
            </a:r>
            <a:r>
              <a:rPr lang="es-ES" dirty="0"/>
              <a:t> Monte Carlo</a:t>
            </a:r>
          </a:p>
        </p:txBody>
      </p:sp>
      <p:pic>
        <p:nvPicPr>
          <p:cNvPr id="74" name="Imagen 73"/>
          <p:cNvPicPr>
            <a:picLocks noChangeAspect="1"/>
          </p:cNvPicPr>
          <p:nvPr/>
        </p:nvPicPr>
        <p:blipFill>
          <a:blip r:embed="rId5">
            <a:extLst>
              <a:ext uri="{BEBA8EAE-BF5A-486C-A8C5-ECC9F3942E4B}">
                <a14:imgProps xmlns:a14="http://schemas.microsoft.com/office/drawing/2010/main">
                  <a14:imgLayer r:embed="rId6">
                    <a14:imgEffect>
                      <a14:backgroundRemoval t="1330" b="99274" l="0" r="100000"/>
                    </a14:imgEffect>
                  </a14:imgLayer>
                </a14:imgProps>
              </a:ext>
            </a:extLst>
          </a:blip>
          <a:stretch>
            <a:fillRect/>
          </a:stretch>
        </p:blipFill>
        <p:spPr>
          <a:xfrm>
            <a:off x="6789474" y="1602542"/>
            <a:ext cx="1949009" cy="1503573"/>
          </a:xfrm>
          <a:prstGeom prst="rect">
            <a:avLst/>
          </a:prstGeom>
          <a:effectLst>
            <a:outerShdw blurRad="241300" dist="38100" dir="2700000" sx="103000" sy="103000" algn="tl" rotWithShape="0">
              <a:prstClr val="black">
                <a:alpha val="40000"/>
              </a:prstClr>
            </a:outerShdw>
          </a:effectLst>
        </p:spPr>
      </p:pic>
      <p:pic>
        <p:nvPicPr>
          <p:cNvPr id="75" name="Imagen 74"/>
          <p:cNvPicPr>
            <a:picLocks noChangeAspect="1"/>
          </p:cNvPicPr>
          <p:nvPr/>
        </p:nvPicPr>
        <p:blipFill rotWithShape="1">
          <a:blip r:embed="rId7">
            <a:extLst>
              <a:ext uri="{BEBA8EAE-BF5A-486C-A8C5-ECC9F3942E4B}">
                <a14:imgProps xmlns:a14="http://schemas.microsoft.com/office/drawing/2010/main">
                  <a14:imgLayer r:embed="rId8">
                    <a14:imgEffect>
                      <a14:backgroundRemoval t="0" b="100000" l="0" r="100000"/>
                    </a14:imgEffect>
                  </a14:imgLayer>
                </a14:imgProps>
              </a:ext>
            </a:extLst>
          </a:blip>
          <a:srcRect b="33274"/>
          <a:stretch/>
        </p:blipFill>
        <p:spPr>
          <a:xfrm>
            <a:off x="7110992" y="3588120"/>
            <a:ext cx="1305974" cy="1450016"/>
          </a:xfrm>
          <a:prstGeom prst="rect">
            <a:avLst/>
          </a:prstGeom>
          <a:effectLst>
            <a:outerShdw blurRad="241300" dist="38100" dir="2700000" sx="103000" sy="103000" algn="tl" rotWithShape="0">
              <a:prstClr val="black">
                <a:alpha val="40000"/>
              </a:prstClr>
            </a:outerShdw>
          </a:effectLst>
        </p:spPr>
      </p:pic>
      <p:sp>
        <p:nvSpPr>
          <p:cNvPr id="76" name="Rectángulo 75"/>
          <p:cNvSpPr/>
          <p:nvPr/>
        </p:nvSpPr>
        <p:spPr>
          <a:xfrm>
            <a:off x="2227805" y="1277014"/>
            <a:ext cx="3070433" cy="369332"/>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spcBef>
                <a:spcPts val="1200"/>
              </a:spcBef>
            </a:pPr>
            <a:r>
              <a:rPr lang="es-ES" u="sng" dirty="0" err="1">
                <a:solidFill>
                  <a:schemeClr val="bg1"/>
                </a:solidFill>
              </a:rPr>
              <a:t>Metropolis</a:t>
            </a:r>
            <a:r>
              <a:rPr lang="es-ES" u="sng" dirty="0">
                <a:solidFill>
                  <a:schemeClr val="bg1"/>
                </a:solidFill>
              </a:rPr>
              <a:t> Monte Carlo (MMC)</a:t>
            </a:r>
          </a:p>
        </p:txBody>
      </p:sp>
      <p:sp>
        <p:nvSpPr>
          <p:cNvPr id="79" name="Rectángulo 78"/>
          <p:cNvSpPr/>
          <p:nvPr/>
        </p:nvSpPr>
        <p:spPr>
          <a:xfrm>
            <a:off x="2033195" y="1989118"/>
            <a:ext cx="3459654" cy="2813035"/>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spcBef>
                <a:spcPts val="1200"/>
              </a:spcBef>
            </a:pPr>
            <a:r>
              <a:rPr lang="es-ES" u="sng" dirty="0" err="1">
                <a:solidFill>
                  <a:schemeClr val="bg1"/>
                </a:solidFill>
              </a:rPr>
              <a:t>Kinetic</a:t>
            </a:r>
            <a:r>
              <a:rPr lang="es-ES" u="sng" dirty="0">
                <a:solidFill>
                  <a:schemeClr val="bg1"/>
                </a:solidFill>
              </a:rPr>
              <a:t> Monte Carlo (KMC)</a:t>
            </a:r>
          </a:p>
          <a:p>
            <a:pPr marL="285750" indent="-285750">
              <a:spcBef>
                <a:spcPts val="1200"/>
              </a:spcBef>
              <a:buFontTx/>
              <a:buChar char="-"/>
            </a:pPr>
            <a:r>
              <a:rPr lang="es-ES" dirty="0">
                <a:solidFill>
                  <a:schemeClr val="bg1"/>
                </a:solidFill>
              </a:rPr>
              <a:t>Procesos físicos o químicos</a:t>
            </a:r>
          </a:p>
          <a:p>
            <a:pPr marL="285750" indent="-285750">
              <a:spcBef>
                <a:spcPts val="1200"/>
              </a:spcBef>
              <a:buFontTx/>
              <a:buChar char="-"/>
            </a:pPr>
            <a:r>
              <a:rPr lang="es-ES" dirty="0">
                <a:solidFill>
                  <a:schemeClr val="bg1"/>
                </a:solidFill>
              </a:rPr>
              <a:t>Evolución temporal</a:t>
            </a:r>
          </a:p>
          <a:p>
            <a:pPr marL="285750" indent="-285750">
              <a:spcBef>
                <a:spcPts val="1200"/>
              </a:spcBef>
              <a:buFontTx/>
              <a:buChar char="-"/>
            </a:pPr>
            <a:r>
              <a:rPr lang="es-ES" dirty="0">
                <a:solidFill>
                  <a:schemeClr val="bg1"/>
                </a:solidFill>
              </a:rPr>
              <a:t>Requisitos:</a:t>
            </a:r>
          </a:p>
          <a:p>
            <a:pPr marL="742950" lvl="1" indent="-285750">
              <a:spcBef>
                <a:spcPts val="1200"/>
              </a:spcBef>
              <a:buFont typeface="Arial" panose="020B0604020202020204" pitchFamily="34" charset="0"/>
              <a:buChar char="•"/>
            </a:pPr>
            <a:r>
              <a:rPr lang="es-ES" dirty="0">
                <a:solidFill>
                  <a:schemeClr val="bg1"/>
                </a:solidFill>
              </a:rPr>
              <a:t>Distribución de Poisson</a:t>
            </a:r>
          </a:p>
          <a:p>
            <a:pPr marL="742950" lvl="1" indent="-285750">
              <a:spcBef>
                <a:spcPts val="1200"/>
              </a:spcBef>
              <a:buFont typeface="Arial" panose="020B0604020202020204" pitchFamily="34" charset="0"/>
              <a:buChar char="•"/>
            </a:pPr>
            <a:r>
              <a:rPr lang="es-ES" dirty="0">
                <a:solidFill>
                  <a:schemeClr val="bg1"/>
                </a:solidFill>
              </a:rPr>
              <a:t>Eventos no </a:t>
            </a:r>
            <a:r>
              <a:rPr lang="es-ES" dirty="0" err="1">
                <a:solidFill>
                  <a:schemeClr val="bg1"/>
                </a:solidFill>
              </a:rPr>
              <a:t>correlados</a:t>
            </a:r>
            <a:endParaRPr lang="es-ES" dirty="0">
              <a:solidFill>
                <a:schemeClr val="bg1"/>
              </a:solidFill>
            </a:endParaRPr>
          </a:p>
        </p:txBody>
      </p:sp>
      <p:sp>
        <p:nvSpPr>
          <p:cNvPr id="81" name="Rectángulo 80"/>
          <p:cNvSpPr/>
          <p:nvPr/>
        </p:nvSpPr>
        <p:spPr>
          <a:xfrm>
            <a:off x="6648748" y="1268475"/>
            <a:ext cx="2230462" cy="369332"/>
          </a:xfrm>
          <a:prstGeom prst="rect">
            <a:avLst/>
          </a:prstGeom>
        </p:spPr>
        <p:txBody>
          <a:bodyPr wrap="square">
            <a:spAutoFit/>
          </a:bodyPr>
          <a:lstStyle/>
          <a:p>
            <a:pPr algn="ctr">
              <a:spcBef>
                <a:spcPts val="1200"/>
              </a:spcBef>
            </a:pPr>
            <a:r>
              <a:rPr lang="es-ES" u="sng" dirty="0" err="1">
                <a:solidFill>
                  <a:schemeClr val="bg1"/>
                </a:solidFill>
              </a:rPr>
              <a:t>Lattice</a:t>
            </a:r>
            <a:r>
              <a:rPr lang="es-ES" u="sng" dirty="0">
                <a:solidFill>
                  <a:schemeClr val="bg1"/>
                </a:solidFill>
              </a:rPr>
              <a:t> KMC (LKMC)</a:t>
            </a:r>
          </a:p>
        </p:txBody>
      </p:sp>
      <p:sp>
        <p:nvSpPr>
          <p:cNvPr id="83" name="Rectángulo 82"/>
          <p:cNvSpPr/>
          <p:nvPr/>
        </p:nvSpPr>
        <p:spPr>
          <a:xfrm>
            <a:off x="6648748" y="3263490"/>
            <a:ext cx="2230462" cy="369332"/>
          </a:xfrm>
          <a:prstGeom prst="rect">
            <a:avLst/>
          </a:prstGeom>
        </p:spPr>
        <p:txBody>
          <a:bodyPr wrap="square">
            <a:spAutoFit/>
          </a:bodyPr>
          <a:lstStyle/>
          <a:p>
            <a:pPr algn="ctr">
              <a:spcBef>
                <a:spcPts val="1200"/>
              </a:spcBef>
            </a:pPr>
            <a:r>
              <a:rPr lang="es-ES" u="sng" dirty="0" err="1">
                <a:solidFill>
                  <a:schemeClr val="bg1"/>
                </a:solidFill>
              </a:rPr>
              <a:t>Object</a:t>
            </a:r>
            <a:r>
              <a:rPr lang="es-ES" u="sng" dirty="0">
                <a:solidFill>
                  <a:schemeClr val="bg1"/>
                </a:solidFill>
              </a:rPr>
              <a:t> KMC (OKMC)</a:t>
            </a:r>
          </a:p>
        </p:txBody>
      </p:sp>
      <p:sp>
        <p:nvSpPr>
          <p:cNvPr id="85" name="Rectángulo 84"/>
          <p:cNvSpPr/>
          <p:nvPr/>
        </p:nvSpPr>
        <p:spPr>
          <a:xfrm>
            <a:off x="1921995" y="5361977"/>
            <a:ext cx="7101079" cy="537822"/>
          </a:xfrm>
          <a:prstGeom prst="rect">
            <a:avLst/>
          </a:prstGeom>
          <a:solidFill>
            <a:schemeClr val="tx1">
              <a:lumMod val="75000"/>
              <a:lumOff val="2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n-US" sz="1400" dirty="0"/>
              <a:t>U. </a:t>
            </a:r>
            <a:r>
              <a:rPr lang="en-US" sz="1400" dirty="0" err="1"/>
              <a:t>Burghaus</a:t>
            </a:r>
            <a:r>
              <a:rPr lang="en-US" sz="1400" dirty="0"/>
              <a:t>, A Practical Guide to Kinetic Monte Carlo Simulations and Classical Molecular Dynamics Simulations: An Example Book, Nova Science Publishers, 2006.</a:t>
            </a:r>
            <a:endParaRPr lang="de-DE" sz="1400" dirty="0"/>
          </a:p>
        </p:txBody>
      </p:sp>
      <p:grpSp>
        <p:nvGrpSpPr>
          <p:cNvPr id="105" name="Grupo 104"/>
          <p:cNvGrpSpPr/>
          <p:nvPr/>
        </p:nvGrpSpPr>
        <p:grpSpPr>
          <a:xfrm>
            <a:off x="5543109" y="1283146"/>
            <a:ext cx="788706" cy="3889802"/>
            <a:chOff x="5543109" y="1283146"/>
            <a:chExt cx="788706" cy="3889802"/>
          </a:xfrm>
        </p:grpSpPr>
        <p:sp>
          <p:nvSpPr>
            <p:cNvPr id="96" name="Abrir llave 95"/>
            <p:cNvSpPr/>
            <p:nvPr/>
          </p:nvSpPr>
          <p:spPr>
            <a:xfrm>
              <a:off x="5998623" y="1283146"/>
              <a:ext cx="333192" cy="3889802"/>
            </a:xfrm>
            <a:prstGeom prst="leftBrace">
              <a:avLst>
                <a:gd name="adj1" fmla="val 8333"/>
                <a:gd name="adj2" fmla="val 51529"/>
              </a:avLst>
            </a:prstGeom>
            <a:ln w="3492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ES" dirty="0"/>
            </a:p>
          </p:txBody>
        </p:sp>
        <p:cxnSp>
          <p:nvCxnSpPr>
            <p:cNvPr id="97" name="Conector recto de flecha 96"/>
            <p:cNvCxnSpPr>
              <a:cxnSpLocks/>
            </p:cNvCxnSpPr>
            <p:nvPr/>
          </p:nvCxnSpPr>
          <p:spPr>
            <a:xfrm>
              <a:off x="5543109" y="3286125"/>
              <a:ext cx="405254" cy="0"/>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cxnSp>
        <p:nvCxnSpPr>
          <p:cNvPr id="101" name="Conector recto de flecha 100"/>
          <p:cNvCxnSpPr>
            <a:cxnSpLocks/>
          </p:cNvCxnSpPr>
          <p:nvPr/>
        </p:nvCxnSpPr>
        <p:spPr>
          <a:xfrm>
            <a:off x="3763021" y="1660995"/>
            <a:ext cx="0" cy="328124"/>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graphicFrame>
        <p:nvGraphicFramePr>
          <p:cNvPr id="23" name="Tabla 22">
            <a:extLst>
              <a:ext uri="{FF2B5EF4-FFF2-40B4-BE49-F238E27FC236}">
                <a16:creationId xmlns:a16="http://schemas.microsoft.com/office/drawing/2014/main" id="{E9254741-5627-4400-BCED-1DDA18081668}"/>
              </a:ext>
            </a:extLst>
          </p:cNvPr>
          <p:cNvGraphicFramePr>
            <a:graphicFrameLocks noGrp="1"/>
          </p:cNvGraphicFramePr>
          <p:nvPr>
            <p:extLst>
              <p:ext uri="{D42A27DB-BD31-4B8C-83A1-F6EECF244321}">
                <p14:modId xmlns:p14="http://schemas.microsoft.com/office/powerpoint/2010/main" val="2442808878"/>
              </p:ext>
            </p:extLst>
          </p:nvPr>
        </p:nvGraphicFramePr>
        <p:xfrm>
          <a:off x="6221472" y="6153374"/>
          <a:ext cx="2922528" cy="640080"/>
        </p:xfrm>
        <a:graphic>
          <a:graphicData uri="http://schemas.openxmlformats.org/drawingml/2006/table">
            <a:tbl>
              <a:tblPr firstRow="1" bandRow="1">
                <a:tableStyleId>{2D5ABB26-0587-4C30-8999-92F81FD0307C}</a:tableStyleId>
              </a:tblPr>
              <a:tblGrid>
                <a:gridCol w="2458943">
                  <a:extLst>
                    <a:ext uri="{9D8B030D-6E8A-4147-A177-3AD203B41FA5}">
                      <a16:colId xmlns:a16="http://schemas.microsoft.com/office/drawing/2014/main" val="1347896834"/>
                    </a:ext>
                  </a:extLst>
                </a:gridCol>
                <a:gridCol w="463585">
                  <a:extLst>
                    <a:ext uri="{9D8B030D-6E8A-4147-A177-3AD203B41FA5}">
                      <a16:colId xmlns:a16="http://schemas.microsoft.com/office/drawing/2014/main" val="972821047"/>
                    </a:ext>
                  </a:extLst>
                </a:gridCol>
              </a:tblGrid>
              <a:tr h="633819">
                <a:tc>
                  <a:txBody>
                    <a:bodyPr/>
                    <a:lstStyle/>
                    <a:p>
                      <a:pPr algn="r"/>
                      <a:r>
                        <a:rPr lang="es-ES" dirty="0">
                          <a:solidFill>
                            <a:schemeClr val="bg1"/>
                          </a:solidFill>
                        </a:rPr>
                        <a:t>Simulación cinética en Entornos Distribuidos</a:t>
                      </a:r>
                      <a:endParaRPr lang="es-ES" b="0" dirty="0">
                        <a:solidFill>
                          <a:schemeClr val="bg1"/>
                        </a:solidFill>
                      </a:endParaRPr>
                    </a:p>
                  </a:txBody>
                  <a:tcPr anchor="ctr">
                    <a:lnR w="12700" cap="flat" cmpd="sng" algn="ctr">
                      <a:solidFill>
                        <a:schemeClr val="tx1"/>
                      </a:solidFill>
                      <a:prstDash val="solid"/>
                      <a:round/>
                      <a:headEnd type="none" w="med" len="med"/>
                      <a:tailEnd type="none" w="med" len="med"/>
                    </a:lnR>
                  </a:tcPr>
                </a:tc>
                <a:tc>
                  <a:txBody>
                    <a:bodyPr/>
                    <a:lstStyle/>
                    <a:p>
                      <a:pPr algn="ctr"/>
                      <a:fld id="{0E1C8A44-DCA4-45BE-94D1-2AB25001A8D2}" type="slidenum">
                        <a:rPr lang="es-ES" smtClean="0">
                          <a:solidFill>
                            <a:schemeClr val="bg2">
                              <a:lumMod val="60000"/>
                              <a:lumOff val="40000"/>
                            </a:schemeClr>
                          </a:solidFill>
                        </a:rPr>
                        <a:t>13</a:t>
                      </a:fld>
                      <a:endParaRPr lang="es-ES" dirty="0">
                        <a:solidFill>
                          <a:schemeClr val="bg2">
                            <a:lumMod val="60000"/>
                            <a:lumOff val="40000"/>
                          </a:schemeClr>
                        </a:solidFill>
                      </a:endParaRPr>
                    </a:p>
                  </a:txBody>
                  <a:tcPr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862195207"/>
                  </a:ext>
                </a:extLst>
              </a:tr>
            </a:tbl>
          </a:graphicData>
        </a:graphic>
      </p:graphicFrame>
      <p:sp>
        <p:nvSpPr>
          <p:cNvPr id="22" name="Rectángulo 21">
            <a:extLst>
              <a:ext uri="{FF2B5EF4-FFF2-40B4-BE49-F238E27FC236}">
                <a16:creationId xmlns:a16="http://schemas.microsoft.com/office/drawing/2014/main" id="{265068BB-4CE3-4A79-A558-84155A3D9B90}"/>
              </a:ext>
            </a:extLst>
          </p:cNvPr>
          <p:cNvSpPr/>
          <p:nvPr/>
        </p:nvSpPr>
        <p:spPr>
          <a:xfrm>
            <a:off x="0" y="873306"/>
            <a:ext cx="1785769" cy="5215521"/>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s-ES" sz="1350" u="sng" dirty="0">
                <a:solidFill>
                  <a:schemeClr val="bg1"/>
                </a:solidFill>
              </a:rPr>
              <a:t>Crecimiento cristalino</a:t>
            </a:r>
          </a:p>
          <a:p>
            <a:pPr marL="108000" indent="-72000">
              <a:buFontTx/>
              <a:buChar char="-"/>
            </a:pPr>
            <a:r>
              <a:rPr lang="es-ES" sz="1350" dirty="0">
                <a:solidFill>
                  <a:schemeClr val="bg1"/>
                </a:solidFill>
              </a:rPr>
              <a:t>Deposición</a:t>
            </a:r>
          </a:p>
          <a:p>
            <a:pPr marL="108000" indent="-72000">
              <a:buFontTx/>
              <a:buChar char="-"/>
            </a:pPr>
            <a:r>
              <a:rPr lang="es-ES" sz="1350" dirty="0">
                <a:solidFill>
                  <a:schemeClr val="bg1"/>
                </a:solidFill>
              </a:rPr>
              <a:t>Conceptos</a:t>
            </a:r>
          </a:p>
          <a:p>
            <a:pPr marL="108000" indent="-72000">
              <a:buFontTx/>
              <a:buChar char="-"/>
            </a:pPr>
            <a:r>
              <a:rPr lang="es-ES" sz="1350" dirty="0">
                <a:solidFill>
                  <a:schemeClr val="bg1"/>
                </a:solidFill>
              </a:rPr>
              <a:t>Tipos de Crecimiento</a:t>
            </a:r>
          </a:p>
          <a:p>
            <a:pPr marL="108000" indent="-72000">
              <a:buFontTx/>
              <a:buChar char="-"/>
            </a:pPr>
            <a:r>
              <a:rPr lang="es-ES" sz="1350" dirty="0"/>
              <a:t>Modelo TSK</a:t>
            </a:r>
          </a:p>
          <a:p>
            <a:pPr marL="108000" indent="-72000">
              <a:buFontTx/>
              <a:buChar char="-"/>
            </a:pPr>
            <a:endParaRPr lang="es-ES" sz="1350" dirty="0"/>
          </a:p>
          <a:p>
            <a:r>
              <a:rPr lang="es-ES" sz="1350" b="1" u="sng" dirty="0">
                <a:solidFill>
                  <a:srgbClr val="FD9101"/>
                </a:solidFill>
              </a:rPr>
              <a:t>Simulación atomística</a:t>
            </a:r>
          </a:p>
          <a:p>
            <a:pPr marL="108000" indent="-72000">
              <a:buFontTx/>
              <a:buChar char="-"/>
            </a:pPr>
            <a:r>
              <a:rPr lang="es-ES" sz="1350" dirty="0">
                <a:solidFill>
                  <a:schemeClr val="bg1"/>
                </a:solidFill>
              </a:rPr>
              <a:t>Introducción</a:t>
            </a:r>
          </a:p>
          <a:p>
            <a:pPr marL="108000" indent="-72000">
              <a:buFontTx/>
              <a:buChar char="-"/>
            </a:pPr>
            <a:r>
              <a:rPr lang="es-ES" sz="1350" dirty="0">
                <a:solidFill>
                  <a:schemeClr val="bg1"/>
                </a:solidFill>
              </a:rPr>
              <a:t>Dinámica molecular</a:t>
            </a:r>
          </a:p>
          <a:p>
            <a:pPr marL="108000" indent="-72000">
              <a:buFontTx/>
              <a:buChar char="-"/>
            </a:pPr>
            <a:r>
              <a:rPr lang="es-ES" sz="1350" b="1" dirty="0">
                <a:solidFill>
                  <a:srgbClr val="FD9101"/>
                </a:solidFill>
              </a:rPr>
              <a:t>Monte Carlo</a:t>
            </a:r>
          </a:p>
          <a:p>
            <a:pPr marL="288000" lvl="1" indent="-171450">
              <a:buFont typeface="Arial" panose="020B0604020202020204" pitchFamily="34" charset="0"/>
              <a:buChar char="•"/>
            </a:pPr>
            <a:r>
              <a:rPr lang="es-ES" sz="1350" b="1" dirty="0">
                <a:solidFill>
                  <a:srgbClr val="FD9101"/>
                </a:solidFill>
              </a:rPr>
              <a:t>KMC</a:t>
            </a:r>
          </a:p>
          <a:p>
            <a:pPr marL="288000" lvl="1" indent="-171450">
              <a:buFont typeface="Arial" panose="020B0604020202020204" pitchFamily="34" charset="0"/>
              <a:buChar char="•"/>
            </a:pPr>
            <a:r>
              <a:rPr lang="es-ES" sz="1350" dirty="0"/>
              <a:t>Paralelización</a:t>
            </a:r>
          </a:p>
          <a:p>
            <a:endParaRPr lang="es-ES" sz="1350" b="1" u="sng" dirty="0"/>
          </a:p>
          <a:p>
            <a:r>
              <a:rPr lang="es-ES" sz="1350" u="sng" dirty="0"/>
              <a:t>Aportaciones</a:t>
            </a:r>
          </a:p>
          <a:p>
            <a:pPr marL="108000" indent="-72000">
              <a:buFontTx/>
              <a:buChar char="-"/>
            </a:pPr>
            <a:r>
              <a:rPr lang="es-ES" sz="1350" dirty="0" err="1"/>
              <a:t>Homoepitaxia</a:t>
            </a:r>
            <a:endParaRPr lang="es-ES" sz="1350" dirty="0"/>
          </a:p>
          <a:p>
            <a:pPr marL="108000" indent="-72000">
              <a:buFontTx/>
              <a:buChar char="-"/>
            </a:pPr>
            <a:r>
              <a:rPr lang="es-ES" sz="1350" dirty="0" err="1"/>
              <a:t>Heteroepitaxia</a:t>
            </a:r>
            <a:endParaRPr lang="es-ES" sz="1350" dirty="0"/>
          </a:p>
          <a:p>
            <a:pPr marL="108000" indent="-72000">
              <a:buFontTx/>
              <a:buChar char="-"/>
            </a:pPr>
            <a:r>
              <a:rPr lang="es-ES" sz="1350" dirty="0"/>
              <a:t>Análisis </a:t>
            </a:r>
            <a:r>
              <a:rPr lang="es-ES" sz="1350" dirty="0" err="1"/>
              <a:t>MMonCa</a:t>
            </a:r>
            <a:endParaRPr lang="es-ES" sz="1350" dirty="0"/>
          </a:p>
          <a:p>
            <a:endParaRPr lang="es-ES" sz="1350" dirty="0"/>
          </a:p>
          <a:p>
            <a:r>
              <a:rPr lang="es-ES" sz="1350" u="sng" dirty="0"/>
              <a:t>Simulador distribuido</a:t>
            </a:r>
          </a:p>
          <a:p>
            <a:pPr marL="108000" indent="-72000">
              <a:buFontTx/>
              <a:buChar char="-"/>
            </a:pPr>
            <a:r>
              <a:rPr lang="es-ES" sz="1350" dirty="0"/>
              <a:t>Versión secuencial</a:t>
            </a:r>
          </a:p>
          <a:p>
            <a:pPr marL="108000" indent="-72000">
              <a:buFontTx/>
              <a:buChar char="-"/>
            </a:pPr>
            <a:r>
              <a:rPr lang="es-ES" sz="1350" dirty="0"/>
              <a:t>Versión distribuida</a:t>
            </a:r>
          </a:p>
          <a:p>
            <a:pPr marL="108000" indent="-72000">
              <a:buFontTx/>
              <a:buChar char="-"/>
            </a:pPr>
            <a:r>
              <a:rPr lang="es-ES" sz="1350" dirty="0"/>
              <a:t>Simulaciones</a:t>
            </a:r>
          </a:p>
          <a:p>
            <a:endParaRPr lang="es-ES" sz="1350" dirty="0"/>
          </a:p>
          <a:p>
            <a:r>
              <a:rPr lang="es-ES" sz="1350" u="sng" dirty="0"/>
              <a:t>Conclusiones</a:t>
            </a:r>
          </a:p>
        </p:txBody>
      </p:sp>
    </p:spTree>
    <p:extLst>
      <p:ext uri="{BB962C8B-B14F-4D97-AF65-F5344CB8AC3E}">
        <p14:creationId xmlns:p14="http://schemas.microsoft.com/office/powerpoint/2010/main" val="35800974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ángulo 7"/>
          <p:cNvSpPr/>
          <p:nvPr/>
        </p:nvSpPr>
        <p:spPr>
          <a:xfrm>
            <a:off x="0" y="6088828"/>
            <a:ext cx="9144000" cy="769172"/>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r"/>
            <a:endParaRPr lang="es-ES" dirty="0"/>
          </a:p>
        </p:txBody>
      </p:sp>
      <p:sp>
        <p:nvSpPr>
          <p:cNvPr id="9" name="Rectángulo 8"/>
          <p:cNvSpPr/>
          <p:nvPr/>
        </p:nvSpPr>
        <p:spPr>
          <a:xfrm>
            <a:off x="0" y="0"/>
            <a:ext cx="1785769" cy="6088828"/>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ES" dirty="0"/>
          </a:p>
        </p:txBody>
      </p:sp>
      <p:pic>
        <p:nvPicPr>
          <p:cNvPr id="11" name="Picture 6" descr="Resultado de imagen de universidad de cádiz"/>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9773" y="75303"/>
            <a:ext cx="473646" cy="60897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8" descr="Resultado de imagen de sistemas inteligentes de computación uc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458" y="75304"/>
            <a:ext cx="1085768" cy="60897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033195" y="198971"/>
            <a:ext cx="6820349" cy="887552"/>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a:lstStyle>
          <a:p>
            <a:r>
              <a:rPr lang="es-ES" dirty="0" err="1"/>
              <a:t>Kinetic</a:t>
            </a:r>
            <a:r>
              <a:rPr lang="es-ES" dirty="0"/>
              <a:t> Monte Carlo</a:t>
            </a:r>
          </a:p>
        </p:txBody>
      </p:sp>
      <p:sp>
        <p:nvSpPr>
          <p:cNvPr id="85" name="Rectángulo 84"/>
          <p:cNvSpPr/>
          <p:nvPr/>
        </p:nvSpPr>
        <p:spPr>
          <a:xfrm>
            <a:off x="1921995" y="5361977"/>
            <a:ext cx="7101079" cy="537822"/>
          </a:xfrm>
          <a:prstGeom prst="rect">
            <a:avLst/>
          </a:prstGeom>
          <a:solidFill>
            <a:schemeClr val="tx1">
              <a:lumMod val="75000"/>
              <a:lumOff val="2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n-US" sz="1400" dirty="0"/>
              <a:t>K. A. </a:t>
            </a:r>
            <a:r>
              <a:rPr lang="en-US" sz="1400" dirty="0" err="1"/>
              <a:t>Fichthorn</a:t>
            </a:r>
            <a:r>
              <a:rPr lang="en-US" sz="1400" dirty="0"/>
              <a:t> y W. H. Weinberg, «Theoretical foundations of dynamical Monte Carlo simulations», Journal of Chemical Physics, vol. 95, p. 1090, 1991.</a:t>
            </a:r>
            <a:endParaRPr lang="de-DE" sz="1400" dirty="0"/>
          </a:p>
        </p:txBody>
      </p:sp>
      <p:sp>
        <p:nvSpPr>
          <p:cNvPr id="22" name="CuadroTexto 21"/>
          <p:cNvSpPr txBox="1"/>
          <p:nvPr/>
        </p:nvSpPr>
        <p:spPr>
          <a:xfrm>
            <a:off x="3887568" y="1086522"/>
            <a:ext cx="3114401" cy="523220"/>
          </a:xfrm>
          <a:prstGeom prst="rect">
            <a:avLst/>
          </a:prstGeom>
          <a:noFill/>
        </p:spPr>
        <p:txBody>
          <a:bodyPr wrap="square" rtlCol="0">
            <a:spAutoFit/>
          </a:bodyPr>
          <a:lstStyle/>
          <a:p>
            <a:pPr algn="ctr"/>
            <a:r>
              <a:rPr lang="es-ES" sz="2800" u="sng" dirty="0"/>
              <a:t>Algoritmo</a:t>
            </a:r>
          </a:p>
        </p:txBody>
      </p:sp>
      <p:grpSp>
        <p:nvGrpSpPr>
          <p:cNvPr id="36" name="Grupo 35"/>
          <p:cNvGrpSpPr/>
          <p:nvPr/>
        </p:nvGrpSpPr>
        <p:grpSpPr>
          <a:xfrm>
            <a:off x="2349512" y="3516215"/>
            <a:ext cx="366225" cy="399571"/>
            <a:chOff x="4569849" y="4383410"/>
            <a:chExt cx="366225" cy="399571"/>
          </a:xfrm>
          <a:effectLst>
            <a:outerShdw blurRad="50800" dist="38100" dir="2700000" algn="tl" rotWithShape="0">
              <a:prstClr val="black">
                <a:alpha val="40000"/>
              </a:prstClr>
            </a:outerShdw>
          </a:effectLst>
        </p:grpSpPr>
        <p:sp>
          <p:nvSpPr>
            <p:cNvPr id="37" name="Elipse 36"/>
            <p:cNvSpPr/>
            <p:nvPr/>
          </p:nvSpPr>
          <p:spPr>
            <a:xfrm>
              <a:off x="4569849" y="4416756"/>
              <a:ext cx="366225" cy="366225"/>
            </a:xfrm>
            <a:prstGeom prst="ellipse">
              <a:avLst/>
            </a:prstGeom>
            <a:solidFill>
              <a:srgbClr val="698C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38" name="CuadroTexto 37"/>
            <p:cNvSpPr txBox="1"/>
            <p:nvPr/>
          </p:nvSpPr>
          <p:spPr>
            <a:xfrm>
              <a:off x="4597309" y="4383410"/>
              <a:ext cx="272832" cy="369332"/>
            </a:xfrm>
            <a:prstGeom prst="rect">
              <a:avLst/>
            </a:prstGeom>
            <a:noFill/>
          </p:spPr>
          <p:txBody>
            <a:bodyPr wrap="none" rtlCol="0">
              <a:spAutoFit/>
            </a:bodyPr>
            <a:lstStyle/>
            <a:p>
              <a:r>
                <a:rPr lang="es-ES" dirty="0">
                  <a:solidFill>
                    <a:schemeClr val="bg1"/>
                  </a:solidFill>
                </a:rPr>
                <a:t>c</a:t>
              </a:r>
            </a:p>
          </p:txBody>
        </p:sp>
      </p:grpSp>
      <p:grpSp>
        <p:nvGrpSpPr>
          <p:cNvPr id="39" name="Grupo 38"/>
          <p:cNvGrpSpPr/>
          <p:nvPr/>
        </p:nvGrpSpPr>
        <p:grpSpPr>
          <a:xfrm>
            <a:off x="2825047" y="3514458"/>
            <a:ext cx="366225" cy="399571"/>
            <a:chOff x="5190667" y="3953713"/>
            <a:chExt cx="366225" cy="399571"/>
          </a:xfrm>
          <a:effectLst>
            <a:outerShdw blurRad="50800" dist="38100" dir="2700000" algn="tl" rotWithShape="0">
              <a:prstClr val="black">
                <a:alpha val="40000"/>
              </a:prstClr>
            </a:outerShdw>
          </a:effectLst>
        </p:grpSpPr>
        <p:sp>
          <p:nvSpPr>
            <p:cNvPr id="40" name="Elipse 39"/>
            <p:cNvSpPr/>
            <p:nvPr/>
          </p:nvSpPr>
          <p:spPr>
            <a:xfrm>
              <a:off x="5190667" y="3987059"/>
              <a:ext cx="366225" cy="366225"/>
            </a:xfrm>
            <a:prstGeom prst="ellipse">
              <a:avLst/>
            </a:prstGeom>
            <a:solidFill>
              <a:srgbClr val="698C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41" name="CuadroTexto 40"/>
            <p:cNvSpPr txBox="1"/>
            <p:nvPr/>
          </p:nvSpPr>
          <p:spPr>
            <a:xfrm>
              <a:off x="5218127" y="3953713"/>
              <a:ext cx="311304" cy="369332"/>
            </a:xfrm>
            <a:prstGeom prst="rect">
              <a:avLst/>
            </a:prstGeom>
            <a:noFill/>
          </p:spPr>
          <p:txBody>
            <a:bodyPr wrap="none" rtlCol="0">
              <a:spAutoFit/>
            </a:bodyPr>
            <a:lstStyle/>
            <a:p>
              <a:r>
                <a:rPr lang="es-ES" dirty="0">
                  <a:solidFill>
                    <a:schemeClr val="bg1"/>
                  </a:solidFill>
                </a:rPr>
                <a:t>d</a:t>
              </a:r>
            </a:p>
          </p:txBody>
        </p:sp>
      </p:grpSp>
      <p:grpSp>
        <p:nvGrpSpPr>
          <p:cNvPr id="45" name="Grupo 44"/>
          <p:cNvGrpSpPr/>
          <p:nvPr/>
        </p:nvGrpSpPr>
        <p:grpSpPr>
          <a:xfrm>
            <a:off x="3731431" y="3514458"/>
            <a:ext cx="366225" cy="399571"/>
            <a:chOff x="5960917" y="3949909"/>
            <a:chExt cx="366225" cy="399571"/>
          </a:xfrm>
          <a:effectLst>
            <a:outerShdw blurRad="50800" dist="38100" dir="2700000" algn="tl" rotWithShape="0">
              <a:prstClr val="black">
                <a:alpha val="40000"/>
              </a:prstClr>
            </a:outerShdw>
          </a:effectLst>
        </p:grpSpPr>
        <p:sp>
          <p:nvSpPr>
            <p:cNvPr id="46" name="Elipse 45"/>
            <p:cNvSpPr/>
            <p:nvPr/>
          </p:nvSpPr>
          <p:spPr>
            <a:xfrm>
              <a:off x="5960917" y="3983255"/>
              <a:ext cx="366225" cy="366225"/>
            </a:xfrm>
            <a:prstGeom prst="ellipse">
              <a:avLst/>
            </a:prstGeom>
            <a:solidFill>
              <a:srgbClr val="698C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47" name="CuadroTexto 46"/>
            <p:cNvSpPr txBox="1"/>
            <p:nvPr/>
          </p:nvSpPr>
          <p:spPr>
            <a:xfrm>
              <a:off x="5988377" y="3949909"/>
              <a:ext cx="311304" cy="369332"/>
            </a:xfrm>
            <a:prstGeom prst="rect">
              <a:avLst/>
            </a:prstGeom>
            <a:noFill/>
          </p:spPr>
          <p:txBody>
            <a:bodyPr wrap="none" rtlCol="0">
              <a:spAutoFit/>
            </a:bodyPr>
            <a:lstStyle/>
            <a:p>
              <a:r>
                <a:rPr lang="es-ES" dirty="0">
                  <a:solidFill>
                    <a:schemeClr val="bg1"/>
                  </a:solidFill>
                </a:rPr>
                <a:t>b</a:t>
              </a:r>
            </a:p>
          </p:txBody>
        </p:sp>
      </p:grpSp>
      <p:grpSp>
        <p:nvGrpSpPr>
          <p:cNvPr id="48" name="Grupo 47"/>
          <p:cNvGrpSpPr/>
          <p:nvPr/>
        </p:nvGrpSpPr>
        <p:grpSpPr>
          <a:xfrm>
            <a:off x="4206577" y="3514458"/>
            <a:ext cx="366225" cy="399571"/>
            <a:chOff x="5960917" y="3949909"/>
            <a:chExt cx="366225" cy="399571"/>
          </a:xfrm>
          <a:effectLst>
            <a:outerShdw blurRad="50800" dist="38100" dir="2700000" algn="tl" rotWithShape="0">
              <a:prstClr val="black">
                <a:alpha val="40000"/>
              </a:prstClr>
            </a:outerShdw>
          </a:effectLst>
        </p:grpSpPr>
        <p:sp>
          <p:nvSpPr>
            <p:cNvPr id="49" name="Elipse 48"/>
            <p:cNvSpPr/>
            <p:nvPr/>
          </p:nvSpPr>
          <p:spPr>
            <a:xfrm>
              <a:off x="5960917" y="3983255"/>
              <a:ext cx="366225" cy="366225"/>
            </a:xfrm>
            <a:prstGeom prst="ellipse">
              <a:avLst/>
            </a:prstGeom>
            <a:solidFill>
              <a:srgbClr val="698C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50" name="CuadroTexto 49"/>
            <p:cNvSpPr txBox="1"/>
            <p:nvPr/>
          </p:nvSpPr>
          <p:spPr>
            <a:xfrm>
              <a:off x="5988377" y="3949909"/>
              <a:ext cx="272832" cy="369332"/>
            </a:xfrm>
            <a:prstGeom prst="rect">
              <a:avLst/>
            </a:prstGeom>
            <a:noFill/>
          </p:spPr>
          <p:txBody>
            <a:bodyPr wrap="none" rtlCol="0">
              <a:spAutoFit/>
            </a:bodyPr>
            <a:lstStyle/>
            <a:p>
              <a:r>
                <a:rPr lang="es-ES" dirty="0">
                  <a:solidFill>
                    <a:schemeClr val="bg1"/>
                  </a:solidFill>
                </a:rPr>
                <a:t>c</a:t>
              </a:r>
            </a:p>
          </p:txBody>
        </p:sp>
      </p:grpSp>
      <p:grpSp>
        <p:nvGrpSpPr>
          <p:cNvPr id="54" name="Grupo 53"/>
          <p:cNvGrpSpPr/>
          <p:nvPr/>
        </p:nvGrpSpPr>
        <p:grpSpPr>
          <a:xfrm>
            <a:off x="2349512" y="3989447"/>
            <a:ext cx="366225" cy="399571"/>
            <a:chOff x="4569849" y="4383410"/>
            <a:chExt cx="366225" cy="399571"/>
          </a:xfrm>
          <a:effectLst>
            <a:outerShdw blurRad="50800" dist="38100" dir="2700000" algn="tl" rotWithShape="0">
              <a:prstClr val="black">
                <a:alpha val="40000"/>
              </a:prstClr>
            </a:outerShdw>
          </a:effectLst>
        </p:grpSpPr>
        <p:sp>
          <p:nvSpPr>
            <p:cNvPr id="55" name="Elipse 54"/>
            <p:cNvSpPr/>
            <p:nvPr/>
          </p:nvSpPr>
          <p:spPr>
            <a:xfrm>
              <a:off x="4569849" y="4416756"/>
              <a:ext cx="366225" cy="366225"/>
            </a:xfrm>
            <a:prstGeom prst="ellipse">
              <a:avLst/>
            </a:prstGeom>
            <a:solidFill>
              <a:srgbClr val="698C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56" name="CuadroTexto 55"/>
            <p:cNvSpPr txBox="1"/>
            <p:nvPr/>
          </p:nvSpPr>
          <p:spPr>
            <a:xfrm>
              <a:off x="4597309" y="4383410"/>
              <a:ext cx="311304" cy="369332"/>
            </a:xfrm>
            <a:prstGeom prst="rect">
              <a:avLst/>
            </a:prstGeom>
            <a:noFill/>
          </p:spPr>
          <p:txBody>
            <a:bodyPr wrap="none" rtlCol="0">
              <a:spAutoFit/>
            </a:bodyPr>
            <a:lstStyle/>
            <a:p>
              <a:r>
                <a:rPr lang="es-ES" dirty="0">
                  <a:solidFill>
                    <a:schemeClr val="bg1"/>
                  </a:solidFill>
                </a:rPr>
                <a:t>a</a:t>
              </a:r>
            </a:p>
          </p:txBody>
        </p:sp>
      </p:grpSp>
      <p:grpSp>
        <p:nvGrpSpPr>
          <p:cNvPr id="57" name="Grupo 56"/>
          <p:cNvGrpSpPr/>
          <p:nvPr/>
        </p:nvGrpSpPr>
        <p:grpSpPr>
          <a:xfrm>
            <a:off x="2825047" y="3987690"/>
            <a:ext cx="366225" cy="399571"/>
            <a:chOff x="5190667" y="3953713"/>
            <a:chExt cx="366225" cy="399571"/>
          </a:xfrm>
          <a:effectLst>
            <a:outerShdw blurRad="50800" dist="38100" dir="2700000" algn="tl" rotWithShape="0">
              <a:prstClr val="black">
                <a:alpha val="40000"/>
              </a:prstClr>
            </a:outerShdw>
          </a:effectLst>
        </p:grpSpPr>
        <p:sp>
          <p:nvSpPr>
            <p:cNvPr id="58" name="Elipse 57"/>
            <p:cNvSpPr/>
            <p:nvPr/>
          </p:nvSpPr>
          <p:spPr>
            <a:xfrm>
              <a:off x="5190667" y="3987059"/>
              <a:ext cx="366225" cy="366225"/>
            </a:xfrm>
            <a:prstGeom prst="ellipse">
              <a:avLst/>
            </a:prstGeom>
            <a:solidFill>
              <a:srgbClr val="698C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59" name="CuadroTexto 58"/>
            <p:cNvSpPr txBox="1"/>
            <p:nvPr/>
          </p:nvSpPr>
          <p:spPr>
            <a:xfrm>
              <a:off x="5218127" y="3953713"/>
              <a:ext cx="311304" cy="369332"/>
            </a:xfrm>
            <a:prstGeom prst="rect">
              <a:avLst/>
            </a:prstGeom>
            <a:noFill/>
          </p:spPr>
          <p:txBody>
            <a:bodyPr wrap="none" rtlCol="0">
              <a:spAutoFit/>
            </a:bodyPr>
            <a:lstStyle/>
            <a:p>
              <a:r>
                <a:rPr lang="es-ES" dirty="0">
                  <a:solidFill>
                    <a:schemeClr val="bg1"/>
                  </a:solidFill>
                </a:rPr>
                <a:t>b</a:t>
              </a:r>
            </a:p>
          </p:txBody>
        </p:sp>
      </p:grpSp>
      <p:grpSp>
        <p:nvGrpSpPr>
          <p:cNvPr id="60" name="Grupo 59"/>
          <p:cNvGrpSpPr/>
          <p:nvPr/>
        </p:nvGrpSpPr>
        <p:grpSpPr>
          <a:xfrm>
            <a:off x="3283745" y="3987690"/>
            <a:ext cx="366225" cy="399571"/>
            <a:chOff x="5190667" y="4863524"/>
            <a:chExt cx="366225" cy="399571"/>
          </a:xfrm>
          <a:effectLst>
            <a:outerShdw blurRad="50800" dist="38100" dir="2700000" algn="tl" rotWithShape="0">
              <a:prstClr val="black">
                <a:alpha val="40000"/>
              </a:prstClr>
            </a:outerShdw>
          </a:effectLst>
        </p:grpSpPr>
        <p:sp>
          <p:nvSpPr>
            <p:cNvPr id="61" name="Elipse 60"/>
            <p:cNvSpPr/>
            <p:nvPr/>
          </p:nvSpPr>
          <p:spPr>
            <a:xfrm>
              <a:off x="5190667" y="4896870"/>
              <a:ext cx="366225" cy="366225"/>
            </a:xfrm>
            <a:prstGeom prst="ellipse">
              <a:avLst/>
            </a:prstGeom>
            <a:solidFill>
              <a:srgbClr val="698C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62" name="CuadroTexto 61"/>
            <p:cNvSpPr txBox="1"/>
            <p:nvPr/>
          </p:nvSpPr>
          <p:spPr>
            <a:xfrm>
              <a:off x="5218127" y="4863524"/>
              <a:ext cx="272832" cy="369332"/>
            </a:xfrm>
            <a:prstGeom prst="rect">
              <a:avLst/>
            </a:prstGeom>
            <a:noFill/>
          </p:spPr>
          <p:txBody>
            <a:bodyPr wrap="none" rtlCol="0">
              <a:spAutoFit/>
            </a:bodyPr>
            <a:lstStyle/>
            <a:p>
              <a:r>
                <a:rPr lang="es-ES" dirty="0">
                  <a:solidFill>
                    <a:schemeClr val="bg1"/>
                  </a:solidFill>
                </a:rPr>
                <a:t>c</a:t>
              </a:r>
            </a:p>
          </p:txBody>
        </p:sp>
      </p:grpSp>
      <p:grpSp>
        <p:nvGrpSpPr>
          <p:cNvPr id="63" name="Grupo 62"/>
          <p:cNvGrpSpPr/>
          <p:nvPr/>
        </p:nvGrpSpPr>
        <p:grpSpPr>
          <a:xfrm>
            <a:off x="3731431" y="3987690"/>
            <a:ext cx="366225" cy="399571"/>
            <a:chOff x="5960917" y="3949909"/>
            <a:chExt cx="366225" cy="399571"/>
          </a:xfrm>
          <a:effectLst>
            <a:outerShdw blurRad="50800" dist="38100" dir="2700000" algn="tl" rotWithShape="0">
              <a:prstClr val="black">
                <a:alpha val="40000"/>
              </a:prstClr>
            </a:outerShdw>
          </a:effectLst>
        </p:grpSpPr>
        <p:sp>
          <p:nvSpPr>
            <p:cNvPr id="64" name="Elipse 63"/>
            <p:cNvSpPr/>
            <p:nvPr/>
          </p:nvSpPr>
          <p:spPr>
            <a:xfrm>
              <a:off x="5960917" y="3983255"/>
              <a:ext cx="366225" cy="366225"/>
            </a:xfrm>
            <a:prstGeom prst="ellipse">
              <a:avLst/>
            </a:prstGeom>
            <a:solidFill>
              <a:srgbClr val="698C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65" name="CuadroTexto 64"/>
            <p:cNvSpPr txBox="1"/>
            <p:nvPr/>
          </p:nvSpPr>
          <p:spPr>
            <a:xfrm>
              <a:off x="5988377" y="3949909"/>
              <a:ext cx="311304" cy="369332"/>
            </a:xfrm>
            <a:prstGeom prst="rect">
              <a:avLst/>
            </a:prstGeom>
            <a:noFill/>
          </p:spPr>
          <p:txBody>
            <a:bodyPr wrap="none" rtlCol="0">
              <a:spAutoFit/>
            </a:bodyPr>
            <a:lstStyle/>
            <a:p>
              <a:r>
                <a:rPr lang="es-ES" dirty="0">
                  <a:solidFill>
                    <a:schemeClr val="bg1"/>
                  </a:solidFill>
                </a:rPr>
                <a:t>d</a:t>
              </a:r>
            </a:p>
          </p:txBody>
        </p:sp>
      </p:grpSp>
      <p:grpSp>
        <p:nvGrpSpPr>
          <p:cNvPr id="66" name="Grupo 65"/>
          <p:cNvGrpSpPr/>
          <p:nvPr/>
        </p:nvGrpSpPr>
        <p:grpSpPr>
          <a:xfrm>
            <a:off x="4206577" y="3987690"/>
            <a:ext cx="366225" cy="399571"/>
            <a:chOff x="5960917" y="3949909"/>
            <a:chExt cx="366225" cy="399571"/>
          </a:xfrm>
          <a:effectLst>
            <a:outerShdw blurRad="50800" dist="38100" dir="2700000" algn="tl" rotWithShape="0">
              <a:prstClr val="black">
                <a:alpha val="40000"/>
              </a:prstClr>
            </a:outerShdw>
          </a:effectLst>
        </p:grpSpPr>
        <p:sp>
          <p:nvSpPr>
            <p:cNvPr id="67" name="Elipse 66"/>
            <p:cNvSpPr/>
            <p:nvPr/>
          </p:nvSpPr>
          <p:spPr>
            <a:xfrm>
              <a:off x="5960917" y="3983255"/>
              <a:ext cx="366225" cy="366225"/>
            </a:xfrm>
            <a:prstGeom prst="ellipse">
              <a:avLst/>
            </a:prstGeom>
            <a:solidFill>
              <a:srgbClr val="698C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68" name="CuadroTexto 67"/>
            <p:cNvSpPr txBox="1"/>
            <p:nvPr/>
          </p:nvSpPr>
          <p:spPr>
            <a:xfrm>
              <a:off x="5988377" y="3949909"/>
              <a:ext cx="311304" cy="369332"/>
            </a:xfrm>
            <a:prstGeom prst="rect">
              <a:avLst/>
            </a:prstGeom>
            <a:noFill/>
          </p:spPr>
          <p:txBody>
            <a:bodyPr wrap="none" rtlCol="0">
              <a:spAutoFit/>
            </a:bodyPr>
            <a:lstStyle/>
            <a:p>
              <a:r>
                <a:rPr lang="es-ES" dirty="0">
                  <a:solidFill>
                    <a:schemeClr val="bg1"/>
                  </a:solidFill>
                </a:rPr>
                <a:t>a</a:t>
              </a:r>
            </a:p>
          </p:txBody>
        </p:sp>
      </p:grpSp>
      <p:grpSp>
        <p:nvGrpSpPr>
          <p:cNvPr id="69" name="Grupo 68"/>
          <p:cNvGrpSpPr/>
          <p:nvPr/>
        </p:nvGrpSpPr>
        <p:grpSpPr>
          <a:xfrm>
            <a:off x="4650191" y="3987690"/>
            <a:ext cx="366225" cy="399571"/>
            <a:chOff x="5960917" y="3949909"/>
            <a:chExt cx="366225" cy="399571"/>
          </a:xfrm>
          <a:effectLst>
            <a:outerShdw blurRad="50800" dist="38100" dir="2700000" algn="tl" rotWithShape="0">
              <a:prstClr val="black">
                <a:alpha val="40000"/>
              </a:prstClr>
            </a:outerShdw>
          </a:effectLst>
        </p:grpSpPr>
        <p:sp>
          <p:nvSpPr>
            <p:cNvPr id="70" name="Elipse 69"/>
            <p:cNvSpPr/>
            <p:nvPr/>
          </p:nvSpPr>
          <p:spPr>
            <a:xfrm>
              <a:off x="5960917" y="3983255"/>
              <a:ext cx="366225" cy="366225"/>
            </a:xfrm>
            <a:prstGeom prst="ellipse">
              <a:avLst/>
            </a:prstGeom>
            <a:solidFill>
              <a:srgbClr val="698C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71" name="CuadroTexto 70"/>
            <p:cNvSpPr txBox="1"/>
            <p:nvPr/>
          </p:nvSpPr>
          <p:spPr>
            <a:xfrm>
              <a:off x="5988377" y="3949909"/>
              <a:ext cx="311304" cy="369332"/>
            </a:xfrm>
            <a:prstGeom prst="rect">
              <a:avLst/>
            </a:prstGeom>
            <a:noFill/>
          </p:spPr>
          <p:txBody>
            <a:bodyPr wrap="none" rtlCol="0">
              <a:spAutoFit/>
            </a:bodyPr>
            <a:lstStyle/>
            <a:p>
              <a:r>
                <a:rPr lang="es-ES" dirty="0">
                  <a:solidFill>
                    <a:schemeClr val="bg1"/>
                  </a:solidFill>
                </a:rPr>
                <a:t>b</a:t>
              </a:r>
            </a:p>
          </p:txBody>
        </p:sp>
      </p:grpSp>
      <p:grpSp>
        <p:nvGrpSpPr>
          <p:cNvPr id="72" name="Grupo 71"/>
          <p:cNvGrpSpPr/>
          <p:nvPr/>
        </p:nvGrpSpPr>
        <p:grpSpPr>
          <a:xfrm>
            <a:off x="2355951" y="4465786"/>
            <a:ext cx="366225" cy="399571"/>
            <a:chOff x="4569849" y="4383410"/>
            <a:chExt cx="366225" cy="399571"/>
          </a:xfrm>
          <a:effectLst>
            <a:outerShdw blurRad="50800" dist="38100" dir="2700000" algn="tl" rotWithShape="0">
              <a:prstClr val="black">
                <a:alpha val="40000"/>
              </a:prstClr>
            </a:outerShdw>
          </a:effectLst>
        </p:grpSpPr>
        <p:sp>
          <p:nvSpPr>
            <p:cNvPr id="73" name="Elipse 72"/>
            <p:cNvSpPr/>
            <p:nvPr/>
          </p:nvSpPr>
          <p:spPr>
            <a:xfrm>
              <a:off x="4569849" y="4416756"/>
              <a:ext cx="366225" cy="366225"/>
            </a:xfrm>
            <a:prstGeom prst="ellipse">
              <a:avLst/>
            </a:prstGeom>
            <a:solidFill>
              <a:srgbClr val="698C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74" name="CuadroTexto 73"/>
            <p:cNvSpPr txBox="1"/>
            <p:nvPr/>
          </p:nvSpPr>
          <p:spPr>
            <a:xfrm>
              <a:off x="4597309" y="4383410"/>
              <a:ext cx="272832" cy="369332"/>
            </a:xfrm>
            <a:prstGeom prst="rect">
              <a:avLst/>
            </a:prstGeom>
            <a:noFill/>
          </p:spPr>
          <p:txBody>
            <a:bodyPr wrap="none" rtlCol="0">
              <a:spAutoFit/>
            </a:bodyPr>
            <a:lstStyle/>
            <a:p>
              <a:r>
                <a:rPr lang="es-ES" dirty="0">
                  <a:solidFill>
                    <a:schemeClr val="bg1"/>
                  </a:solidFill>
                </a:rPr>
                <a:t>c</a:t>
              </a:r>
            </a:p>
          </p:txBody>
        </p:sp>
      </p:grpSp>
      <p:grpSp>
        <p:nvGrpSpPr>
          <p:cNvPr id="75" name="Grupo 74"/>
          <p:cNvGrpSpPr/>
          <p:nvPr/>
        </p:nvGrpSpPr>
        <p:grpSpPr>
          <a:xfrm>
            <a:off x="2831486" y="4464029"/>
            <a:ext cx="366225" cy="399571"/>
            <a:chOff x="5190667" y="3953713"/>
            <a:chExt cx="366225" cy="399571"/>
          </a:xfrm>
          <a:effectLst>
            <a:outerShdw blurRad="50800" dist="38100" dir="2700000" algn="tl" rotWithShape="0">
              <a:prstClr val="black">
                <a:alpha val="40000"/>
              </a:prstClr>
            </a:outerShdw>
          </a:effectLst>
        </p:grpSpPr>
        <p:sp>
          <p:nvSpPr>
            <p:cNvPr id="76" name="Elipse 75"/>
            <p:cNvSpPr/>
            <p:nvPr/>
          </p:nvSpPr>
          <p:spPr>
            <a:xfrm>
              <a:off x="5190667" y="3987059"/>
              <a:ext cx="366225" cy="366225"/>
            </a:xfrm>
            <a:prstGeom prst="ellipse">
              <a:avLst/>
            </a:prstGeom>
            <a:solidFill>
              <a:srgbClr val="698C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77" name="CuadroTexto 76"/>
            <p:cNvSpPr txBox="1"/>
            <p:nvPr/>
          </p:nvSpPr>
          <p:spPr>
            <a:xfrm>
              <a:off x="5218127" y="3953713"/>
              <a:ext cx="311304" cy="369332"/>
            </a:xfrm>
            <a:prstGeom prst="rect">
              <a:avLst/>
            </a:prstGeom>
            <a:noFill/>
          </p:spPr>
          <p:txBody>
            <a:bodyPr wrap="none" rtlCol="0">
              <a:spAutoFit/>
            </a:bodyPr>
            <a:lstStyle/>
            <a:p>
              <a:r>
                <a:rPr lang="es-ES" dirty="0">
                  <a:solidFill>
                    <a:schemeClr val="bg1"/>
                  </a:solidFill>
                </a:rPr>
                <a:t>d</a:t>
              </a:r>
            </a:p>
          </p:txBody>
        </p:sp>
      </p:grpSp>
      <p:grpSp>
        <p:nvGrpSpPr>
          <p:cNvPr id="78" name="Grupo 77"/>
          <p:cNvGrpSpPr/>
          <p:nvPr/>
        </p:nvGrpSpPr>
        <p:grpSpPr>
          <a:xfrm>
            <a:off x="3290184" y="4464029"/>
            <a:ext cx="366225" cy="399571"/>
            <a:chOff x="5190667" y="4863524"/>
            <a:chExt cx="366225" cy="399571"/>
          </a:xfrm>
          <a:effectLst>
            <a:outerShdw blurRad="50800" dist="38100" dir="2700000" algn="tl" rotWithShape="0">
              <a:prstClr val="black">
                <a:alpha val="40000"/>
              </a:prstClr>
            </a:outerShdw>
          </a:effectLst>
        </p:grpSpPr>
        <p:sp>
          <p:nvSpPr>
            <p:cNvPr id="79" name="Elipse 78"/>
            <p:cNvSpPr/>
            <p:nvPr/>
          </p:nvSpPr>
          <p:spPr>
            <a:xfrm>
              <a:off x="5190667" y="4896870"/>
              <a:ext cx="366225" cy="366225"/>
            </a:xfrm>
            <a:prstGeom prst="ellipse">
              <a:avLst/>
            </a:prstGeom>
            <a:solidFill>
              <a:srgbClr val="698C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80" name="CuadroTexto 79"/>
            <p:cNvSpPr txBox="1"/>
            <p:nvPr/>
          </p:nvSpPr>
          <p:spPr>
            <a:xfrm>
              <a:off x="5218127" y="4863524"/>
              <a:ext cx="311304" cy="369332"/>
            </a:xfrm>
            <a:prstGeom prst="rect">
              <a:avLst/>
            </a:prstGeom>
            <a:noFill/>
          </p:spPr>
          <p:txBody>
            <a:bodyPr wrap="none" rtlCol="0">
              <a:spAutoFit/>
            </a:bodyPr>
            <a:lstStyle/>
            <a:p>
              <a:r>
                <a:rPr lang="es-ES" dirty="0">
                  <a:solidFill>
                    <a:schemeClr val="bg1"/>
                  </a:solidFill>
                </a:rPr>
                <a:t>a</a:t>
              </a:r>
            </a:p>
          </p:txBody>
        </p:sp>
      </p:grpSp>
      <p:grpSp>
        <p:nvGrpSpPr>
          <p:cNvPr id="81" name="Grupo 80"/>
          <p:cNvGrpSpPr/>
          <p:nvPr/>
        </p:nvGrpSpPr>
        <p:grpSpPr>
          <a:xfrm>
            <a:off x="3737870" y="4464029"/>
            <a:ext cx="366225" cy="399571"/>
            <a:chOff x="5960917" y="3949909"/>
            <a:chExt cx="366225" cy="399571"/>
          </a:xfrm>
          <a:effectLst>
            <a:outerShdw blurRad="50800" dist="38100" dir="2700000" algn="tl" rotWithShape="0">
              <a:prstClr val="black">
                <a:alpha val="40000"/>
              </a:prstClr>
            </a:outerShdw>
          </a:effectLst>
        </p:grpSpPr>
        <p:sp>
          <p:nvSpPr>
            <p:cNvPr id="82" name="Elipse 81"/>
            <p:cNvSpPr/>
            <p:nvPr/>
          </p:nvSpPr>
          <p:spPr>
            <a:xfrm>
              <a:off x="5960917" y="3983255"/>
              <a:ext cx="366225" cy="366225"/>
            </a:xfrm>
            <a:prstGeom prst="ellipse">
              <a:avLst/>
            </a:prstGeom>
            <a:solidFill>
              <a:srgbClr val="698C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83" name="CuadroTexto 82"/>
            <p:cNvSpPr txBox="1"/>
            <p:nvPr/>
          </p:nvSpPr>
          <p:spPr>
            <a:xfrm>
              <a:off x="5988377" y="3949909"/>
              <a:ext cx="311304" cy="369332"/>
            </a:xfrm>
            <a:prstGeom prst="rect">
              <a:avLst/>
            </a:prstGeom>
            <a:noFill/>
          </p:spPr>
          <p:txBody>
            <a:bodyPr wrap="none" rtlCol="0">
              <a:spAutoFit/>
            </a:bodyPr>
            <a:lstStyle/>
            <a:p>
              <a:r>
                <a:rPr lang="es-ES" dirty="0">
                  <a:solidFill>
                    <a:schemeClr val="bg1"/>
                  </a:solidFill>
                </a:rPr>
                <a:t>b</a:t>
              </a:r>
            </a:p>
          </p:txBody>
        </p:sp>
      </p:grpSp>
      <p:grpSp>
        <p:nvGrpSpPr>
          <p:cNvPr id="84" name="Grupo 83"/>
          <p:cNvGrpSpPr/>
          <p:nvPr/>
        </p:nvGrpSpPr>
        <p:grpSpPr>
          <a:xfrm>
            <a:off x="4213016" y="4464029"/>
            <a:ext cx="366225" cy="399571"/>
            <a:chOff x="5960917" y="3949909"/>
            <a:chExt cx="366225" cy="399571"/>
          </a:xfrm>
          <a:effectLst>
            <a:outerShdw blurRad="50800" dist="38100" dir="2700000" algn="tl" rotWithShape="0">
              <a:prstClr val="black">
                <a:alpha val="40000"/>
              </a:prstClr>
            </a:outerShdw>
          </a:effectLst>
        </p:grpSpPr>
        <p:sp>
          <p:nvSpPr>
            <p:cNvPr id="86" name="Elipse 85"/>
            <p:cNvSpPr/>
            <p:nvPr/>
          </p:nvSpPr>
          <p:spPr>
            <a:xfrm>
              <a:off x="5960917" y="3983255"/>
              <a:ext cx="366225" cy="366225"/>
            </a:xfrm>
            <a:prstGeom prst="ellipse">
              <a:avLst/>
            </a:prstGeom>
            <a:solidFill>
              <a:srgbClr val="698C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87" name="CuadroTexto 86"/>
            <p:cNvSpPr txBox="1"/>
            <p:nvPr/>
          </p:nvSpPr>
          <p:spPr>
            <a:xfrm>
              <a:off x="5988377" y="3949909"/>
              <a:ext cx="272832" cy="369332"/>
            </a:xfrm>
            <a:prstGeom prst="rect">
              <a:avLst/>
            </a:prstGeom>
            <a:noFill/>
          </p:spPr>
          <p:txBody>
            <a:bodyPr wrap="none" rtlCol="0">
              <a:spAutoFit/>
            </a:bodyPr>
            <a:lstStyle/>
            <a:p>
              <a:r>
                <a:rPr lang="es-ES" dirty="0">
                  <a:solidFill>
                    <a:schemeClr val="bg1"/>
                  </a:solidFill>
                </a:rPr>
                <a:t>c</a:t>
              </a:r>
            </a:p>
          </p:txBody>
        </p:sp>
      </p:grpSp>
      <p:grpSp>
        <p:nvGrpSpPr>
          <p:cNvPr id="88" name="Grupo 87"/>
          <p:cNvGrpSpPr/>
          <p:nvPr/>
        </p:nvGrpSpPr>
        <p:grpSpPr>
          <a:xfrm>
            <a:off x="4656630" y="4464029"/>
            <a:ext cx="366225" cy="399571"/>
            <a:chOff x="5960917" y="3949909"/>
            <a:chExt cx="366225" cy="399571"/>
          </a:xfrm>
          <a:effectLst>
            <a:outerShdw blurRad="50800" dist="38100" dir="2700000" algn="tl" rotWithShape="0">
              <a:prstClr val="black">
                <a:alpha val="40000"/>
              </a:prstClr>
            </a:outerShdw>
          </a:effectLst>
        </p:grpSpPr>
        <p:sp>
          <p:nvSpPr>
            <p:cNvPr id="89" name="Elipse 88"/>
            <p:cNvSpPr/>
            <p:nvPr/>
          </p:nvSpPr>
          <p:spPr>
            <a:xfrm>
              <a:off x="5960917" y="3983255"/>
              <a:ext cx="366225" cy="366225"/>
            </a:xfrm>
            <a:prstGeom prst="ellipse">
              <a:avLst/>
            </a:prstGeom>
            <a:solidFill>
              <a:srgbClr val="698C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90" name="CuadroTexto 89"/>
            <p:cNvSpPr txBox="1"/>
            <p:nvPr/>
          </p:nvSpPr>
          <p:spPr>
            <a:xfrm>
              <a:off x="5988377" y="3949909"/>
              <a:ext cx="311304" cy="369332"/>
            </a:xfrm>
            <a:prstGeom prst="rect">
              <a:avLst/>
            </a:prstGeom>
            <a:noFill/>
          </p:spPr>
          <p:txBody>
            <a:bodyPr wrap="none" rtlCol="0">
              <a:spAutoFit/>
            </a:bodyPr>
            <a:lstStyle/>
            <a:p>
              <a:r>
                <a:rPr lang="es-ES" dirty="0">
                  <a:solidFill>
                    <a:schemeClr val="bg1"/>
                  </a:solidFill>
                </a:rPr>
                <a:t>d</a:t>
              </a:r>
            </a:p>
          </p:txBody>
        </p:sp>
      </p:grpSp>
      <p:sp>
        <p:nvSpPr>
          <p:cNvPr id="91" name="CuadroTexto 90"/>
          <p:cNvSpPr txBox="1"/>
          <p:nvPr/>
        </p:nvSpPr>
        <p:spPr>
          <a:xfrm>
            <a:off x="1921995" y="1964343"/>
            <a:ext cx="1493010" cy="523220"/>
          </a:xfrm>
          <a:prstGeom prst="rect">
            <a:avLst/>
          </a:prstGeom>
          <a:noFill/>
        </p:spPr>
        <p:txBody>
          <a:bodyPr wrap="square" rtlCol="0">
            <a:spAutoFit/>
          </a:bodyPr>
          <a:lstStyle/>
          <a:p>
            <a:pPr algn="ctr"/>
            <a:r>
              <a:rPr lang="es-ES" sz="2800" dirty="0"/>
              <a:t>Eventos:</a:t>
            </a:r>
          </a:p>
        </p:txBody>
      </p:sp>
      <p:sp>
        <p:nvSpPr>
          <p:cNvPr id="93" name="Elipse 92"/>
          <p:cNvSpPr/>
          <p:nvPr/>
        </p:nvSpPr>
        <p:spPr>
          <a:xfrm>
            <a:off x="3338201" y="2099870"/>
            <a:ext cx="366225" cy="366225"/>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94" name="CuadroTexto 93"/>
          <p:cNvSpPr txBox="1"/>
          <p:nvPr/>
        </p:nvSpPr>
        <p:spPr>
          <a:xfrm>
            <a:off x="3365661" y="2066524"/>
            <a:ext cx="311304" cy="369332"/>
          </a:xfrm>
          <a:prstGeom prst="rect">
            <a:avLst/>
          </a:prstGeom>
          <a:noFill/>
        </p:spPr>
        <p:txBody>
          <a:bodyPr wrap="none" rtlCol="0">
            <a:spAutoFit/>
          </a:bodyPr>
          <a:lstStyle/>
          <a:p>
            <a:r>
              <a:rPr lang="es-ES" dirty="0"/>
              <a:t>a</a:t>
            </a:r>
          </a:p>
        </p:txBody>
      </p:sp>
      <p:sp>
        <p:nvSpPr>
          <p:cNvPr id="96" name="Elipse 95"/>
          <p:cNvSpPr/>
          <p:nvPr/>
        </p:nvSpPr>
        <p:spPr>
          <a:xfrm>
            <a:off x="3778074" y="2099870"/>
            <a:ext cx="366225" cy="366225"/>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97" name="CuadroTexto 96"/>
          <p:cNvSpPr txBox="1"/>
          <p:nvPr/>
        </p:nvSpPr>
        <p:spPr>
          <a:xfrm>
            <a:off x="3805534" y="2066524"/>
            <a:ext cx="311304" cy="369332"/>
          </a:xfrm>
          <a:prstGeom prst="rect">
            <a:avLst/>
          </a:prstGeom>
          <a:noFill/>
        </p:spPr>
        <p:txBody>
          <a:bodyPr wrap="none" rtlCol="0">
            <a:spAutoFit/>
          </a:bodyPr>
          <a:lstStyle/>
          <a:p>
            <a:r>
              <a:rPr lang="es-ES" dirty="0"/>
              <a:t>b</a:t>
            </a:r>
          </a:p>
        </p:txBody>
      </p:sp>
      <p:sp>
        <p:nvSpPr>
          <p:cNvPr id="99" name="Elipse 98"/>
          <p:cNvSpPr/>
          <p:nvPr/>
        </p:nvSpPr>
        <p:spPr>
          <a:xfrm>
            <a:off x="4202432" y="2108274"/>
            <a:ext cx="366225" cy="366225"/>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00" name="CuadroTexto 99"/>
          <p:cNvSpPr txBox="1"/>
          <p:nvPr/>
        </p:nvSpPr>
        <p:spPr>
          <a:xfrm>
            <a:off x="4229892" y="2074928"/>
            <a:ext cx="272832" cy="369332"/>
          </a:xfrm>
          <a:prstGeom prst="rect">
            <a:avLst/>
          </a:prstGeom>
          <a:noFill/>
        </p:spPr>
        <p:txBody>
          <a:bodyPr wrap="none" rtlCol="0">
            <a:spAutoFit/>
          </a:bodyPr>
          <a:lstStyle/>
          <a:p>
            <a:r>
              <a:rPr lang="es-ES" dirty="0"/>
              <a:t>c</a:t>
            </a:r>
          </a:p>
        </p:txBody>
      </p:sp>
      <p:sp>
        <p:nvSpPr>
          <p:cNvPr id="102" name="Elipse 101"/>
          <p:cNvSpPr/>
          <p:nvPr/>
        </p:nvSpPr>
        <p:spPr>
          <a:xfrm>
            <a:off x="4636857" y="2116811"/>
            <a:ext cx="366225" cy="366225"/>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03" name="CuadroTexto 102"/>
          <p:cNvSpPr txBox="1"/>
          <p:nvPr/>
        </p:nvSpPr>
        <p:spPr>
          <a:xfrm>
            <a:off x="4664317" y="2083465"/>
            <a:ext cx="311304" cy="369332"/>
          </a:xfrm>
          <a:prstGeom prst="rect">
            <a:avLst/>
          </a:prstGeom>
          <a:noFill/>
        </p:spPr>
        <p:txBody>
          <a:bodyPr wrap="none" rtlCol="0">
            <a:spAutoFit/>
          </a:bodyPr>
          <a:lstStyle/>
          <a:p>
            <a:r>
              <a:rPr lang="es-ES" dirty="0"/>
              <a:t>d</a:t>
            </a:r>
          </a:p>
        </p:txBody>
      </p:sp>
      <mc:AlternateContent xmlns:mc="http://schemas.openxmlformats.org/markup-compatibility/2006" xmlns:a14="http://schemas.microsoft.com/office/drawing/2010/main">
        <mc:Choice Requires="a14">
          <p:sp>
            <p:nvSpPr>
              <p:cNvPr id="104" name="CuadroTexto 103"/>
              <p:cNvSpPr txBox="1"/>
              <p:nvPr/>
            </p:nvSpPr>
            <p:spPr>
              <a:xfrm>
                <a:off x="3343583" y="1824674"/>
                <a:ext cx="390043" cy="276999"/>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s-ES" sz="1200" b="0" i="1" smtClean="0">
                              <a:solidFill>
                                <a:schemeClr val="tx1"/>
                              </a:solidFill>
                              <a:latin typeface="Cambria Math" panose="02040503050406030204" pitchFamily="18" charset="0"/>
                            </a:rPr>
                          </m:ctrlPr>
                        </m:sSubPr>
                        <m:e>
                          <m:r>
                            <a:rPr lang="es-ES" sz="1200" b="0" i="1" smtClean="0">
                              <a:solidFill>
                                <a:schemeClr val="tx1"/>
                              </a:solidFill>
                              <a:latin typeface="Cambria Math" panose="02040503050406030204" pitchFamily="18" charset="0"/>
                            </a:rPr>
                            <m:t>𝑅</m:t>
                          </m:r>
                        </m:e>
                        <m:sub>
                          <m:r>
                            <a:rPr lang="es-ES" sz="1200" b="0" i="1" smtClean="0">
                              <a:solidFill>
                                <a:schemeClr val="tx1"/>
                              </a:solidFill>
                              <a:latin typeface="Cambria Math" panose="02040503050406030204" pitchFamily="18" charset="0"/>
                            </a:rPr>
                            <m:t>1</m:t>
                          </m:r>
                        </m:sub>
                      </m:sSub>
                    </m:oMath>
                  </m:oMathPara>
                </a14:m>
                <a:endParaRPr lang="es-ES" sz="1200" dirty="0">
                  <a:solidFill>
                    <a:schemeClr val="tx1"/>
                  </a:solidFill>
                </a:endParaRPr>
              </a:p>
            </p:txBody>
          </p:sp>
        </mc:Choice>
        <mc:Fallback xmlns="">
          <p:sp>
            <p:nvSpPr>
              <p:cNvPr id="104" name="CuadroTexto 103"/>
              <p:cNvSpPr txBox="1">
                <a:spLocks noRot="1" noChangeAspect="1" noMove="1" noResize="1" noEditPoints="1" noAdjustHandles="1" noChangeArrowheads="1" noChangeShapeType="1" noTextEdit="1"/>
              </p:cNvSpPr>
              <p:nvPr/>
            </p:nvSpPr>
            <p:spPr>
              <a:xfrm>
                <a:off x="3343583" y="1824674"/>
                <a:ext cx="390043" cy="276999"/>
              </a:xfrm>
              <a:prstGeom prst="rect">
                <a:avLst/>
              </a:prstGeom>
              <a:blipFill>
                <a:blip r:embed="rId5"/>
                <a:stretch>
                  <a:fillRect/>
                </a:stretch>
              </a:blipFill>
            </p:spPr>
            <p:txBody>
              <a:bodyPr/>
              <a:lstStyle/>
              <a:p>
                <a:r>
                  <a:rPr lang="es-ES">
                    <a:noFill/>
                  </a:rPr>
                  <a:t> </a:t>
                </a:r>
              </a:p>
            </p:txBody>
          </p:sp>
        </mc:Fallback>
      </mc:AlternateContent>
      <mc:AlternateContent xmlns:mc="http://schemas.openxmlformats.org/markup-compatibility/2006" xmlns:a14="http://schemas.microsoft.com/office/drawing/2010/main">
        <mc:Choice Requires="a14">
          <p:sp>
            <p:nvSpPr>
              <p:cNvPr id="105" name="CuadroTexto 104"/>
              <p:cNvSpPr txBox="1"/>
              <p:nvPr/>
            </p:nvSpPr>
            <p:spPr>
              <a:xfrm>
                <a:off x="3784178" y="1822325"/>
                <a:ext cx="393634" cy="276999"/>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s-ES" sz="1200" i="1" smtClean="0">
                              <a:latin typeface="Cambria Math" panose="02040503050406030204" pitchFamily="18" charset="0"/>
                            </a:rPr>
                          </m:ctrlPr>
                        </m:sSubPr>
                        <m:e>
                          <m:r>
                            <a:rPr lang="es-ES" sz="1200" b="0" i="1" smtClean="0">
                              <a:latin typeface="Cambria Math" panose="02040503050406030204" pitchFamily="18" charset="0"/>
                            </a:rPr>
                            <m:t>𝑅</m:t>
                          </m:r>
                        </m:e>
                        <m:sub>
                          <m:r>
                            <a:rPr lang="es-ES" sz="1200" b="0" i="1" smtClean="0">
                              <a:latin typeface="Cambria Math" panose="02040503050406030204" pitchFamily="18" charset="0"/>
                            </a:rPr>
                            <m:t>2</m:t>
                          </m:r>
                        </m:sub>
                      </m:sSub>
                    </m:oMath>
                  </m:oMathPara>
                </a14:m>
                <a:endParaRPr lang="es-ES" sz="1200" dirty="0">
                  <a:solidFill>
                    <a:schemeClr val="tx1"/>
                  </a:solidFill>
                </a:endParaRPr>
              </a:p>
            </p:txBody>
          </p:sp>
        </mc:Choice>
        <mc:Fallback xmlns="">
          <p:sp>
            <p:nvSpPr>
              <p:cNvPr id="105" name="CuadroTexto 104"/>
              <p:cNvSpPr txBox="1">
                <a:spLocks noRot="1" noChangeAspect="1" noMove="1" noResize="1" noEditPoints="1" noAdjustHandles="1" noChangeArrowheads="1" noChangeShapeType="1" noTextEdit="1"/>
              </p:cNvSpPr>
              <p:nvPr/>
            </p:nvSpPr>
            <p:spPr>
              <a:xfrm>
                <a:off x="3784178" y="1822325"/>
                <a:ext cx="393634" cy="276999"/>
              </a:xfrm>
              <a:prstGeom prst="rect">
                <a:avLst/>
              </a:prstGeom>
              <a:blipFill>
                <a:blip r:embed="rId6"/>
                <a:stretch>
                  <a:fillRect/>
                </a:stretch>
              </a:blipFill>
            </p:spPr>
            <p:txBody>
              <a:bodyPr/>
              <a:lstStyle/>
              <a:p>
                <a:r>
                  <a:rPr lang="es-ES">
                    <a:noFill/>
                  </a:rPr>
                  <a:t> </a:t>
                </a:r>
              </a:p>
            </p:txBody>
          </p:sp>
        </mc:Fallback>
      </mc:AlternateContent>
      <mc:AlternateContent xmlns:mc="http://schemas.openxmlformats.org/markup-compatibility/2006" xmlns:a14="http://schemas.microsoft.com/office/drawing/2010/main">
        <mc:Choice Requires="a14">
          <p:sp>
            <p:nvSpPr>
              <p:cNvPr id="106" name="CuadroTexto 105"/>
              <p:cNvSpPr txBox="1"/>
              <p:nvPr/>
            </p:nvSpPr>
            <p:spPr>
              <a:xfrm>
                <a:off x="4207033" y="1825884"/>
                <a:ext cx="393634" cy="276999"/>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s-ES" sz="1200" i="1" smtClean="0">
                              <a:latin typeface="Cambria Math" panose="02040503050406030204" pitchFamily="18" charset="0"/>
                            </a:rPr>
                          </m:ctrlPr>
                        </m:sSubPr>
                        <m:e>
                          <m:r>
                            <a:rPr lang="es-ES" sz="1200" b="0" i="1" smtClean="0">
                              <a:latin typeface="Cambria Math" panose="02040503050406030204" pitchFamily="18" charset="0"/>
                            </a:rPr>
                            <m:t>𝑅</m:t>
                          </m:r>
                        </m:e>
                        <m:sub>
                          <m:r>
                            <a:rPr lang="es-ES" sz="1200" b="0" i="1" smtClean="0">
                              <a:latin typeface="Cambria Math" panose="02040503050406030204" pitchFamily="18" charset="0"/>
                            </a:rPr>
                            <m:t>3</m:t>
                          </m:r>
                        </m:sub>
                      </m:sSub>
                    </m:oMath>
                  </m:oMathPara>
                </a14:m>
                <a:endParaRPr lang="es-ES" sz="1200" dirty="0">
                  <a:solidFill>
                    <a:schemeClr val="tx1"/>
                  </a:solidFill>
                </a:endParaRPr>
              </a:p>
            </p:txBody>
          </p:sp>
        </mc:Choice>
        <mc:Fallback xmlns="">
          <p:sp>
            <p:nvSpPr>
              <p:cNvPr id="106" name="CuadroTexto 105"/>
              <p:cNvSpPr txBox="1">
                <a:spLocks noRot="1" noChangeAspect="1" noMove="1" noResize="1" noEditPoints="1" noAdjustHandles="1" noChangeArrowheads="1" noChangeShapeType="1" noTextEdit="1"/>
              </p:cNvSpPr>
              <p:nvPr/>
            </p:nvSpPr>
            <p:spPr>
              <a:xfrm>
                <a:off x="4207033" y="1825884"/>
                <a:ext cx="393634" cy="276999"/>
              </a:xfrm>
              <a:prstGeom prst="rect">
                <a:avLst/>
              </a:prstGeom>
              <a:blipFill>
                <a:blip r:embed="rId7"/>
                <a:stretch>
                  <a:fillRect/>
                </a:stretch>
              </a:blipFill>
            </p:spPr>
            <p:txBody>
              <a:bodyPr/>
              <a:lstStyle/>
              <a:p>
                <a:r>
                  <a:rPr lang="es-ES">
                    <a:noFill/>
                  </a:rPr>
                  <a:t> </a:t>
                </a:r>
              </a:p>
            </p:txBody>
          </p:sp>
        </mc:Fallback>
      </mc:AlternateContent>
      <mc:AlternateContent xmlns:mc="http://schemas.openxmlformats.org/markup-compatibility/2006" xmlns:a14="http://schemas.microsoft.com/office/drawing/2010/main">
        <mc:Choice Requires="a14">
          <p:sp>
            <p:nvSpPr>
              <p:cNvPr id="107" name="CuadroTexto 106"/>
              <p:cNvSpPr txBox="1"/>
              <p:nvPr/>
            </p:nvSpPr>
            <p:spPr>
              <a:xfrm>
                <a:off x="4656630" y="1828872"/>
                <a:ext cx="393633" cy="276999"/>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s-ES" sz="1200" i="1" smtClean="0">
                              <a:latin typeface="Cambria Math" panose="02040503050406030204" pitchFamily="18" charset="0"/>
                            </a:rPr>
                          </m:ctrlPr>
                        </m:sSubPr>
                        <m:e>
                          <m:r>
                            <a:rPr lang="es-ES" sz="1200" b="0" i="1" smtClean="0">
                              <a:latin typeface="Cambria Math" panose="02040503050406030204" pitchFamily="18" charset="0"/>
                            </a:rPr>
                            <m:t>𝑅</m:t>
                          </m:r>
                        </m:e>
                        <m:sub>
                          <m:r>
                            <a:rPr lang="es-ES" sz="1200" b="0" i="1" smtClean="0">
                              <a:latin typeface="Cambria Math" panose="02040503050406030204" pitchFamily="18" charset="0"/>
                            </a:rPr>
                            <m:t>4</m:t>
                          </m:r>
                        </m:sub>
                      </m:sSub>
                    </m:oMath>
                  </m:oMathPara>
                </a14:m>
                <a:endParaRPr lang="es-ES" sz="1200" dirty="0">
                  <a:solidFill>
                    <a:schemeClr val="tx1"/>
                  </a:solidFill>
                </a:endParaRPr>
              </a:p>
            </p:txBody>
          </p:sp>
        </mc:Choice>
        <mc:Fallback xmlns="">
          <p:sp>
            <p:nvSpPr>
              <p:cNvPr id="107" name="CuadroTexto 106"/>
              <p:cNvSpPr txBox="1">
                <a:spLocks noRot="1" noChangeAspect="1" noMove="1" noResize="1" noEditPoints="1" noAdjustHandles="1" noChangeArrowheads="1" noChangeShapeType="1" noTextEdit="1"/>
              </p:cNvSpPr>
              <p:nvPr/>
            </p:nvSpPr>
            <p:spPr>
              <a:xfrm>
                <a:off x="4656630" y="1828872"/>
                <a:ext cx="393633" cy="276999"/>
              </a:xfrm>
              <a:prstGeom prst="rect">
                <a:avLst/>
              </a:prstGeom>
              <a:blipFill>
                <a:blip r:embed="rId8"/>
                <a:stretch>
                  <a:fillRect/>
                </a:stretch>
              </a:blipFill>
            </p:spPr>
            <p:txBody>
              <a:bodyPr/>
              <a:lstStyle/>
              <a:p>
                <a:r>
                  <a:rPr lang="es-ES">
                    <a:noFill/>
                  </a:rPr>
                  <a:t> </a:t>
                </a:r>
              </a:p>
            </p:txBody>
          </p:sp>
        </mc:Fallback>
      </mc:AlternateContent>
      <p:sp>
        <p:nvSpPr>
          <p:cNvPr id="139" name="CuadroTexto 138"/>
          <p:cNvSpPr txBox="1"/>
          <p:nvPr/>
        </p:nvSpPr>
        <p:spPr>
          <a:xfrm>
            <a:off x="5958630" y="2679286"/>
            <a:ext cx="2831206" cy="523220"/>
          </a:xfrm>
          <a:prstGeom prst="rect">
            <a:avLst/>
          </a:prstGeom>
          <a:noFill/>
        </p:spPr>
        <p:txBody>
          <a:bodyPr wrap="square" rtlCol="0">
            <a:spAutoFit/>
          </a:bodyPr>
          <a:lstStyle/>
          <a:p>
            <a:pPr algn="ctr"/>
            <a:r>
              <a:rPr lang="es-ES" sz="2800" dirty="0"/>
              <a:t>Escala de tiempo:</a:t>
            </a:r>
          </a:p>
        </p:txBody>
      </p:sp>
      <p:sp>
        <p:nvSpPr>
          <p:cNvPr id="140" name="CuadroTexto 139"/>
          <p:cNvSpPr txBox="1"/>
          <p:nvPr/>
        </p:nvSpPr>
        <p:spPr>
          <a:xfrm>
            <a:off x="2975351" y="2982564"/>
            <a:ext cx="1493010" cy="523220"/>
          </a:xfrm>
          <a:prstGeom prst="rect">
            <a:avLst/>
          </a:prstGeom>
          <a:noFill/>
        </p:spPr>
        <p:txBody>
          <a:bodyPr wrap="square" rtlCol="0">
            <a:spAutoFit/>
          </a:bodyPr>
          <a:lstStyle/>
          <a:p>
            <a:pPr algn="ctr"/>
            <a:r>
              <a:rPr lang="es-ES" sz="2800" dirty="0"/>
              <a:t>Sistema:</a:t>
            </a:r>
          </a:p>
        </p:txBody>
      </p:sp>
      <mc:AlternateContent xmlns:mc="http://schemas.openxmlformats.org/markup-compatibility/2006" xmlns:a14="http://schemas.microsoft.com/office/drawing/2010/main">
        <mc:Choice Requires="a14">
          <p:sp>
            <p:nvSpPr>
              <p:cNvPr id="141" name="Rectángulo 140"/>
              <p:cNvSpPr/>
              <p:nvPr/>
            </p:nvSpPr>
            <p:spPr>
              <a:xfrm>
                <a:off x="5958630" y="3227871"/>
                <a:ext cx="2883995" cy="714683"/>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s-ES" i="1" smtClean="0">
                          <a:latin typeface="Cambria Math" panose="02040503050406030204" pitchFamily="18" charset="0"/>
                          <a:ea typeface="Cambria Math" panose="02040503050406030204" pitchFamily="18" charset="0"/>
                        </a:rPr>
                        <m:t>∆</m:t>
                      </m:r>
                      <m:r>
                        <a:rPr lang="es-ES" i="1" smtClean="0">
                          <a:latin typeface="Cambria Math" panose="02040503050406030204" pitchFamily="18" charset="0"/>
                          <a:ea typeface="Cambria Math" panose="02040503050406030204" pitchFamily="18" charset="0"/>
                        </a:rPr>
                        <m:t>𝑡</m:t>
                      </m:r>
                      <m:r>
                        <a:rPr lang="es-ES" i="1" smtClean="0">
                          <a:latin typeface="Cambria Math" panose="02040503050406030204" pitchFamily="18" charset="0"/>
                          <a:ea typeface="Cambria Math" panose="02040503050406030204" pitchFamily="18" charset="0"/>
                        </a:rPr>
                        <m:t>=</m:t>
                      </m:r>
                      <m:sSubSup>
                        <m:sSubSupPr>
                          <m:ctrlPr>
                            <a:rPr lang="es-ES" i="1">
                              <a:latin typeface="Cambria Math" panose="02040503050406030204" pitchFamily="18" charset="0"/>
                              <a:ea typeface="Cambria Math" panose="02040503050406030204" pitchFamily="18" charset="0"/>
                            </a:rPr>
                          </m:ctrlPr>
                        </m:sSubSupPr>
                        <m:e>
                          <m:r>
                            <a:rPr lang="es-ES" i="1">
                              <a:latin typeface="Cambria Math" panose="02040503050406030204" pitchFamily="18" charset="0"/>
                              <a:ea typeface="Cambria Math" panose="02040503050406030204" pitchFamily="18" charset="0"/>
                            </a:rPr>
                            <m:t>𝑅</m:t>
                          </m:r>
                        </m:e>
                        <m:sub>
                          <m:r>
                            <a:rPr lang="es-ES" i="1">
                              <a:latin typeface="Cambria Math" panose="02040503050406030204" pitchFamily="18" charset="0"/>
                              <a:ea typeface="Cambria Math" panose="02040503050406030204" pitchFamily="18" charset="0"/>
                            </a:rPr>
                            <m:t>𝑁</m:t>
                          </m:r>
                        </m:sub>
                        <m:sup>
                          <m:r>
                            <a:rPr lang="es-ES" i="1">
                              <a:latin typeface="Cambria Math" panose="02040503050406030204" pitchFamily="18" charset="0"/>
                              <a:ea typeface="Cambria Math" panose="02040503050406030204" pitchFamily="18" charset="0"/>
                            </a:rPr>
                            <m:t>−1</m:t>
                          </m:r>
                        </m:sup>
                      </m:sSubSup>
                      <m:r>
                        <a:rPr lang="es-ES" i="1">
                          <a:latin typeface="Cambria Math" panose="02040503050406030204" pitchFamily="18" charset="0"/>
                          <a:ea typeface="Cambria Math" panose="02040503050406030204" pitchFamily="18" charset="0"/>
                        </a:rPr>
                        <m:t>𝑙𝑛</m:t>
                      </m:r>
                      <m:d>
                        <m:dPr>
                          <m:ctrlPr>
                            <a:rPr lang="es-ES" i="1">
                              <a:latin typeface="Cambria Math" panose="02040503050406030204" pitchFamily="18" charset="0"/>
                              <a:ea typeface="Cambria Math" panose="02040503050406030204" pitchFamily="18" charset="0"/>
                            </a:rPr>
                          </m:ctrlPr>
                        </m:dPr>
                        <m:e>
                          <m:f>
                            <m:fPr>
                              <m:ctrlPr>
                                <a:rPr lang="es-ES" i="1">
                                  <a:latin typeface="Cambria Math" panose="02040503050406030204" pitchFamily="18" charset="0"/>
                                  <a:ea typeface="Cambria Math" panose="02040503050406030204" pitchFamily="18" charset="0"/>
                                </a:rPr>
                              </m:ctrlPr>
                            </m:fPr>
                            <m:num>
                              <m:r>
                                <a:rPr lang="es-ES" i="1">
                                  <a:latin typeface="Cambria Math" panose="02040503050406030204" pitchFamily="18" charset="0"/>
                                  <a:ea typeface="Cambria Math" panose="02040503050406030204" pitchFamily="18" charset="0"/>
                                </a:rPr>
                                <m:t>1</m:t>
                              </m:r>
                            </m:num>
                            <m:den>
                              <m:r>
                                <a:rPr lang="es-ES" b="0" i="1" smtClean="0">
                                  <a:latin typeface="Cambria Math" panose="02040503050406030204" pitchFamily="18" charset="0"/>
                                  <a:ea typeface="Cambria Math" panose="02040503050406030204" pitchFamily="18" charset="0"/>
                                </a:rPr>
                                <m:t>𝑟𝑎𝑛𝑑</m:t>
                              </m:r>
                              <m:r>
                                <a:rPr lang="es-ES" b="0" i="1" smtClean="0">
                                  <a:latin typeface="Cambria Math" panose="02040503050406030204" pitchFamily="18" charset="0"/>
                                  <a:ea typeface="Cambria Math" panose="02040503050406030204" pitchFamily="18" charset="0"/>
                                </a:rPr>
                                <m:t>[0−1]</m:t>
                              </m:r>
                            </m:den>
                          </m:f>
                        </m:e>
                      </m:d>
                    </m:oMath>
                  </m:oMathPara>
                </a14:m>
                <a:endParaRPr lang="es-ES" dirty="0"/>
              </a:p>
            </p:txBody>
          </p:sp>
        </mc:Choice>
        <mc:Fallback xmlns="">
          <p:sp>
            <p:nvSpPr>
              <p:cNvPr id="141" name="Rectángulo 140"/>
              <p:cNvSpPr>
                <a:spLocks noRot="1" noChangeAspect="1" noMove="1" noResize="1" noEditPoints="1" noAdjustHandles="1" noChangeArrowheads="1" noChangeShapeType="1" noTextEdit="1"/>
              </p:cNvSpPr>
              <p:nvPr/>
            </p:nvSpPr>
            <p:spPr>
              <a:xfrm>
                <a:off x="5958630" y="3227871"/>
                <a:ext cx="2883995" cy="714683"/>
              </a:xfrm>
              <a:prstGeom prst="rect">
                <a:avLst/>
              </a:prstGeom>
              <a:blipFill>
                <a:blip r:embed="rId9"/>
                <a:stretch>
                  <a:fillRect/>
                </a:stretch>
              </a:blipFill>
            </p:spPr>
            <p:txBody>
              <a:bodyPr/>
              <a:lstStyle/>
              <a:p>
                <a:r>
                  <a:rPr lang="es-ES">
                    <a:noFill/>
                  </a:rPr>
                  <a:t> </a:t>
                </a:r>
              </a:p>
            </p:txBody>
          </p:sp>
        </mc:Fallback>
      </mc:AlternateContent>
      <p:cxnSp>
        <p:nvCxnSpPr>
          <p:cNvPr id="142" name="Conector: curvado 141"/>
          <p:cNvCxnSpPr>
            <a:cxnSpLocks/>
          </p:cNvCxnSpPr>
          <p:nvPr/>
        </p:nvCxnSpPr>
        <p:spPr>
          <a:xfrm rot="18360000" flipH="1">
            <a:off x="2512522" y="2659042"/>
            <a:ext cx="500868" cy="574386"/>
          </a:xfrm>
          <a:prstGeom prst="curvedConnector2">
            <a:avLst/>
          </a:prstGeom>
          <a:ln w="7302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3" name="Conector: curvado 142"/>
          <p:cNvCxnSpPr>
            <a:cxnSpLocks/>
          </p:cNvCxnSpPr>
          <p:nvPr/>
        </p:nvCxnSpPr>
        <p:spPr>
          <a:xfrm rot="11880000" flipH="1">
            <a:off x="5492152" y="4008644"/>
            <a:ext cx="500868" cy="574386"/>
          </a:xfrm>
          <a:prstGeom prst="curvedConnector2">
            <a:avLst/>
          </a:prstGeom>
          <a:ln w="7302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4" name="Conector: curvado 143"/>
          <p:cNvCxnSpPr>
            <a:cxnSpLocks/>
          </p:cNvCxnSpPr>
          <p:nvPr/>
        </p:nvCxnSpPr>
        <p:spPr>
          <a:xfrm rot="26160000" flipH="1">
            <a:off x="5474142" y="2070919"/>
            <a:ext cx="500868" cy="574386"/>
          </a:xfrm>
          <a:prstGeom prst="curvedConnector2">
            <a:avLst/>
          </a:prstGeom>
          <a:ln w="73025">
            <a:solidFill>
              <a:schemeClr val="tx1"/>
            </a:solidFill>
            <a:tailEnd type="triangle"/>
          </a:ln>
        </p:spPr>
        <p:style>
          <a:lnRef idx="1">
            <a:schemeClr val="accent1"/>
          </a:lnRef>
          <a:fillRef idx="0">
            <a:schemeClr val="accent1"/>
          </a:fillRef>
          <a:effectRef idx="0">
            <a:schemeClr val="accent1"/>
          </a:effectRef>
          <a:fontRef idx="minor">
            <a:schemeClr val="tx1"/>
          </a:fontRef>
        </p:style>
      </p:cxnSp>
      <p:graphicFrame>
        <p:nvGraphicFramePr>
          <p:cNvPr id="95" name="Tabla 94">
            <a:extLst>
              <a:ext uri="{FF2B5EF4-FFF2-40B4-BE49-F238E27FC236}">
                <a16:creationId xmlns:a16="http://schemas.microsoft.com/office/drawing/2014/main" id="{6615583E-0EAF-4BC4-B8A1-D377CDB693D4}"/>
              </a:ext>
            </a:extLst>
          </p:cNvPr>
          <p:cNvGraphicFramePr>
            <a:graphicFrameLocks noGrp="1"/>
          </p:cNvGraphicFramePr>
          <p:nvPr>
            <p:extLst>
              <p:ext uri="{D42A27DB-BD31-4B8C-83A1-F6EECF244321}">
                <p14:modId xmlns:p14="http://schemas.microsoft.com/office/powerpoint/2010/main" val="2442808878"/>
              </p:ext>
            </p:extLst>
          </p:nvPr>
        </p:nvGraphicFramePr>
        <p:xfrm>
          <a:off x="6221472" y="6153374"/>
          <a:ext cx="2922528" cy="640080"/>
        </p:xfrm>
        <a:graphic>
          <a:graphicData uri="http://schemas.openxmlformats.org/drawingml/2006/table">
            <a:tbl>
              <a:tblPr firstRow="1" bandRow="1">
                <a:tableStyleId>{2D5ABB26-0587-4C30-8999-92F81FD0307C}</a:tableStyleId>
              </a:tblPr>
              <a:tblGrid>
                <a:gridCol w="2458943">
                  <a:extLst>
                    <a:ext uri="{9D8B030D-6E8A-4147-A177-3AD203B41FA5}">
                      <a16:colId xmlns:a16="http://schemas.microsoft.com/office/drawing/2014/main" val="1347896834"/>
                    </a:ext>
                  </a:extLst>
                </a:gridCol>
                <a:gridCol w="463585">
                  <a:extLst>
                    <a:ext uri="{9D8B030D-6E8A-4147-A177-3AD203B41FA5}">
                      <a16:colId xmlns:a16="http://schemas.microsoft.com/office/drawing/2014/main" val="972821047"/>
                    </a:ext>
                  </a:extLst>
                </a:gridCol>
              </a:tblGrid>
              <a:tr h="633819">
                <a:tc>
                  <a:txBody>
                    <a:bodyPr/>
                    <a:lstStyle/>
                    <a:p>
                      <a:pPr algn="r"/>
                      <a:r>
                        <a:rPr lang="es-ES" dirty="0">
                          <a:solidFill>
                            <a:schemeClr val="bg1"/>
                          </a:solidFill>
                        </a:rPr>
                        <a:t>Simulación cinética en Entornos Distribuidos</a:t>
                      </a:r>
                      <a:endParaRPr lang="es-ES" b="0" dirty="0">
                        <a:solidFill>
                          <a:schemeClr val="bg1"/>
                        </a:solidFill>
                      </a:endParaRPr>
                    </a:p>
                  </a:txBody>
                  <a:tcPr anchor="ctr">
                    <a:lnR w="12700" cap="flat" cmpd="sng" algn="ctr">
                      <a:solidFill>
                        <a:schemeClr val="tx1"/>
                      </a:solidFill>
                      <a:prstDash val="solid"/>
                      <a:round/>
                      <a:headEnd type="none" w="med" len="med"/>
                      <a:tailEnd type="none" w="med" len="med"/>
                    </a:lnR>
                  </a:tcPr>
                </a:tc>
                <a:tc>
                  <a:txBody>
                    <a:bodyPr/>
                    <a:lstStyle/>
                    <a:p>
                      <a:pPr algn="ctr"/>
                      <a:fld id="{0E1C8A44-DCA4-45BE-94D1-2AB25001A8D2}" type="slidenum">
                        <a:rPr lang="es-ES" smtClean="0">
                          <a:solidFill>
                            <a:schemeClr val="bg2">
                              <a:lumMod val="60000"/>
                              <a:lumOff val="40000"/>
                            </a:schemeClr>
                          </a:solidFill>
                        </a:rPr>
                        <a:t>14</a:t>
                      </a:fld>
                      <a:endParaRPr lang="es-ES" dirty="0">
                        <a:solidFill>
                          <a:schemeClr val="bg2">
                            <a:lumMod val="60000"/>
                            <a:lumOff val="40000"/>
                          </a:schemeClr>
                        </a:solidFill>
                      </a:endParaRPr>
                    </a:p>
                  </a:txBody>
                  <a:tcPr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862195207"/>
                  </a:ext>
                </a:extLst>
              </a:tr>
            </a:tbl>
          </a:graphicData>
        </a:graphic>
      </p:graphicFrame>
      <p:sp>
        <p:nvSpPr>
          <p:cNvPr id="92" name="Rectángulo 91">
            <a:extLst>
              <a:ext uri="{FF2B5EF4-FFF2-40B4-BE49-F238E27FC236}">
                <a16:creationId xmlns:a16="http://schemas.microsoft.com/office/drawing/2014/main" id="{49693F49-1A5A-4987-9AFE-1AA5CE085792}"/>
              </a:ext>
            </a:extLst>
          </p:cNvPr>
          <p:cNvSpPr/>
          <p:nvPr/>
        </p:nvSpPr>
        <p:spPr>
          <a:xfrm>
            <a:off x="0" y="873306"/>
            <a:ext cx="1785769" cy="5215521"/>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s-ES" sz="1350" u="sng" dirty="0">
                <a:solidFill>
                  <a:schemeClr val="bg1"/>
                </a:solidFill>
              </a:rPr>
              <a:t>Crecimiento cristalino</a:t>
            </a:r>
          </a:p>
          <a:p>
            <a:pPr marL="108000" indent="-72000">
              <a:buFontTx/>
              <a:buChar char="-"/>
            </a:pPr>
            <a:r>
              <a:rPr lang="es-ES" sz="1350" dirty="0">
                <a:solidFill>
                  <a:schemeClr val="bg1"/>
                </a:solidFill>
              </a:rPr>
              <a:t>Deposición</a:t>
            </a:r>
          </a:p>
          <a:p>
            <a:pPr marL="108000" indent="-72000">
              <a:buFontTx/>
              <a:buChar char="-"/>
            </a:pPr>
            <a:r>
              <a:rPr lang="es-ES" sz="1350" dirty="0">
                <a:solidFill>
                  <a:schemeClr val="bg1"/>
                </a:solidFill>
              </a:rPr>
              <a:t>Conceptos</a:t>
            </a:r>
          </a:p>
          <a:p>
            <a:pPr marL="108000" indent="-72000">
              <a:buFontTx/>
              <a:buChar char="-"/>
            </a:pPr>
            <a:r>
              <a:rPr lang="es-ES" sz="1350" dirty="0">
                <a:solidFill>
                  <a:schemeClr val="bg1"/>
                </a:solidFill>
              </a:rPr>
              <a:t>Tipos de Crecimiento</a:t>
            </a:r>
          </a:p>
          <a:p>
            <a:pPr marL="108000" indent="-72000">
              <a:buFontTx/>
              <a:buChar char="-"/>
            </a:pPr>
            <a:r>
              <a:rPr lang="es-ES" sz="1350" dirty="0"/>
              <a:t>Modelo TSK</a:t>
            </a:r>
          </a:p>
          <a:p>
            <a:pPr marL="108000" indent="-72000">
              <a:buFontTx/>
              <a:buChar char="-"/>
            </a:pPr>
            <a:endParaRPr lang="es-ES" sz="1350" dirty="0"/>
          </a:p>
          <a:p>
            <a:r>
              <a:rPr lang="es-ES" sz="1350" b="1" u="sng" dirty="0">
                <a:solidFill>
                  <a:srgbClr val="FD9101"/>
                </a:solidFill>
              </a:rPr>
              <a:t>Simulación atomística</a:t>
            </a:r>
          </a:p>
          <a:p>
            <a:pPr marL="108000" indent="-72000">
              <a:buFontTx/>
              <a:buChar char="-"/>
            </a:pPr>
            <a:r>
              <a:rPr lang="es-ES" sz="1350" dirty="0">
                <a:solidFill>
                  <a:schemeClr val="bg1"/>
                </a:solidFill>
              </a:rPr>
              <a:t>Introducción</a:t>
            </a:r>
          </a:p>
          <a:p>
            <a:pPr marL="108000" indent="-72000">
              <a:buFontTx/>
              <a:buChar char="-"/>
            </a:pPr>
            <a:r>
              <a:rPr lang="es-ES" sz="1350" dirty="0">
                <a:solidFill>
                  <a:schemeClr val="bg1"/>
                </a:solidFill>
              </a:rPr>
              <a:t>Dinámica molecular</a:t>
            </a:r>
          </a:p>
          <a:p>
            <a:pPr marL="108000" indent="-72000">
              <a:buFontTx/>
              <a:buChar char="-"/>
            </a:pPr>
            <a:r>
              <a:rPr lang="es-ES" sz="1350" b="1" dirty="0">
                <a:solidFill>
                  <a:srgbClr val="FD9101"/>
                </a:solidFill>
              </a:rPr>
              <a:t>Monte Carlo</a:t>
            </a:r>
          </a:p>
          <a:p>
            <a:pPr marL="288000" lvl="1" indent="-171450">
              <a:buFont typeface="Arial" panose="020B0604020202020204" pitchFamily="34" charset="0"/>
              <a:buChar char="•"/>
            </a:pPr>
            <a:r>
              <a:rPr lang="es-ES" sz="1350" b="1" dirty="0">
                <a:solidFill>
                  <a:srgbClr val="FD9101"/>
                </a:solidFill>
              </a:rPr>
              <a:t>KMC</a:t>
            </a:r>
          </a:p>
          <a:p>
            <a:pPr marL="288000" lvl="1" indent="-171450">
              <a:buFont typeface="Arial" panose="020B0604020202020204" pitchFamily="34" charset="0"/>
              <a:buChar char="•"/>
            </a:pPr>
            <a:r>
              <a:rPr lang="es-ES" sz="1350" dirty="0"/>
              <a:t>Paralelización</a:t>
            </a:r>
          </a:p>
          <a:p>
            <a:endParaRPr lang="es-ES" sz="1350" b="1" u="sng" dirty="0"/>
          </a:p>
          <a:p>
            <a:r>
              <a:rPr lang="es-ES" sz="1350" u="sng" dirty="0"/>
              <a:t>Aportaciones</a:t>
            </a:r>
          </a:p>
          <a:p>
            <a:pPr marL="108000" indent="-72000">
              <a:buFontTx/>
              <a:buChar char="-"/>
            </a:pPr>
            <a:r>
              <a:rPr lang="es-ES" sz="1350" dirty="0" err="1"/>
              <a:t>Homoepitaxia</a:t>
            </a:r>
            <a:endParaRPr lang="es-ES" sz="1350" dirty="0"/>
          </a:p>
          <a:p>
            <a:pPr marL="108000" indent="-72000">
              <a:buFontTx/>
              <a:buChar char="-"/>
            </a:pPr>
            <a:r>
              <a:rPr lang="es-ES" sz="1350" dirty="0" err="1"/>
              <a:t>Heteroepitaxia</a:t>
            </a:r>
            <a:endParaRPr lang="es-ES" sz="1350" dirty="0"/>
          </a:p>
          <a:p>
            <a:pPr marL="108000" indent="-72000">
              <a:buFontTx/>
              <a:buChar char="-"/>
            </a:pPr>
            <a:r>
              <a:rPr lang="es-ES" sz="1350" dirty="0"/>
              <a:t>Análisis </a:t>
            </a:r>
            <a:r>
              <a:rPr lang="es-ES" sz="1350" dirty="0" err="1"/>
              <a:t>MMonCa</a:t>
            </a:r>
            <a:endParaRPr lang="es-ES" sz="1350" dirty="0"/>
          </a:p>
          <a:p>
            <a:endParaRPr lang="es-ES" sz="1350" dirty="0"/>
          </a:p>
          <a:p>
            <a:r>
              <a:rPr lang="es-ES" sz="1350" u="sng" dirty="0"/>
              <a:t>Simulador distribuido</a:t>
            </a:r>
          </a:p>
          <a:p>
            <a:pPr marL="108000" indent="-72000">
              <a:buFontTx/>
              <a:buChar char="-"/>
            </a:pPr>
            <a:r>
              <a:rPr lang="es-ES" sz="1350" dirty="0"/>
              <a:t>Versión secuencial</a:t>
            </a:r>
          </a:p>
          <a:p>
            <a:pPr marL="108000" indent="-72000">
              <a:buFontTx/>
              <a:buChar char="-"/>
            </a:pPr>
            <a:r>
              <a:rPr lang="es-ES" sz="1350" dirty="0"/>
              <a:t>Versión distribuida</a:t>
            </a:r>
          </a:p>
          <a:p>
            <a:pPr marL="108000" indent="-72000">
              <a:buFontTx/>
              <a:buChar char="-"/>
            </a:pPr>
            <a:r>
              <a:rPr lang="es-ES" sz="1350" dirty="0"/>
              <a:t>Simulaciones</a:t>
            </a:r>
          </a:p>
          <a:p>
            <a:endParaRPr lang="es-ES" sz="1350" dirty="0"/>
          </a:p>
          <a:p>
            <a:r>
              <a:rPr lang="es-ES" sz="1350" u="sng" dirty="0"/>
              <a:t>Conclusiones</a:t>
            </a:r>
          </a:p>
        </p:txBody>
      </p:sp>
    </p:spTree>
    <p:extLst>
      <p:ext uri="{BB962C8B-B14F-4D97-AF65-F5344CB8AC3E}">
        <p14:creationId xmlns:p14="http://schemas.microsoft.com/office/powerpoint/2010/main" val="30027067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7" presetClass="emph" presetSubtype="2" fill="hold" nodeType="clickEffect">
                                  <p:stCondLst>
                                    <p:cond delay="0"/>
                                  </p:stCondLst>
                                  <p:childTnLst>
                                    <p:animClr clrSpc="rgb" dir="cw">
                                      <p:cBhvr>
                                        <p:cTn id="6" dur="100" fill="hold"/>
                                        <p:tgtEl>
                                          <p:spTgt spid="93"/>
                                        </p:tgtEl>
                                        <p:attrNameLst>
                                          <p:attrName>stroke.color</p:attrName>
                                        </p:attrNameLst>
                                      </p:cBhvr>
                                      <p:to>
                                        <a:srgbClr val="FD9101"/>
                                      </p:to>
                                    </p:animClr>
                                    <p:set>
                                      <p:cBhvr>
                                        <p:cTn id="7" dur="100" fill="hold"/>
                                        <p:tgtEl>
                                          <p:spTgt spid="93"/>
                                        </p:tgtEl>
                                        <p:attrNameLst>
                                          <p:attrName>stroke.on</p:attrName>
                                        </p:attrNameLst>
                                      </p:cBhvr>
                                      <p:to>
                                        <p:strVal val="true"/>
                                      </p:to>
                                    </p:set>
                                  </p:childTnLst>
                                  <p:subTnLst>
                                    <p:animClr clrSpc="rgb" dir="cw">
                                      <p:cBhvr override="childStyle">
                                        <p:cTn dur="1" fill="hold" display="0" masterRel="nextClick" afterEffect="1"/>
                                        <p:tgtEl>
                                          <p:spTgt spid="93"/>
                                        </p:tgtEl>
                                        <p:attrNameLst>
                                          <p:attrName>ppt_c</p:attrName>
                                        </p:attrNameLst>
                                      </p:cBhvr>
                                      <p:to>
                                        <a:schemeClr val="bg1"/>
                                      </p:to>
                                    </p:animClr>
                                  </p:subTnLst>
                                </p:cTn>
                              </p:par>
                            </p:childTnLst>
                          </p:cTn>
                        </p:par>
                        <p:par>
                          <p:cTn id="8" fill="hold">
                            <p:stCondLst>
                              <p:cond delay="100"/>
                            </p:stCondLst>
                            <p:childTnLst>
                              <p:par>
                                <p:cTn id="9" presetID="7" presetClass="emph" presetSubtype="2" fill="hold" nodeType="afterEffect">
                                  <p:stCondLst>
                                    <p:cond delay="500"/>
                                  </p:stCondLst>
                                  <p:childTnLst>
                                    <p:animClr clrSpc="rgb" dir="cw">
                                      <p:cBhvr>
                                        <p:cTn id="10" dur="100" fill="hold"/>
                                        <p:tgtEl>
                                          <p:spTgt spid="96"/>
                                        </p:tgtEl>
                                        <p:attrNameLst>
                                          <p:attrName>stroke.color</p:attrName>
                                        </p:attrNameLst>
                                      </p:cBhvr>
                                      <p:to>
                                        <a:srgbClr val="FD9101"/>
                                      </p:to>
                                    </p:animClr>
                                    <p:set>
                                      <p:cBhvr>
                                        <p:cTn id="11" dur="100" fill="hold"/>
                                        <p:tgtEl>
                                          <p:spTgt spid="96"/>
                                        </p:tgtEl>
                                        <p:attrNameLst>
                                          <p:attrName>stroke.on</p:attrName>
                                        </p:attrNameLst>
                                      </p:cBhvr>
                                      <p:to>
                                        <p:strVal val="true"/>
                                      </p:to>
                                    </p:set>
                                  </p:childTnLst>
                                  <p:subTnLst>
                                    <p:animClr clrSpc="rgb" dir="cw">
                                      <p:cBhvr override="childStyle">
                                        <p:cTn dur="1" fill="hold" display="0" masterRel="nextClick" afterEffect="1"/>
                                        <p:tgtEl>
                                          <p:spTgt spid="96"/>
                                        </p:tgtEl>
                                        <p:attrNameLst>
                                          <p:attrName>ppt_c</p:attrName>
                                        </p:attrNameLst>
                                      </p:cBhvr>
                                      <p:to>
                                        <a:schemeClr val="bg1"/>
                                      </p:to>
                                    </p:animClr>
                                  </p:subTnLst>
                                </p:cTn>
                              </p:par>
                            </p:childTnLst>
                          </p:cTn>
                        </p:par>
                        <p:par>
                          <p:cTn id="12" fill="hold">
                            <p:stCondLst>
                              <p:cond delay="700"/>
                            </p:stCondLst>
                            <p:childTnLst>
                              <p:par>
                                <p:cTn id="13" presetID="7" presetClass="emph" presetSubtype="2" fill="hold" nodeType="afterEffect">
                                  <p:stCondLst>
                                    <p:cond delay="500"/>
                                  </p:stCondLst>
                                  <p:childTnLst>
                                    <p:animClr clrSpc="rgb" dir="cw">
                                      <p:cBhvr>
                                        <p:cTn id="14" dur="100" fill="hold"/>
                                        <p:tgtEl>
                                          <p:spTgt spid="99"/>
                                        </p:tgtEl>
                                        <p:attrNameLst>
                                          <p:attrName>stroke.color</p:attrName>
                                        </p:attrNameLst>
                                      </p:cBhvr>
                                      <p:to>
                                        <a:srgbClr val="FD9101"/>
                                      </p:to>
                                    </p:animClr>
                                    <p:set>
                                      <p:cBhvr>
                                        <p:cTn id="15" dur="100" fill="hold"/>
                                        <p:tgtEl>
                                          <p:spTgt spid="99"/>
                                        </p:tgtEl>
                                        <p:attrNameLst>
                                          <p:attrName>stroke.on</p:attrName>
                                        </p:attrNameLst>
                                      </p:cBhvr>
                                      <p:to>
                                        <p:strVal val="true"/>
                                      </p:to>
                                    </p:set>
                                  </p:childTnLst>
                                </p:cTn>
                              </p:par>
                            </p:childTnLst>
                          </p:cTn>
                        </p:par>
                        <p:par>
                          <p:cTn id="16" fill="hold">
                            <p:stCondLst>
                              <p:cond delay="1300"/>
                            </p:stCondLst>
                            <p:childTnLst>
                              <p:par>
                                <p:cTn id="17" presetID="1" presetClass="emph" presetSubtype="2" fill="hold" nodeType="afterEffect">
                                  <p:stCondLst>
                                    <p:cond delay="500"/>
                                  </p:stCondLst>
                                  <p:childTnLst>
                                    <p:animClr clrSpc="rgb" dir="cw">
                                      <p:cBhvr>
                                        <p:cTn id="18" dur="500" fill="hold"/>
                                        <p:tgtEl>
                                          <p:spTgt spid="99"/>
                                        </p:tgtEl>
                                        <p:attrNameLst>
                                          <p:attrName>fillcolor</p:attrName>
                                        </p:attrNameLst>
                                      </p:cBhvr>
                                      <p:to>
                                        <a:srgbClr val="FEB24C"/>
                                      </p:to>
                                    </p:animClr>
                                    <p:set>
                                      <p:cBhvr>
                                        <p:cTn id="19" dur="500" fill="hold"/>
                                        <p:tgtEl>
                                          <p:spTgt spid="99"/>
                                        </p:tgtEl>
                                        <p:attrNameLst>
                                          <p:attrName>fill.type</p:attrName>
                                        </p:attrNameLst>
                                      </p:cBhvr>
                                      <p:to>
                                        <p:strVal val="solid"/>
                                      </p:to>
                                    </p:set>
                                    <p:set>
                                      <p:cBhvr>
                                        <p:cTn id="20" dur="500" fill="hold"/>
                                        <p:tgtEl>
                                          <p:spTgt spid="99"/>
                                        </p:tgtEl>
                                        <p:attrNameLst>
                                          <p:attrName>fill.on</p:attrName>
                                        </p:attrNameLst>
                                      </p:cBhvr>
                                      <p:to>
                                        <p:strVal val="true"/>
                                      </p:to>
                                    </p:set>
                                  </p:childTnLst>
                                </p:cTn>
                              </p:par>
                            </p:childTnLst>
                          </p:cTn>
                        </p:par>
                      </p:childTnLst>
                    </p:cTn>
                  </p:par>
                  <p:par>
                    <p:cTn id="21" fill="hold">
                      <p:stCondLst>
                        <p:cond delay="indefinite"/>
                      </p:stCondLst>
                      <p:childTnLst>
                        <p:par>
                          <p:cTn id="22" fill="hold">
                            <p:stCondLst>
                              <p:cond delay="0"/>
                            </p:stCondLst>
                            <p:childTnLst>
                              <p:par>
                                <p:cTn id="23" presetID="47" presetClass="entr" presetSubtype="0" fill="hold" nodeType="click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anim calcmode="lin" valueType="num">
                                      <p:cBhvr>
                                        <p:cTn id="26" dur="500" fill="hold"/>
                                        <p:tgtEl>
                                          <p:spTgt spid="48"/>
                                        </p:tgtEl>
                                        <p:attrNameLst>
                                          <p:attrName>ppt_x</p:attrName>
                                        </p:attrNameLst>
                                      </p:cBhvr>
                                      <p:tavLst>
                                        <p:tav tm="0">
                                          <p:val>
                                            <p:strVal val="#ppt_x"/>
                                          </p:val>
                                        </p:tav>
                                        <p:tav tm="100000">
                                          <p:val>
                                            <p:strVal val="#ppt_x"/>
                                          </p:val>
                                        </p:tav>
                                      </p:tavLst>
                                    </p:anim>
                                    <p:anim calcmode="lin" valueType="num">
                                      <p:cBhvr>
                                        <p:cTn id="27" dur="500" fill="hold"/>
                                        <p:tgtEl>
                                          <p:spTgt spid="4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 name="Rectángulo 117"/>
          <p:cNvSpPr/>
          <p:nvPr/>
        </p:nvSpPr>
        <p:spPr>
          <a:xfrm>
            <a:off x="5917324" y="4099035"/>
            <a:ext cx="2837793" cy="1870842"/>
          </a:xfrm>
          <a:prstGeom prst="rect">
            <a:avLst/>
          </a:prstGeom>
          <a:solidFill>
            <a:schemeClr val="bg2">
              <a:lumMod val="75000"/>
              <a:alpha val="2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endParaRPr lang="es-ES" sz="1200" u="sng" dirty="0"/>
          </a:p>
        </p:txBody>
      </p:sp>
      <p:sp>
        <p:nvSpPr>
          <p:cNvPr id="8" name="Rectángulo 7"/>
          <p:cNvSpPr/>
          <p:nvPr/>
        </p:nvSpPr>
        <p:spPr>
          <a:xfrm>
            <a:off x="0" y="6088828"/>
            <a:ext cx="9144000" cy="769172"/>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r"/>
            <a:endParaRPr lang="es-ES" dirty="0"/>
          </a:p>
        </p:txBody>
      </p:sp>
      <p:sp>
        <p:nvSpPr>
          <p:cNvPr id="9" name="Rectángulo 8"/>
          <p:cNvSpPr/>
          <p:nvPr/>
        </p:nvSpPr>
        <p:spPr>
          <a:xfrm>
            <a:off x="0" y="0"/>
            <a:ext cx="1785769" cy="6088828"/>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ES" dirty="0"/>
          </a:p>
        </p:txBody>
      </p:sp>
      <p:pic>
        <p:nvPicPr>
          <p:cNvPr id="11" name="Picture 6" descr="Resultado de imagen de universidad de cádiz"/>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9773" y="75303"/>
            <a:ext cx="473646" cy="60897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8" descr="Resultado de imagen de sistemas inteligentes de computación uc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458" y="75304"/>
            <a:ext cx="1085768" cy="60897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033195" y="198971"/>
            <a:ext cx="6820349" cy="887552"/>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a:lstStyle>
          <a:p>
            <a:r>
              <a:rPr lang="es-ES" dirty="0" err="1"/>
              <a:t>Kinetic</a:t>
            </a:r>
            <a:r>
              <a:rPr lang="es-ES" dirty="0"/>
              <a:t> Monte Carlo</a:t>
            </a:r>
          </a:p>
        </p:txBody>
      </p:sp>
      <p:sp>
        <p:nvSpPr>
          <p:cNvPr id="92" name="CuadroTexto 91"/>
          <p:cNvSpPr txBox="1"/>
          <p:nvPr/>
        </p:nvSpPr>
        <p:spPr>
          <a:xfrm>
            <a:off x="2010595" y="1374705"/>
            <a:ext cx="3114401" cy="523220"/>
          </a:xfrm>
          <a:prstGeom prst="rect">
            <a:avLst/>
          </a:prstGeom>
          <a:noFill/>
        </p:spPr>
        <p:txBody>
          <a:bodyPr wrap="square" rtlCol="0">
            <a:spAutoFit/>
          </a:bodyPr>
          <a:lstStyle/>
          <a:p>
            <a:pPr algn="ctr"/>
            <a:r>
              <a:rPr lang="es-ES" sz="2800" u="sng" dirty="0"/>
              <a:t>Ventajas</a:t>
            </a:r>
          </a:p>
        </p:txBody>
      </p:sp>
      <p:sp>
        <p:nvSpPr>
          <p:cNvPr id="95" name="CuadroTexto 94"/>
          <p:cNvSpPr txBox="1"/>
          <p:nvPr/>
        </p:nvSpPr>
        <p:spPr>
          <a:xfrm>
            <a:off x="6001408" y="1374705"/>
            <a:ext cx="2197800" cy="523220"/>
          </a:xfrm>
          <a:prstGeom prst="rect">
            <a:avLst/>
          </a:prstGeom>
          <a:noFill/>
        </p:spPr>
        <p:txBody>
          <a:bodyPr wrap="square" rtlCol="0">
            <a:spAutoFit/>
          </a:bodyPr>
          <a:lstStyle/>
          <a:p>
            <a:pPr algn="ctr"/>
            <a:r>
              <a:rPr lang="es-ES" sz="2800" u="sng" dirty="0"/>
              <a:t>Inconvenientes</a:t>
            </a:r>
          </a:p>
        </p:txBody>
      </p:sp>
      <p:pic>
        <p:nvPicPr>
          <p:cNvPr id="1028" name="Picture 4" descr="https://enablon.com/wp-content/uploads/2016/05/BUSINESS-EFFICIENCY-1-300x300.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21220024">
            <a:off x="3234192" y="2019393"/>
            <a:ext cx="1993982" cy="1993982"/>
          </a:xfrm>
          <a:prstGeom prst="rect">
            <a:avLst/>
          </a:prstGeom>
          <a:noFill/>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1030" name="Picture 6" descr="easy icon"/>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532587" y="3798834"/>
            <a:ext cx="1905000" cy="1905000"/>
          </a:xfrm>
          <a:prstGeom prst="rect">
            <a:avLst/>
          </a:prstGeom>
          <a:noFill/>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98" name="CuadroTexto 97"/>
          <p:cNvSpPr txBox="1"/>
          <p:nvPr/>
        </p:nvSpPr>
        <p:spPr>
          <a:xfrm>
            <a:off x="2112986" y="2186107"/>
            <a:ext cx="1652989" cy="461665"/>
          </a:xfrm>
          <a:prstGeom prst="rect">
            <a:avLst/>
          </a:prstGeom>
          <a:noFill/>
        </p:spPr>
        <p:txBody>
          <a:bodyPr wrap="square" rtlCol="0">
            <a:spAutoFit/>
          </a:bodyPr>
          <a:lstStyle/>
          <a:p>
            <a:pPr algn="ctr"/>
            <a:r>
              <a:rPr lang="es-ES" sz="2400" dirty="0"/>
              <a:t>Eficiencia</a:t>
            </a:r>
          </a:p>
        </p:txBody>
      </p:sp>
      <p:sp>
        <p:nvSpPr>
          <p:cNvPr id="101" name="CuadroTexto 100"/>
          <p:cNvSpPr txBox="1"/>
          <p:nvPr/>
        </p:nvSpPr>
        <p:spPr>
          <a:xfrm>
            <a:off x="2112986" y="4117265"/>
            <a:ext cx="1922987" cy="461665"/>
          </a:xfrm>
          <a:prstGeom prst="rect">
            <a:avLst/>
          </a:prstGeom>
          <a:noFill/>
        </p:spPr>
        <p:txBody>
          <a:bodyPr wrap="square" rtlCol="0">
            <a:spAutoFit/>
          </a:bodyPr>
          <a:lstStyle/>
          <a:p>
            <a:pPr algn="ctr"/>
            <a:r>
              <a:rPr lang="es-ES" sz="2400" dirty="0"/>
              <a:t>Simplicidad</a:t>
            </a:r>
          </a:p>
        </p:txBody>
      </p:sp>
      <p:sp>
        <p:nvSpPr>
          <p:cNvPr id="108" name="CuadroTexto 107"/>
          <p:cNvSpPr txBox="1"/>
          <p:nvPr/>
        </p:nvSpPr>
        <p:spPr>
          <a:xfrm>
            <a:off x="5806926" y="2186107"/>
            <a:ext cx="1739342" cy="461665"/>
          </a:xfrm>
          <a:prstGeom prst="rect">
            <a:avLst/>
          </a:prstGeom>
          <a:noFill/>
        </p:spPr>
        <p:txBody>
          <a:bodyPr wrap="square" rtlCol="0">
            <a:spAutoFit/>
          </a:bodyPr>
          <a:lstStyle/>
          <a:p>
            <a:pPr algn="ctr"/>
            <a:r>
              <a:rPr lang="es-ES" sz="2400" dirty="0"/>
              <a:t>Modelado</a:t>
            </a:r>
          </a:p>
        </p:txBody>
      </p:sp>
      <p:pic>
        <p:nvPicPr>
          <p:cNvPr id="1032" name="Picture 8" descr="http://www.invertej.com/images/yootheme/demo/investigacion.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676597" y="2186107"/>
            <a:ext cx="2315105" cy="1629148"/>
          </a:xfrm>
          <a:prstGeom prst="rect">
            <a:avLst/>
          </a:prstGeom>
          <a:noFill/>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109" name="CuadroTexto 108"/>
          <p:cNvSpPr txBox="1"/>
          <p:nvPr/>
        </p:nvSpPr>
        <p:spPr>
          <a:xfrm>
            <a:off x="5806926" y="4117265"/>
            <a:ext cx="2178228" cy="461665"/>
          </a:xfrm>
          <a:prstGeom prst="rect">
            <a:avLst/>
          </a:prstGeom>
          <a:noFill/>
        </p:spPr>
        <p:txBody>
          <a:bodyPr wrap="square" rtlCol="0">
            <a:spAutoFit/>
          </a:bodyPr>
          <a:lstStyle/>
          <a:p>
            <a:pPr algn="ctr"/>
            <a:r>
              <a:rPr lang="es-ES" sz="2400" dirty="0"/>
              <a:t>Paralelización</a:t>
            </a:r>
          </a:p>
        </p:txBody>
      </p:sp>
      <p:sp>
        <p:nvSpPr>
          <p:cNvPr id="2" name="Rectángulo 1"/>
          <p:cNvSpPr/>
          <p:nvPr/>
        </p:nvSpPr>
        <p:spPr>
          <a:xfrm>
            <a:off x="7211143" y="4640485"/>
            <a:ext cx="470130" cy="470130"/>
          </a:xfrm>
          <a:prstGeom prst="rect">
            <a:avLst/>
          </a:prstGeom>
          <a:ln>
            <a:noFill/>
          </a:ln>
          <a:effectLst>
            <a:outerShdw blurRad="50800" dist="38100" dir="2700000" algn="tl" rotWithShape="0">
              <a:prstClr val="black">
                <a:alpha val="40000"/>
              </a:prstClr>
            </a:outerShdw>
          </a:effectLst>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s-ES"/>
          </a:p>
        </p:txBody>
      </p:sp>
      <p:sp>
        <p:nvSpPr>
          <p:cNvPr id="110" name="Rectángulo 109"/>
          <p:cNvSpPr/>
          <p:nvPr/>
        </p:nvSpPr>
        <p:spPr>
          <a:xfrm>
            <a:off x="8119428" y="4640485"/>
            <a:ext cx="470130" cy="470130"/>
          </a:xfrm>
          <a:prstGeom prst="rect">
            <a:avLst/>
          </a:prstGeom>
          <a:ln>
            <a:noFill/>
          </a:ln>
          <a:effectLst>
            <a:outerShdw blurRad="50800" dist="38100" dir="2700000" algn="tl" rotWithShape="0">
              <a:prstClr val="black">
                <a:alpha val="40000"/>
              </a:prstClr>
            </a:outerShdw>
          </a:effectLst>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s-ES"/>
          </a:p>
        </p:txBody>
      </p:sp>
      <p:sp>
        <p:nvSpPr>
          <p:cNvPr id="111" name="Rectángulo 110"/>
          <p:cNvSpPr/>
          <p:nvPr/>
        </p:nvSpPr>
        <p:spPr>
          <a:xfrm>
            <a:off x="7211143" y="5363190"/>
            <a:ext cx="470130" cy="470130"/>
          </a:xfrm>
          <a:prstGeom prst="rect">
            <a:avLst/>
          </a:prstGeom>
          <a:ln>
            <a:noFill/>
          </a:ln>
          <a:effectLst>
            <a:outerShdw blurRad="50800" dist="38100" dir="2700000" algn="tl" rotWithShape="0">
              <a:prstClr val="black">
                <a:alpha val="40000"/>
              </a:prstClr>
            </a:outerShdw>
          </a:effectLst>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s-ES"/>
          </a:p>
        </p:txBody>
      </p:sp>
      <p:sp>
        <p:nvSpPr>
          <p:cNvPr id="112" name="Rectángulo 111"/>
          <p:cNvSpPr/>
          <p:nvPr/>
        </p:nvSpPr>
        <p:spPr>
          <a:xfrm>
            <a:off x="8122425" y="5360061"/>
            <a:ext cx="470130" cy="470130"/>
          </a:xfrm>
          <a:prstGeom prst="rect">
            <a:avLst/>
          </a:prstGeom>
          <a:ln>
            <a:noFill/>
          </a:ln>
          <a:effectLst>
            <a:outerShdw blurRad="50800" dist="38100" dir="2700000" algn="tl" rotWithShape="0">
              <a:prstClr val="black">
                <a:alpha val="40000"/>
              </a:prstClr>
            </a:outerShdw>
          </a:effectLst>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s-ES"/>
          </a:p>
        </p:txBody>
      </p:sp>
      <p:cxnSp>
        <p:nvCxnSpPr>
          <p:cNvPr id="4" name="Conector recto de flecha 3"/>
          <p:cNvCxnSpPr>
            <a:stCxn id="2" idx="3"/>
            <a:endCxn id="110" idx="1"/>
          </p:cNvCxnSpPr>
          <p:nvPr/>
        </p:nvCxnSpPr>
        <p:spPr>
          <a:xfrm>
            <a:off x="7681273" y="4875550"/>
            <a:ext cx="438155" cy="0"/>
          </a:xfrm>
          <a:prstGeom prst="straightConnector1">
            <a:avLst/>
          </a:prstGeom>
          <a:ln w="22225">
            <a:solidFill>
              <a:schemeClr val="accent3">
                <a:lumMod val="50000"/>
              </a:schemeClr>
            </a:solidFill>
            <a:headEnd type="triangl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13" name="Conector recto de flecha 112"/>
          <p:cNvCxnSpPr>
            <a:cxnSpLocks/>
            <a:stCxn id="111" idx="3"/>
            <a:endCxn id="112" idx="1"/>
          </p:cNvCxnSpPr>
          <p:nvPr/>
        </p:nvCxnSpPr>
        <p:spPr>
          <a:xfrm flipV="1">
            <a:off x="7681273" y="5595126"/>
            <a:ext cx="441152" cy="3129"/>
          </a:xfrm>
          <a:prstGeom prst="straightConnector1">
            <a:avLst/>
          </a:prstGeom>
          <a:ln w="22225">
            <a:solidFill>
              <a:schemeClr val="accent3">
                <a:lumMod val="50000"/>
              </a:schemeClr>
            </a:solidFill>
            <a:headEnd type="triangl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14" name="Conector recto de flecha 113"/>
          <p:cNvCxnSpPr>
            <a:cxnSpLocks/>
            <a:stCxn id="2" idx="2"/>
            <a:endCxn id="111" idx="0"/>
          </p:cNvCxnSpPr>
          <p:nvPr/>
        </p:nvCxnSpPr>
        <p:spPr>
          <a:xfrm>
            <a:off x="7446208" y="5110615"/>
            <a:ext cx="0" cy="252575"/>
          </a:xfrm>
          <a:prstGeom prst="straightConnector1">
            <a:avLst/>
          </a:prstGeom>
          <a:ln w="22225">
            <a:solidFill>
              <a:schemeClr val="accent3">
                <a:lumMod val="50000"/>
              </a:schemeClr>
            </a:solidFill>
            <a:headEnd type="triangl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15" name="Conector recto de flecha 114"/>
          <p:cNvCxnSpPr>
            <a:cxnSpLocks/>
            <a:stCxn id="110" idx="2"/>
            <a:endCxn id="112" idx="0"/>
          </p:cNvCxnSpPr>
          <p:nvPr/>
        </p:nvCxnSpPr>
        <p:spPr>
          <a:xfrm>
            <a:off x="8354493" y="5110615"/>
            <a:ext cx="2997" cy="249446"/>
          </a:xfrm>
          <a:prstGeom prst="straightConnector1">
            <a:avLst/>
          </a:prstGeom>
          <a:ln w="22225">
            <a:solidFill>
              <a:schemeClr val="accent3">
                <a:lumMod val="50000"/>
              </a:schemeClr>
            </a:solidFill>
            <a:headEnd type="triangl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16" name="Conector recto de flecha 115"/>
          <p:cNvCxnSpPr>
            <a:cxnSpLocks/>
          </p:cNvCxnSpPr>
          <p:nvPr/>
        </p:nvCxnSpPr>
        <p:spPr>
          <a:xfrm>
            <a:off x="7681273" y="5110616"/>
            <a:ext cx="438155" cy="249445"/>
          </a:xfrm>
          <a:prstGeom prst="straightConnector1">
            <a:avLst/>
          </a:prstGeom>
          <a:ln w="22225">
            <a:solidFill>
              <a:schemeClr val="accent3">
                <a:lumMod val="5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17" name="Conector recto de flecha 116"/>
          <p:cNvCxnSpPr>
            <a:cxnSpLocks/>
          </p:cNvCxnSpPr>
          <p:nvPr/>
        </p:nvCxnSpPr>
        <p:spPr>
          <a:xfrm flipV="1">
            <a:off x="7681273" y="5107487"/>
            <a:ext cx="438155" cy="252575"/>
          </a:xfrm>
          <a:prstGeom prst="straightConnector1">
            <a:avLst/>
          </a:prstGeom>
          <a:ln w="22225">
            <a:solidFill>
              <a:schemeClr val="accent3">
                <a:lumMod val="50000"/>
              </a:schemeClr>
            </a:solidFill>
            <a:headEnd type="triangl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4" name="Conector recto 23"/>
          <p:cNvCxnSpPr/>
          <p:nvPr/>
        </p:nvCxnSpPr>
        <p:spPr>
          <a:xfrm flipV="1">
            <a:off x="5437587" y="1502979"/>
            <a:ext cx="0" cy="4466898"/>
          </a:xfrm>
          <a:prstGeom prst="line">
            <a:avLst/>
          </a:prstGeom>
          <a:ln w="47625">
            <a:solidFill>
              <a:schemeClr val="tx1"/>
            </a:solidFill>
            <a:prstDash val="lgDash"/>
          </a:ln>
        </p:spPr>
        <p:style>
          <a:lnRef idx="1">
            <a:schemeClr val="accent1"/>
          </a:lnRef>
          <a:fillRef idx="0">
            <a:schemeClr val="accent1"/>
          </a:fillRef>
          <a:effectRef idx="0">
            <a:schemeClr val="accent1"/>
          </a:effectRef>
          <a:fontRef idx="minor">
            <a:schemeClr val="tx1"/>
          </a:fontRef>
        </p:style>
      </p:cxnSp>
      <p:graphicFrame>
        <p:nvGraphicFramePr>
          <p:cNvPr id="31" name="Tabla 30">
            <a:extLst>
              <a:ext uri="{FF2B5EF4-FFF2-40B4-BE49-F238E27FC236}">
                <a16:creationId xmlns:a16="http://schemas.microsoft.com/office/drawing/2014/main" id="{07EBC5A1-4046-466F-B6A3-7E65B633F7AA}"/>
              </a:ext>
            </a:extLst>
          </p:cNvPr>
          <p:cNvGraphicFramePr>
            <a:graphicFrameLocks noGrp="1"/>
          </p:cNvGraphicFramePr>
          <p:nvPr>
            <p:extLst>
              <p:ext uri="{D42A27DB-BD31-4B8C-83A1-F6EECF244321}">
                <p14:modId xmlns:p14="http://schemas.microsoft.com/office/powerpoint/2010/main" val="2442808878"/>
              </p:ext>
            </p:extLst>
          </p:nvPr>
        </p:nvGraphicFramePr>
        <p:xfrm>
          <a:off x="6221472" y="6153374"/>
          <a:ext cx="2922528" cy="640080"/>
        </p:xfrm>
        <a:graphic>
          <a:graphicData uri="http://schemas.openxmlformats.org/drawingml/2006/table">
            <a:tbl>
              <a:tblPr firstRow="1" bandRow="1">
                <a:tableStyleId>{2D5ABB26-0587-4C30-8999-92F81FD0307C}</a:tableStyleId>
              </a:tblPr>
              <a:tblGrid>
                <a:gridCol w="2458943">
                  <a:extLst>
                    <a:ext uri="{9D8B030D-6E8A-4147-A177-3AD203B41FA5}">
                      <a16:colId xmlns:a16="http://schemas.microsoft.com/office/drawing/2014/main" val="1347896834"/>
                    </a:ext>
                  </a:extLst>
                </a:gridCol>
                <a:gridCol w="463585">
                  <a:extLst>
                    <a:ext uri="{9D8B030D-6E8A-4147-A177-3AD203B41FA5}">
                      <a16:colId xmlns:a16="http://schemas.microsoft.com/office/drawing/2014/main" val="972821047"/>
                    </a:ext>
                  </a:extLst>
                </a:gridCol>
              </a:tblGrid>
              <a:tr h="633819">
                <a:tc>
                  <a:txBody>
                    <a:bodyPr/>
                    <a:lstStyle/>
                    <a:p>
                      <a:pPr algn="r"/>
                      <a:r>
                        <a:rPr lang="es-ES" dirty="0">
                          <a:solidFill>
                            <a:schemeClr val="bg1"/>
                          </a:solidFill>
                        </a:rPr>
                        <a:t>Simulación cinética en Entornos Distribuidos</a:t>
                      </a:r>
                      <a:endParaRPr lang="es-ES" b="0" dirty="0">
                        <a:solidFill>
                          <a:schemeClr val="bg1"/>
                        </a:solidFill>
                      </a:endParaRPr>
                    </a:p>
                  </a:txBody>
                  <a:tcPr anchor="ctr">
                    <a:lnR w="12700" cap="flat" cmpd="sng" algn="ctr">
                      <a:solidFill>
                        <a:schemeClr val="tx1"/>
                      </a:solidFill>
                      <a:prstDash val="solid"/>
                      <a:round/>
                      <a:headEnd type="none" w="med" len="med"/>
                      <a:tailEnd type="none" w="med" len="med"/>
                    </a:lnR>
                  </a:tcPr>
                </a:tc>
                <a:tc>
                  <a:txBody>
                    <a:bodyPr/>
                    <a:lstStyle/>
                    <a:p>
                      <a:pPr algn="ctr"/>
                      <a:fld id="{0E1C8A44-DCA4-45BE-94D1-2AB25001A8D2}" type="slidenum">
                        <a:rPr lang="es-ES" smtClean="0">
                          <a:solidFill>
                            <a:schemeClr val="bg2">
                              <a:lumMod val="60000"/>
                              <a:lumOff val="40000"/>
                            </a:schemeClr>
                          </a:solidFill>
                        </a:rPr>
                        <a:t>15</a:t>
                      </a:fld>
                      <a:endParaRPr lang="es-ES" dirty="0">
                        <a:solidFill>
                          <a:schemeClr val="bg2">
                            <a:lumMod val="60000"/>
                            <a:lumOff val="40000"/>
                          </a:schemeClr>
                        </a:solidFill>
                      </a:endParaRPr>
                    </a:p>
                  </a:txBody>
                  <a:tcPr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862195207"/>
                  </a:ext>
                </a:extLst>
              </a:tr>
            </a:tbl>
          </a:graphicData>
        </a:graphic>
      </p:graphicFrame>
      <p:sp>
        <p:nvSpPr>
          <p:cNvPr id="30" name="Rectángulo 29">
            <a:extLst>
              <a:ext uri="{FF2B5EF4-FFF2-40B4-BE49-F238E27FC236}">
                <a16:creationId xmlns:a16="http://schemas.microsoft.com/office/drawing/2014/main" id="{5D80566D-4FCC-4453-B633-21EA2E673778}"/>
              </a:ext>
            </a:extLst>
          </p:cNvPr>
          <p:cNvSpPr/>
          <p:nvPr/>
        </p:nvSpPr>
        <p:spPr>
          <a:xfrm>
            <a:off x="0" y="873306"/>
            <a:ext cx="1785769" cy="5215521"/>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s-ES" sz="1350" u="sng" dirty="0">
                <a:solidFill>
                  <a:schemeClr val="bg1"/>
                </a:solidFill>
              </a:rPr>
              <a:t>Crecimiento cristalino</a:t>
            </a:r>
          </a:p>
          <a:p>
            <a:pPr marL="108000" indent="-72000">
              <a:buFontTx/>
              <a:buChar char="-"/>
            </a:pPr>
            <a:r>
              <a:rPr lang="es-ES" sz="1350" dirty="0">
                <a:solidFill>
                  <a:schemeClr val="bg1"/>
                </a:solidFill>
              </a:rPr>
              <a:t>Deposición</a:t>
            </a:r>
          </a:p>
          <a:p>
            <a:pPr marL="108000" indent="-72000">
              <a:buFontTx/>
              <a:buChar char="-"/>
            </a:pPr>
            <a:r>
              <a:rPr lang="es-ES" sz="1350" dirty="0">
                <a:solidFill>
                  <a:schemeClr val="bg1"/>
                </a:solidFill>
              </a:rPr>
              <a:t>Conceptos</a:t>
            </a:r>
          </a:p>
          <a:p>
            <a:pPr marL="108000" indent="-72000">
              <a:buFontTx/>
              <a:buChar char="-"/>
            </a:pPr>
            <a:r>
              <a:rPr lang="es-ES" sz="1350" dirty="0">
                <a:solidFill>
                  <a:schemeClr val="bg1"/>
                </a:solidFill>
              </a:rPr>
              <a:t>Tipos de Crecimiento</a:t>
            </a:r>
          </a:p>
          <a:p>
            <a:pPr marL="108000" indent="-72000">
              <a:buFontTx/>
              <a:buChar char="-"/>
            </a:pPr>
            <a:r>
              <a:rPr lang="es-ES" sz="1350" dirty="0"/>
              <a:t>Modelo TSK</a:t>
            </a:r>
          </a:p>
          <a:p>
            <a:pPr marL="108000" indent="-72000">
              <a:buFontTx/>
              <a:buChar char="-"/>
            </a:pPr>
            <a:endParaRPr lang="es-ES" sz="1350" dirty="0"/>
          </a:p>
          <a:p>
            <a:r>
              <a:rPr lang="es-ES" sz="1350" b="1" u="sng" dirty="0">
                <a:solidFill>
                  <a:srgbClr val="FD9101"/>
                </a:solidFill>
              </a:rPr>
              <a:t>Simulación atomística</a:t>
            </a:r>
          </a:p>
          <a:p>
            <a:pPr marL="108000" indent="-72000">
              <a:buFontTx/>
              <a:buChar char="-"/>
            </a:pPr>
            <a:r>
              <a:rPr lang="es-ES" sz="1350" dirty="0">
                <a:solidFill>
                  <a:schemeClr val="bg1"/>
                </a:solidFill>
              </a:rPr>
              <a:t>Introducción</a:t>
            </a:r>
          </a:p>
          <a:p>
            <a:pPr marL="108000" indent="-72000">
              <a:buFontTx/>
              <a:buChar char="-"/>
            </a:pPr>
            <a:r>
              <a:rPr lang="es-ES" sz="1350" dirty="0">
                <a:solidFill>
                  <a:schemeClr val="bg1"/>
                </a:solidFill>
              </a:rPr>
              <a:t>Dinámica molecular</a:t>
            </a:r>
          </a:p>
          <a:p>
            <a:pPr marL="108000" indent="-72000">
              <a:buFontTx/>
              <a:buChar char="-"/>
            </a:pPr>
            <a:r>
              <a:rPr lang="es-ES" sz="1350" b="1" dirty="0">
                <a:solidFill>
                  <a:srgbClr val="FD9101"/>
                </a:solidFill>
              </a:rPr>
              <a:t>Monte Carlo</a:t>
            </a:r>
          </a:p>
          <a:p>
            <a:pPr marL="288000" lvl="1" indent="-171450">
              <a:buFont typeface="Arial" panose="020B0604020202020204" pitchFamily="34" charset="0"/>
              <a:buChar char="•"/>
            </a:pPr>
            <a:r>
              <a:rPr lang="es-ES" sz="1350" b="1" dirty="0">
                <a:solidFill>
                  <a:srgbClr val="FD9101"/>
                </a:solidFill>
              </a:rPr>
              <a:t>KMC</a:t>
            </a:r>
          </a:p>
          <a:p>
            <a:pPr marL="288000" lvl="1" indent="-171450">
              <a:buFont typeface="Arial" panose="020B0604020202020204" pitchFamily="34" charset="0"/>
              <a:buChar char="•"/>
            </a:pPr>
            <a:r>
              <a:rPr lang="es-ES" sz="1350" dirty="0"/>
              <a:t>Paralelización</a:t>
            </a:r>
          </a:p>
          <a:p>
            <a:endParaRPr lang="es-ES" sz="1350" b="1" u="sng" dirty="0"/>
          </a:p>
          <a:p>
            <a:r>
              <a:rPr lang="es-ES" sz="1350" u="sng" dirty="0"/>
              <a:t>Aportaciones</a:t>
            </a:r>
          </a:p>
          <a:p>
            <a:pPr marL="108000" indent="-72000">
              <a:buFontTx/>
              <a:buChar char="-"/>
            </a:pPr>
            <a:r>
              <a:rPr lang="es-ES" sz="1350" dirty="0" err="1"/>
              <a:t>Homoepitaxia</a:t>
            </a:r>
            <a:endParaRPr lang="es-ES" sz="1350" dirty="0"/>
          </a:p>
          <a:p>
            <a:pPr marL="108000" indent="-72000">
              <a:buFontTx/>
              <a:buChar char="-"/>
            </a:pPr>
            <a:r>
              <a:rPr lang="es-ES" sz="1350" dirty="0" err="1"/>
              <a:t>Heteroepitaxia</a:t>
            </a:r>
            <a:endParaRPr lang="es-ES" sz="1350" dirty="0"/>
          </a:p>
          <a:p>
            <a:pPr marL="108000" indent="-72000">
              <a:buFontTx/>
              <a:buChar char="-"/>
            </a:pPr>
            <a:r>
              <a:rPr lang="es-ES" sz="1350" dirty="0"/>
              <a:t>Análisis </a:t>
            </a:r>
            <a:r>
              <a:rPr lang="es-ES" sz="1350" dirty="0" err="1"/>
              <a:t>MMonCa</a:t>
            </a:r>
            <a:endParaRPr lang="es-ES" sz="1350" dirty="0"/>
          </a:p>
          <a:p>
            <a:endParaRPr lang="es-ES" sz="1350" dirty="0"/>
          </a:p>
          <a:p>
            <a:r>
              <a:rPr lang="es-ES" sz="1350" u="sng" dirty="0"/>
              <a:t>Simulador distribuido</a:t>
            </a:r>
          </a:p>
          <a:p>
            <a:pPr marL="108000" indent="-72000">
              <a:buFontTx/>
              <a:buChar char="-"/>
            </a:pPr>
            <a:r>
              <a:rPr lang="es-ES" sz="1350" dirty="0"/>
              <a:t>Versión secuencial</a:t>
            </a:r>
          </a:p>
          <a:p>
            <a:pPr marL="108000" indent="-72000">
              <a:buFontTx/>
              <a:buChar char="-"/>
            </a:pPr>
            <a:r>
              <a:rPr lang="es-ES" sz="1350" dirty="0"/>
              <a:t>Versión distribuida</a:t>
            </a:r>
          </a:p>
          <a:p>
            <a:pPr marL="108000" indent="-72000">
              <a:buFontTx/>
              <a:buChar char="-"/>
            </a:pPr>
            <a:r>
              <a:rPr lang="es-ES" sz="1350" dirty="0"/>
              <a:t>Simulaciones</a:t>
            </a:r>
          </a:p>
          <a:p>
            <a:endParaRPr lang="es-ES" sz="1350" dirty="0"/>
          </a:p>
          <a:p>
            <a:r>
              <a:rPr lang="es-ES" sz="1350" u="sng" dirty="0"/>
              <a:t>Conclusiones</a:t>
            </a:r>
          </a:p>
        </p:txBody>
      </p:sp>
    </p:spTree>
    <p:extLst>
      <p:ext uri="{BB962C8B-B14F-4D97-AF65-F5344CB8AC3E}">
        <p14:creationId xmlns:p14="http://schemas.microsoft.com/office/powerpoint/2010/main" val="25202466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mph" presetSubtype="2" fill="hold" grpId="0" nodeType="clickEffect">
                                  <p:stCondLst>
                                    <p:cond delay="0"/>
                                  </p:stCondLst>
                                  <p:childTnLst>
                                    <p:animClr clrSpc="rgb" dir="cw">
                                      <p:cBhvr override="childStyle">
                                        <p:cTn id="6" dur="10" fill="hold"/>
                                        <p:tgtEl>
                                          <p:spTgt spid="98"/>
                                        </p:tgtEl>
                                        <p:attrNameLst>
                                          <p:attrName>style.color</p:attrName>
                                        </p:attrNameLst>
                                      </p:cBhvr>
                                      <p:to>
                                        <a:schemeClr val="accent1"/>
                                      </p:to>
                                    </p:animClr>
                                  </p:childTnLst>
                                  <p:subTnLst>
                                    <p:animClr clrSpc="rgb" dir="cw">
                                      <p:cBhvr override="childStyle">
                                        <p:cTn dur="1" fill="hold" display="0" masterRel="nextClick" afterEffect="1"/>
                                        <p:tgtEl>
                                          <p:spTgt spid="98"/>
                                        </p:tgtEl>
                                        <p:attrNameLst>
                                          <p:attrName>ppt_c</p:attrName>
                                        </p:attrNameLst>
                                      </p:cBhvr>
                                      <p:to>
                                        <a:schemeClr val="tx1"/>
                                      </p:to>
                                    </p:animClr>
                                  </p:subTnLst>
                                </p:cTn>
                              </p:par>
                            </p:childTnLst>
                          </p:cTn>
                        </p:par>
                      </p:childTnLst>
                    </p:cTn>
                  </p:par>
                  <p:par>
                    <p:cTn id="7" fill="hold">
                      <p:stCondLst>
                        <p:cond delay="indefinite"/>
                      </p:stCondLst>
                      <p:childTnLst>
                        <p:par>
                          <p:cTn id="8" fill="hold">
                            <p:stCondLst>
                              <p:cond delay="0"/>
                            </p:stCondLst>
                            <p:childTnLst>
                              <p:par>
                                <p:cTn id="9" presetID="3" presetClass="emph" presetSubtype="2" fill="hold" grpId="0" nodeType="clickEffect">
                                  <p:stCondLst>
                                    <p:cond delay="0"/>
                                  </p:stCondLst>
                                  <p:childTnLst>
                                    <p:animClr clrSpc="rgb" dir="cw">
                                      <p:cBhvr override="childStyle">
                                        <p:cTn id="10" dur="10" fill="hold"/>
                                        <p:tgtEl>
                                          <p:spTgt spid="101"/>
                                        </p:tgtEl>
                                        <p:attrNameLst>
                                          <p:attrName>style.color</p:attrName>
                                        </p:attrNameLst>
                                      </p:cBhvr>
                                      <p:to>
                                        <a:schemeClr val="accent1"/>
                                      </p:to>
                                    </p:animClr>
                                  </p:childTnLst>
                                  <p:subTnLst>
                                    <p:animClr clrSpc="rgb" dir="cw">
                                      <p:cBhvr override="childStyle">
                                        <p:cTn dur="1" fill="hold" display="0" masterRel="nextClick" afterEffect="1"/>
                                        <p:tgtEl>
                                          <p:spTgt spid="101"/>
                                        </p:tgtEl>
                                        <p:attrNameLst>
                                          <p:attrName>ppt_c</p:attrName>
                                        </p:attrNameLst>
                                      </p:cBhvr>
                                      <p:to>
                                        <a:schemeClr val="tx1"/>
                                      </p:to>
                                    </p:animClr>
                                  </p:subTnLst>
                                </p:cTn>
                              </p:par>
                            </p:childTnLst>
                          </p:cTn>
                        </p:par>
                      </p:childTnLst>
                    </p:cTn>
                  </p:par>
                  <p:par>
                    <p:cTn id="11" fill="hold">
                      <p:stCondLst>
                        <p:cond delay="indefinite"/>
                      </p:stCondLst>
                      <p:childTnLst>
                        <p:par>
                          <p:cTn id="12" fill="hold">
                            <p:stCondLst>
                              <p:cond delay="0"/>
                            </p:stCondLst>
                            <p:childTnLst>
                              <p:par>
                                <p:cTn id="13" presetID="3" presetClass="emph" presetSubtype="2" fill="hold" grpId="0" nodeType="clickEffect">
                                  <p:stCondLst>
                                    <p:cond delay="0"/>
                                  </p:stCondLst>
                                  <p:childTnLst>
                                    <p:animClr clrSpc="rgb" dir="cw">
                                      <p:cBhvr override="childStyle">
                                        <p:cTn id="14" dur="10" fill="hold"/>
                                        <p:tgtEl>
                                          <p:spTgt spid="108"/>
                                        </p:tgtEl>
                                        <p:attrNameLst>
                                          <p:attrName>style.color</p:attrName>
                                        </p:attrNameLst>
                                      </p:cBhvr>
                                      <p:to>
                                        <a:schemeClr val="accent1"/>
                                      </p:to>
                                    </p:animClr>
                                  </p:childTnLst>
                                  <p:subTnLst>
                                    <p:animClr clrSpc="rgb" dir="cw">
                                      <p:cBhvr override="childStyle">
                                        <p:cTn dur="1" fill="hold" display="0" masterRel="nextClick" afterEffect="1"/>
                                        <p:tgtEl>
                                          <p:spTgt spid="108"/>
                                        </p:tgtEl>
                                        <p:attrNameLst>
                                          <p:attrName>ppt_c</p:attrName>
                                        </p:attrNameLst>
                                      </p:cBhvr>
                                      <p:to>
                                        <a:schemeClr val="tx1"/>
                                      </p:to>
                                    </p:animClr>
                                  </p:subTnLst>
                                </p:cTn>
                              </p:par>
                            </p:childTnLst>
                          </p:cTn>
                        </p:par>
                      </p:childTnLst>
                    </p:cTn>
                  </p:par>
                  <p:par>
                    <p:cTn id="15" fill="hold">
                      <p:stCondLst>
                        <p:cond delay="indefinite"/>
                      </p:stCondLst>
                      <p:childTnLst>
                        <p:par>
                          <p:cTn id="16" fill="hold">
                            <p:stCondLst>
                              <p:cond delay="0"/>
                            </p:stCondLst>
                            <p:childTnLst>
                              <p:par>
                                <p:cTn id="17" presetID="3" presetClass="emph" presetSubtype="2" fill="hold" grpId="0" nodeType="clickEffect">
                                  <p:stCondLst>
                                    <p:cond delay="0"/>
                                  </p:stCondLst>
                                  <p:childTnLst>
                                    <p:animClr clrSpc="rgb" dir="cw">
                                      <p:cBhvr override="childStyle">
                                        <p:cTn id="18" dur="10" fill="hold"/>
                                        <p:tgtEl>
                                          <p:spTgt spid="109"/>
                                        </p:tgtEl>
                                        <p:attrNameLst>
                                          <p:attrName>style.color</p:attrName>
                                        </p:attrNameLst>
                                      </p:cBhvr>
                                      <p:to>
                                        <a:schemeClr val="accent1"/>
                                      </p:to>
                                    </p:animClr>
                                  </p:childTnLst>
                                </p:cTn>
                              </p:par>
                            </p:childTnLst>
                          </p:cTn>
                        </p:par>
                      </p:childTnLst>
                    </p:cTn>
                  </p:par>
                  <p:par>
                    <p:cTn id="19" fill="hold">
                      <p:stCondLst>
                        <p:cond delay="indefinite"/>
                      </p:stCondLst>
                      <p:childTnLst>
                        <p:par>
                          <p:cTn id="20" fill="hold">
                            <p:stCondLst>
                              <p:cond delay="0"/>
                            </p:stCondLst>
                            <p:childTnLst>
                              <p:par>
                                <p:cTn id="21" presetID="53" presetClass="entr" presetSubtype="16" fill="hold" grpId="0" nodeType="clickEffect">
                                  <p:stCondLst>
                                    <p:cond delay="0"/>
                                  </p:stCondLst>
                                  <p:childTnLst>
                                    <p:set>
                                      <p:cBhvr>
                                        <p:cTn id="22" dur="1" fill="hold">
                                          <p:stCondLst>
                                            <p:cond delay="0"/>
                                          </p:stCondLst>
                                        </p:cTn>
                                        <p:tgtEl>
                                          <p:spTgt spid="118"/>
                                        </p:tgtEl>
                                        <p:attrNameLst>
                                          <p:attrName>style.visibility</p:attrName>
                                        </p:attrNameLst>
                                      </p:cBhvr>
                                      <p:to>
                                        <p:strVal val="visible"/>
                                      </p:to>
                                    </p:set>
                                    <p:anim calcmode="lin" valueType="num">
                                      <p:cBhvr>
                                        <p:cTn id="23" dur="500" fill="hold"/>
                                        <p:tgtEl>
                                          <p:spTgt spid="118"/>
                                        </p:tgtEl>
                                        <p:attrNameLst>
                                          <p:attrName>ppt_w</p:attrName>
                                        </p:attrNameLst>
                                      </p:cBhvr>
                                      <p:tavLst>
                                        <p:tav tm="0">
                                          <p:val>
                                            <p:fltVal val="0"/>
                                          </p:val>
                                        </p:tav>
                                        <p:tav tm="100000">
                                          <p:val>
                                            <p:strVal val="#ppt_w"/>
                                          </p:val>
                                        </p:tav>
                                      </p:tavLst>
                                    </p:anim>
                                    <p:anim calcmode="lin" valueType="num">
                                      <p:cBhvr>
                                        <p:cTn id="24" dur="500" fill="hold"/>
                                        <p:tgtEl>
                                          <p:spTgt spid="118"/>
                                        </p:tgtEl>
                                        <p:attrNameLst>
                                          <p:attrName>ppt_h</p:attrName>
                                        </p:attrNameLst>
                                      </p:cBhvr>
                                      <p:tavLst>
                                        <p:tav tm="0">
                                          <p:val>
                                            <p:fltVal val="0"/>
                                          </p:val>
                                        </p:tav>
                                        <p:tav tm="100000">
                                          <p:val>
                                            <p:strVal val="#ppt_h"/>
                                          </p:val>
                                        </p:tav>
                                      </p:tavLst>
                                    </p:anim>
                                    <p:animEffect transition="in" filter="fade">
                                      <p:cBhvr>
                                        <p:cTn id="25" dur="500"/>
                                        <p:tgtEl>
                                          <p:spTgt spid="1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8" grpId="0" animBg="1"/>
      <p:bldP spid="98" grpId="0"/>
      <p:bldP spid="101" grpId="0"/>
      <p:bldP spid="108" grpId="0"/>
      <p:bldP spid="109"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ángulo 7"/>
          <p:cNvSpPr/>
          <p:nvPr/>
        </p:nvSpPr>
        <p:spPr>
          <a:xfrm>
            <a:off x="0" y="6088828"/>
            <a:ext cx="9144000" cy="769172"/>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r"/>
            <a:endParaRPr lang="es-ES" dirty="0"/>
          </a:p>
        </p:txBody>
      </p:sp>
      <p:sp>
        <p:nvSpPr>
          <p:cNvPr id="9" name="Rectángulo 8"/>
          <p:cNvSpPr/>
          <p:nvPr/>
        </p:nvSpPr>
        <p:spPr>
          <a:xfrm>
            <a:off x="0" y="0"/>
            <a:ext cx="1785769" cy="6088828"/>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ES" dirty="0"/>
          </a:p>
        </p:txBody>
      </p:sp>
      <p:pic>
        <p:nvPicPr>
          <p:cNvPr id="11" name="Picture 6" descr="Resultado de imagen de universidad de cádiz"/>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9773" y="75303"/>
            <a:ext cx="473646" cy="60897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8" descr="Resultado de imagen de sistemas inteligentes de computación uc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458" y="75304"/>
            <a:ext cx="1085768" cy="60897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033195" y="198971"/>
            <a:ext cx="6820349" cy="887552"/>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a:lstStyle>
          <a:p>
            <a:r>
              <a:rPr lang="es-ES" dirty="0"/>
              <a:t>Paralelización de </a:t>
            </a:r>
            <a:r>
              <a:rPr lang="es-ES" dirty="0" err="1"/>
              <a:t>kmc</a:t>
            </a:r>
            <a:endParaRPr lang="es-ES" dirty="0"/>
          </a:p>
        </p:txBody>
      </p:sp>
      <p:sp>
        <p:nvSpPr>
          <p:cNvPr id="13" name="Rectángulo 12"/>
          <p:cNvSpPr/>
          <p:nvPr/>
        </p:nvSpPr>
        <p:spPr>
          <a:xfrm>
            <a:off x="1892829" y="5361576"/>
            <a:ext cx="7101079" cy="537822"/>
          </a:xfrm>
          <a:prstGeom prst="rect">
            <a:avLst/>
          </a:prstGeom>
          <a:solidFill>
            <a:schemeClr val="tx1">
              <a:lumMod val="75000"/>
              <a:lumOff val="2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de-DE" sz="1400" dirty="0"/>
              <a:t>E. Martínez, J. Marian, «Synchronous parallel kinetic Monte Carlo for continuum diffusion-reaction systems», Journal of Computational Physics, vol. 227, p. 3804–3823, 2008.</a:t>
            </a:r>
          </a:p>
        </p:txBody>
      </p:sp>
      <p:sp>
        <p:nvSpPr>
          <p:cNvPr id="23" name="CuadroTexto 22"/>
          <p:cNvSpPr txBox="1"/>
          <p:nvPr/>
        </p:nvSpPr>
        <p:spPr>
          <a:xfrm>
            <a:off x="1785770" y="1086522"/>
            <a:ext cx="7317998" cy="523220"/>
          </a:xfrm>
          <a:prstGeom prst="rect">
            <a:avLst/>
          </a:prstGeom>
          <a:noFill/>
        </p:spPr>
        <p:txBody>
          <a:bodyPr wrap="square" rtlCol="0">
            <a:spAutoFit/>
          </a:bodyPr>
          <a:lstStyle/>
          <a:p>
            <a:pPr algn="ctr"/>
            <a:r>
              <a:rPr lang="es-ES" sz="2800" u="sng" dirty="0"/>
              <a:t>KMC síncrono</a:t>
            </a:r>
          </a:p>
        </p:txBody>
      </p:sp>
      <p:sp>
        <p:nvSpPr>
          <p:cNvPr id="141" name="Cubo 140"/>
          <p:cNvSpPr/>
          <p:nvPr/>
        </p:nvSpPr>
        <p:spPr>
          <a:xfrm>
            <a:off x="2876417" y="3386823"/>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42" name="Cubo 141"/>
          <p:cNvSpPr/>
          <p:nvPr/>
        </p:nvSpPr>
        <p:spPr>
          <a:xfrm>
            <a:off x="2740232" y="3602030"/>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43" name="Cubo 142"/>
          <p:cNvSpPr/>
          <p:nvPr/>
        </p:nvSpPr>
        <p:spPr>
          <a:xfrm>
            <a:off x="2599848" y="3742412"/>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44" name="Cubo 143"/>
          <p:cNvSpPr/>
          <p:nvPr/>
        </p:nvSpPr>
        <p:spPr>
          <a:xfrm>
            <a:off x="3160929" y="3743048"/>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45" name="Cubo 144"/>
          <p:cNvSpPr/>
          <p:nvPr/>
        </p:nvSpPr>
        <p:spPr>
          <a:xfrm>
            <a:off x="2416718" y="3933489"/>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46" name="Cubo 145"/>
          <p:cNvSpPr/>
          <p:nvPr/>
        </p:nvSpPr>
        <p:spPr>
          <a:xfrm>
            <a:off x="2969850" y="3934123"/>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47" name="Cubo 146"/>
          <p:cNvSpPr/>
          <p:nvPr/>
        </p:nvSpPr>
        <p:spPr>
          <a:xfrm>
            <a:off x="2599397" y="3237165"/>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48" name="Cubo 147"/>
          <p:cNvSpPr/>
          <p:nvPr/>
        </p:nvSpPr>
        <p:spPr>
          <a:xfrm>
            <a:off x="2416264" y="3428241"/>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49" name="Cubo 148"/>
          <p:cNvSpPr/>
          <p:nvPr/>
        </p:nvSpPr>
        <p:spPr>
          <a:xfrm>
            <a:off x="3160929" y="3237800"/>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50" name="Cubo 149"/>
          <p:cNvSpPr/>
          <p:nvPr/>
        </p:nvSpPr>
        <p:spPr>
          <a:xfrm>
            <a:off x="2969850" y="3428876"/>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51" name="Cubo 150"/>
          <p:cNvSpPr/>
          <p:nvPr/>
        </p:nvSpPr>
        <p:spPr>
          <a:xfrm>
            <a:off x="2876417" y="2375693"/>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52" name="Cubo 151"/>
          <p:cNvSpPr/>
          <p:nvPr/>
        </p:nvSpPr>
        <p:spPr>
          <a:xfrm>
            <a:off x="2740232" y="2590899"/>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53" name="Cubo 152"/>
          <p:cNvSpPr/>
          <p:nvPr/>
        </p:nvSpPr>
        <p:spPr>
          <a:xfrm>
            <a:off x="2599848" y="2731281"/>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54" name="Cubo 153"/>
          <p:cNvSpPr/>
          <p:nvPr/>
        </p:nvSpPr>
        <p:spPr>
          <a:xfrm>
            <a:off x="3160929" y="2731918"/>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55" name="Cubo 154"/>
          <p:cNvSpPr/>
          <p:nvPr/>
        </p:nvSpPr>
        <p:spPr>
          <a:xfrm>
            <a:off x="2416718" y="2922358"/>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56" name="Cubo 155"/>
          <p:cNvSpPr/>
          <p:nvPr/>
        </p:nvSpPr>
        <p:spPr>
          <a:xfrm>
            <a:off x="2969850" y="2922994"/>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57" name="Cubo 156"/>
          <p:cNvSpPr/>
          <p:nvPr/>
        </p:nvSpPr>
        <p:spPr>
          <a:xfrm>
            <a:off x="2599397" y="2226033"/>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58" name="Cubo 157"/>
          <p:cNvSpPr/>
          <p:nvPr/>
        </p:nvSpPr>
        <p:spPr>
          <a:xfrm>
            <a:off x="2416264" y="2417111"/>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59" name="Cubo 158"/>
          <p:cNvSpPr/>
          <p:nvPr/>
        </p:nvSpPr>
        <p:spPr>
          <a:xfrm>
            <a:off x="3160929" y="2226670"/>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60" name="Cubo 159"/>
          <p:cNvSpPr/>
          <p:nvPr/>
        </p:nvSpPr>
        <p:spPr>
          <a:xfrm>
            <a:off x="2969850" y="2417746"/>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61" name="Cubo 160"/>
          <p:cNvSpPr/>
          <p:nvPr/>
        </p:nvSpPr>
        <p:spPr>
          <a:xfrm>
            <a:off x="3968709" y="3386187"/>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62" name="Cubo 161"/>
          <p:cNvSpPr/>
          <p:nvPr/>
        </p:nvSpPr>
        <p:spPr>
          <a:xfrm>
            <a:off x="3832524" y="3601395"/>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63" name="Cubo 162"/>
          <p:cNvSpPr/>
          <p:nvPr/>
        </p:nvSpPr>
        <p:spPr>
          <a:xfrm>
            <a:off x="3692142" y="3741777"/>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64" name="Cubo 163"/>
          <p:cNvSpPr/>
          <p:nvPr/>
        </p:nvSpPr>
        <p:spPr>
          <a:xfrm>
            <a:off x="4253220" y="3742412"/>
            <a:ext cx="620724" cy="580081"/>
          </a:xfrm>
          <a:prstGeom prst="cube">
            <a:avLst/>
          </a:prstGeom>
          <a:solidFill>
            <a:srgbClr val="8FAADC"/>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65" name="Cubo 164"/>
          <p:cNvSpPr/>
          <p:nvPr/>
        </p:nvSpPr>
        <p:spPr>
          <a:xfrm>
            <a:off x="3509009" y="3932852"/>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66" name="Cubo 165"/>
          <p:cNvSpPr/>
          <p:nvPr/>
        </p:nvSpPr>
        <p:spPr>
          <a:xfrm>
            <a:off x="4062142" y="3933489"/>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67" name="Cubo 166"/>
          <p:cNvSpPr/>
          <p:nvPr/>
        </p:nvSpPr>
        <p:spPr>
          <a:xfrm>
            <a:off x="3691689" y="3236531"/>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68" name="Cubo 167"/>
          <p:cNvSpPr/>
          <p:nvPr/>
        </p:nvSpPr>
        <p:spPr>
          <a:xfrm>
            <a:off x="3508556" y="3427605"/>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69" name="Cubo 168"/>
          <p:cNvSpPr/>
          <p:nvPr/>
        </p:nvSpPr>
        <p:spPr>
          <a:xfrm>
            <a:off x="4253217" y="3237165"/>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70" name="Cubo 169"/>
          <p:cNvSpPr/>
          <p:nvPr/>
        </p:nvSpPr>
        <p:spPr>
          <a:xfrm>
            <a:off x="4062141" y="3428241"/>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71" name="Cubo 170"/>
          <p:cNvSpPr/>
          <p:nvPr/>
        </p:nvSpPr>
        <p:spPr>
          <a:xfrm>
            <a:off x="3968705" y="2375058"/>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72" name="Cubo 171"/>
          <p:cNvSpPr/>
          <p:nvPr/>
        </p:nvSpPr>
        <p:spPr>
          <a:xfrm>
            <a:off x="3832523" y="2590264"/>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73" name="Cubo 172"/>
          <p:cNvSpPr/>
          <p:nvPr/>
        </p:nvSpPr>
        <p:spPr>
          <a:xfrm>
            <a:off x="3692139" y="2730645"/>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74" name="Cubo 173"/>
          <p:cNvSpPr/>
          <p:nvPr/>
        </p:nvSpPr>
        <p:spPr>
          <a:xfrm>
            <a:off x="4253216" y="2731281"/>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75" name="Cubo 174"/>
          <p:cNvSpPr/>
          <p:nvPr/>
        </p:nvSpPr>
        <p:spPr>
          <a:xfrm>
            <a:off x="3509005" y="2921723"/>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76" name="Cubo 175"/>
          <p:cNvSpPr/>
          <p:nvPr/>
        </p:nvSpPr>
        <p:spPr>
          <a:xfrm>
            <a:off x="4062138" y="2922358"/>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77" name="Cubo 176"/>
          <p:cNvSpPr/>
          <p:nvPr/>
        </p:nvSpPr>
        <p:spPr>
          <a:xfrm>
            <a:off x="3691685" y="2225398"/>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78" name="Cubo 177"/>
          <p:cNvSpPr/>
          <p:nvPr/>
        </p:nvSpPr>
        <p:spPr>
          <a:xfrm>
            <a:off x="3508554" y="2416476"/>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79" name="Cubo 178"/>
          <p:cNvSpPr/>
          <p:nvPr/>
        </p:nvSpPr>
        <p:spPr>
          <a:xfrm>
            <a:off x="4253214" y="2226033"/>
            <a:ext cx="620723"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80" name="Cubo 179"/>
          <p:cNvSpPr/>
          <p:nvPr/>
        </p:nvSpPr>
        <p:spPr>
          <a:xfrm>
            <a:off x="4062138" y="2417109"/>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81" name="Cubo 180"/>
          <p:cNvSpPr/>
          <p:nvPr/>
        </p:nvSpPr>
        <p:spPr>
          <a:xfrm>
            <a:off x="2493349" y="3764439"/>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82" name="Cubo 181"/>
          <p:cNvSpPr/>
          <p:nvPr/>
        </p:nvSpPr>
        <p:spPr>
          <a:xfrm>
            <a:off x="2357163" y="3979644"/>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83" name="Cubo 182"/>
          <p:cNvSpPr/>
          <p:nvPr/>
        </p:nvSpPr>
        <p:spPr>
          <a:xfrm>
            <a:off x="2216782" y="4120027"/>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84" name="Cubo 183"/>
          <p:cNvSpPr/>
          <p:nvPr/>
        </p:nvSpPr>
        <p:spPr>
          <a:xfrm>
            <a:off x="2777861" y="4120664"/>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85" name="Cubo 184"/>
          <p:cNvSpPr/>
          <p:nvPr/>
        </p:nvSpPr>
        <p:spPr>
          <a:xfrm>
            <a:off x="2033649" y="4311104"/>
            <a:ext cx="620724" cy="580081"/>
          </a:xfrm>
          <a:prstGeom prst="cube">
            <a:avLst/>
          </a:prstGeom>
          <a:solidFill>
            <a:srgbClr val="8FAADC"/>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86" name="Cubo 185"/>
          <p:cNvSpPr/>
          <p:nvPr/>
        </p:nvSpPr>
        <p:spPr>
          <a:xfrm>
            <a:off x="2586783" y="4311737"/>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87" name="Cubo 186"/>
          <p:cNvSpPr/>
          <p:nvPr/>
        </p:nvSpPr>
        <p:spPr>
          <a:xfrm>
            <a:off x="2216329" y="3614780"/>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88" name="Cubo 187"/>
          <p:cNvSpPr/>
          <p:nvPr/>
        </p:nvSpPr>
        <p:spPr>
          <a:xfrm>
            <a:off x="2033198" y="3805855"/>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89" name="Cubo 188"/>
          <p:cNvSpPr/>
          <p:nvPr/>
        </p:nvSpPr>
        <p:spPr>
          <a:xfrm>
            <a:off x="2777861" y="3615414"/>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90" name="Cubo 189"/>
          <p:cNvSpPr/>
          <p:nvPr/>
        </p:nvSpPr>
        <p:spPr>
          <a:xfrm>
            <a:off x="2586783" y="3806492"/>
            <a:ext cx="620724" cy="580081"/>
          </a:xfrm>
          <a:prstGeom prst="cube">
            <a:avLst/>
          </a:prstGeom>
          <a:solidFill>
            <a:srgbClr val="8FAADC"/>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91" name="Cubo 190"/>
          <p:cNvSpPr/>
          <p:nvPr/>
        </p:nvSpPr>
        <p:spPr>
          <a:xfrm>
            <a:off x="2493349" y="2753308"/>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92" name="Cubo 191"/>
          <p:cNvSpPr/>
          <p:nvPr/>
        </p:nvSpPr>
        <p:spPr>
          <a:xfrm>
            <a:off x="2357163" y="2968515"/>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93" name="Cubo 192"/>
          <p:cNvSpPr/>
          <p:nvPr/>
        </p:nvSpPr>
        <p:spPr>
          <a:xfrm>
            <a:off x="2216782" y="3108897"/>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94" name="Cubo 193"/>
          <p:cNvSpPr/>
          <p:nvPr/>
        </p:nvSpPr>
        <p:spPr>
          <a:xfrm>
            <a:off x="2777861" y="3109532"/>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95" name="Cubo 194"/>
          <p:cNvSpPr/>
          <p:nvPr/>
        </p:nvSpPr>
        <p:spPr>
          <a:xfrm>
            <a:off x="2033649" y="3299972"/>
            <a:ext cx="620724" cy="580081"/>
          </a:xfrm>
          <a:prstGeom prst="cube">
            <a:avLst/>
          </a:prstGeom>
          <a:solidFill>
            <a:srgbClr val="8FAADC"/>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96" name="Cubo 195"/>
          <p:cNvSpPr/>
          <p:nvPr/>
        </p:nvSpPr>
        <p:spPr>
          <a:xfrm>
            <a:off x="2586783" y="3300610"/>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97" name="Cubo 196"/>
          <p:cNvSpPr/>
          <p:nvPr/>
        </p:nvSpPr>
        <p:spPr>
          <a:xfrm>
            <a:off x="2216329" y="2603648"/>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98" name="Cubo 197"/>
          <p:cNvSpPr/>
          <p:nvPr/>
        </p:nvSpPr>
        <p:spPr>
          <a:xfrm>
            <a:off x="2033195" y="2794726"/>
            <a:ext cx="620723"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99" name="Cubo 198"/>
          <p:cNvSpPr/>
          <p:nvPr/>
        </p:nvSpPr>
        <p:spPr>
          <a:xfrm>
            <a:off x="2777857" y="2604286"/>
            <a:ext cx="620723"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00" name="Cubo 199"/>
          <p:cNvSpPr/>
          <p:nvPr/>
        </p:nvSpPr>
        <p:spPr>
          <a:xfrm>
            <a:off x="2586783" y="2795360"/>
            <a:ext cx="620724" cy="580081"/>
          </a:xfrm>
          <a:prstGeom prst="cube">
            <a:avLst/>
          </a:prstGeom>
          <a:solidFill>
            <a:srgbClr val="8FAADC"/>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01" name="Cubo 200"/>
          <p:cNvSpPr/>
          <p:nvPr/>
        </p:nvSpPr>
        <p:spPr>
          <a:xfrm>
            <a:off x="3585641" y="3763803"/>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02" name="Cubo 201"/>
          <p:cNvSpPr/>
          <p:nvPr/>
        </p:nvSpPr>
        <p:spPr>
          <a:xfrm>
            <a:off x="3449458" y="3979008"/>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03" name="Cubo 202"/>
          <p:cNvSpPr/>
          <p:nvPr/>
        </p:nvSpPr>
        <p:spPr>
          <a:xfrm>
            <a:off x="3309075" y="4119391"/>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04" name="Cubo 203"/>
          <p:cNvSpPr/>
          <p:nvPr/>
        </p:nvSpPr>
        <p:spPr>
          <a:xfrm>
            <a:off x="3870153" y="4120026"/>
            <a:ext cx="620724" cy="580081"/>
          </a:xfrm>
          <a:prstGeom prst="cube">
            <a:avLst/>
          </a:prstGeom>
          <a:solidFill>
            <a:srgbClr val="8FAADC"/>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05" name="Cubo 204"/>
          <p:cNvSpPr/>
          <p:nvPr/>
        </p:nvSpPr>
        <p:spPr>
          <a:xfrm>
            <a:off x="3125943" y="4310466"/>
            <a:ext cx="620724" cy="580081"/>
          </a:xfrm>
          <a:prstGeom prst="cube">
            <a:avLst/>
          </a:prstGeom>
          <a:solidFill>
            <a:srgbClr val="8FAADC"/>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06" name="Cubo 205"/>
          <p:cNvSpPr/>
          <p:nvPr/>
        </p:nvSpPr>
        <p:spPr>
          <a:xfrm>
            <a:off x="3679075" y="4311101"/>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07" name="Cubo 206"/>
          <p:cNvSpPr/>
          <p:nvPr/>
        </p:nvSpPr>
        <p:spPr>
          <a:xfrm>
            <a:off x="3308623" y="3614143"/>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08" name="Cubo 207"/>
          <p:cNvSpPr/>
          <p:nvPr/>
        </p:nvSpPr>
        <p:spPr>
          <a:xfrm>
            <a:off x="3125491" y="3805221"/>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09" name="Cubo 208"/>
          <p:cNvSpPr/>
          <p:nvPr/>
        </p:nvSpPr>
        <p:spPr>
          <a:xfrm>
            <a:off x="3870157" y="3614780"/>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10" name="Cubo 209"/>
          <p:cNvSpPr/>
          <p:nvPr/>
        </p:nvSpPr>
        <p:spPr>
          <a:xfrm>
            <a:off x="3679079" y="3805854"/>
            <a:ext cx="620724" cy="580079"/>
          </a:xfrm>
          <a:prstGeom prst="cube">
            <a:avLst/>
          </a:prstGeom>
          <a:solidFill>
            <a:srgbClr val="8FAADC"/>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11" name="Cubo 210"/>
          <p:cNvSpPr/>
          <p:nvPr/>
        </p:nvSpPr>
        <p:spPr>
          <a:xfrm>
            <a:off x="3585645" y="2752671"/>
            <a:ext cx="620724" cy="580079"/>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12" name="Cubo 211"/>
          <p:cNvSpPr/>
          <p:nvPr/>
        </p:nvSpPr>
        <p:spPr>
          <a:xfrm>
            <a:off x="3449459" y="2967877"/>
            <a:ext cx="620724" cy="580079"/>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13" name="Cubo 212"/>
          <p:cNvSpPr/>
          <p:nvPr/>
        </p:nvSpPr>
        <p:spPr>
          <a:xfrm>
            <a:off x="3309078" y="3108259"/>
            <a:ext cx="620724" cy="580079"/>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14" name="Cubo 213"/>
          <p:cNvSpPr/>
          <p:nvPr/>
        </p:nvSpPr>
        <p:spPr>
          <a:xfrm>
            <a:off x="3870153" y="3108895"/>
            <a:ext cx="620723" cy="580079"/>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15" name="Cubo 214"/>
          <p:cNvSpPr/>
          <p:nvPr/>
        </p:nvSpPr>
        <p:spPr>
          <a:xfrm>
            <a:off x="3125943" y="3299336"/>
            <a:ext cx="620723" cy="580079"/>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16" name="Cubo 215"/>
          <p:cNvSpPr/>
          <p:nvPr/>
        </p:nvSpPr>
        <p:spPr>
          <a:xfrm>
            <a:off x="3679075" y="3299969"/>
            <a:ext cx="620723" cy="580079"/>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17" name="Cubo 216"/>
          <p:cNvSpPr/>
          <p:nvPr/>
        </p:nvSpPr>
        <p:spPr>
          <a:xfrm>
            <a:off x="3308623" y="2603012"/>
            <a:ext cx="620723" cy="580079"/>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18" name="Cubo 217"/>
          <p:cNvSpPr/>
          <p:nvPr/>
        </p:nvSpPr>
        <p:spPr>
          <a:xfrm>
            <a:off x="3125491" y="2794087"/>
            <a:ext cx="620723" cy="580079"/>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19" name="Cubo 218"/>
          <p:cNvSpPr/>
          <p:nvPr/>
        </p:nvSpPr>
        <p:spPr>
          <a:xfrm>
            <a:off x="3870151" y="2603644"/>
            <a:ext cx="620723" cy="580079"/>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20" name="Cubo 219"/>
          <p:cNvSpPr/>
          <p:nvPr/>
        </p:nvSpPr>
        <p:spPr>
          <a:xfrm>
            <a:off x="3679073" y="2794721"/>
            <a:ext cx="620723" cy="580079"/>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21" name="Cubo 220"/>
          <p:cNvSpPr/>
          <p:nvPr/>
        </p:nvSpPr>
        <p:spPr>
          <a:xfrm>
            <a:off x="2990952" y="2680906"/>
            <a:ext cx="1411485" cy="796979"/>
          </a:xfrm>
          <a:prstGeom prst="cube">
            <a:avLst/>
          </a:prstGeom>
          <a:solidFill>
            <a:srgbClr val="5B9BD5">
              <a:lumMod val="20000"/>
              <a:lumOff val="80000"/>
              <a:alpha val="68000"/>
            </a:srgbClr>
          </a:solidFill>
          <a:ln w="12700" cap="flat" cmpd="sng" algn="ctr">
            <a:solidFill>
              <a:sysClr val="window" lastClr="FFFFFF"/>
            </a:solidFill>
            <a:prstDash val="solid"/>
            <a:miter lim="800000"/>
          </a:ln>
          <a:effectLst>
            <a:outerShdw blurRad="215900" dist="38100" dir="2700000" sx="106000" sy="106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93" name="CuadroTexto 92">
            <a:extLst>
              <a:ext uri="{FF2B5EF4-FFF2-40B4-BE49-F238E27FC236}">
                <a16:creationId xmlns:a16="http://schemas.microsoft.com/office/drawing/2014/main" id="{E8A9086F-751A-4532-805E-F0894BAB8CA9}"/>
              </a:ext>
            </a:extLst>
          </p:cNvPr>
          <p:cNvSpPr txBox="1"/>
          <p:nvPr/>
        </p:nvSpPr>
        <p:spPr>
          <a:xfrm>
            <a:off x="2834284" y="1704961"/>
            <a:ext cx="1569399" cy="369332"/>
          </a:xfrm>
          <a:prstGeom prst="rect">
            <a:avLst/>
          </a:prstGeom>
          <a:noFill/>
        </p:spPr>
        <p:txBody>
          <a:bodyPr wrap="square" rtlCol="0">
            <a:spAutoFit/>
          </a:bodyPr>
          <a:lstStyle/>
          <a:p>
            <a:pPr algn="ctr" defTabSz="914400"/>
            <a:r>
              <a:rPr lang="es-ES" dirty="0"/>
              <a:t>Subdominios</a:t>
            </a:r>
          </a:p>
        </p:txBody>
      </p:sp>
      <p:sp>
        <p:nvSpPr>
          <p:cNvPr id="94" name="CuadroTexto 93">
            <a:extLst>
              <a:ext uri="{FF2B5EF4-FFF2-40B4-BE49-F238E27FC236}">
                <a16:creationId xmlns:a16="http://schemas.microsoft.com/office/drawing/2014/main" id="{7E052101-829A-4DAB-8FB3-4E341E934EBB}"/>
              </a:ext>
            </a:extLst>
          </p:cNvPr>
          <p:cNvSpPr txBox="1"/>
          <p:nvPr/>
        </p:nvSpPr>
        <p:spPr>
          <a:xfrm>
            <a:off x="6413056" y="1698751"/>
            <a:ext cx="1569399" cy="369332"/>
          </a:xfrm>
          <a:prstGeom prst="rect">
            <a:avLst/>
          </a:prstGeom>
          <a:noFill/>
        </p:spPr>
        <p:txBody>
          <a:bodyPr wrap="square" rtlCol="0">
            <a:spAutoFit/>
          </a:bodyPr>
          <a:lstStyle/>
          <a:p>
            <a:pPr algn="ctr" defTabSz="914400"/>
            <a:r>
              <a:rPr lang="es-ES" dirty="0"/>
              <a:t>Eventos nulos</a:t>
            </a:r>
          </a:p>
        </p:txBody>
      </p:sp>
      <p:sp>
        <p:nvSpPr>
          <p:cNvPr id="99" name="Cubo 98">
            <a:extLst>
              <a:ext uri="{FF2B5EF4-FFF2-40B4-BE49-F238E27FC236}">
                <a16:creationId xmlns:a16="http://schemas.microsoft.com/office/drawing/2014/main" id="{ADAA68C6-6EB3-4B59-9EDD-97897006A986}"/>
              </a:ext>
            </a:extLst>
          </p:cNvPr>
          <p:cNvSpPr/>
          <p:nvPr/>
        </p:nvSpPr>
        <p:spPr>
          <a:xfrm>
            <a:off x="5832366" y="2556656"/>
            <a:ext cx="620723"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01" name="Cubo 100">
            <a:extLst>
              <a:ext uri="{FF2B5EF4-FFF2-40B4-BE49-F238E27FC236}">
                <a16:creationId xmlns:a16="http://schemas.microsoft.com/office/drawing/2014/main" id="{AB290BFF-E154-432B-B6E5-9C4BC4BD1E6A}"/>
              </a:ext>
            </a:extLst>
          </p:cNvPr>
          <p:cNvSpPr/>
          <p:nvPr/>
        </p:nvSpPr>
        <p:spPr>
          <a:xfrm>
            <a:off x="5828036" y="3427604"/>
            <a:ext cx="620723"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04" name="Cubo 103">
            <a:extLst>
              <a:ext uri="{FF2B5EF4-FFF2-40B4-BE49-F238E27FC236}">
                <a16:creationId xmlns:a16="http://schemas.microsoft.com/office/drawing/2014/main" id="{A3FC7351-FCD7-48F1-B351-B4DF023A46FE}"/>
              </a:ext>
            </a:extLst>
          </p:cNvPr>
          <p:cNvSpPr/>
          <p:nvPr/>
        </p:nvSpPr>
        <p:spPr>
          <a:xfrm>
            <a:off x="5828036" y="4327293"/>
            <a:ext cx="620723"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07" name="CuadroTexto 106">
            <a:extLst>
              <a:ext uri="{FF2B5EF4-FFF2-40B4-BE49-F238E27FC236}">
                <a16:creationId xmlns:a16="http://schemas.microsoft.com/office/drawing/2014/main" id="{3BB72CA7-C51C-46C9-9429-BCAF4CC606F8}"/>
              </a:ext>
            </a:extLst>
          </p:cNvPr>
          <p:cNvSpPr txBox="1"/>
          <p:nvPr/>
        </p:nvSpPr>
        <p:spPr>
          <a:xfrm>
            <a:off x="5374936" y="2079500"/>
            <a:ext cx="1569399" cy="307777"/>
          </a:xfrm>
          <a:prstGeom prst="rect">
            <a:avLst/>
          </a:prstGeom>
          <a:noFill/>
        </p:spPr>
        <p:txBody>
          <a:bodyPr wrap="square" rtlCol="0">
            <a:spAutoFit/>
          </a:bodyPr>
          <a:lstStyle/>
          <a:p>
            <a:pPr algn="ctr" defTabSz="914400"/>
            <a:r>
              <a:rPr lang="es-ES" sz="1400" dirty="0"/>
              <a:t>Subdominio</a:t>
            </a:r>
          </a:p>
        </p:txBody>
      </p:sp>
      <p:sp>
        <p:nvSpPr>
          <p:cNvPr id="108" name="CuadroTexto 107">
            <a:extLst>
              <a:ext uri="{FF2B5EF4-FFF2-40B4-BE49-F238E27FC236}">
                <a16:creationId xmlns:a16="http://schemas.microsoft.com/office/drawing/2014/main" id="{97523A1E-6BB0-4D1D-8563-8E27C1D22ACA}"/>
              </a:ext>
            </a:extLst>
          </p:cNvPr>
          <p:cNvSpPr txBox="1"/>
          <p:nvPr/>
        </p:nvSpPr>
        <p:spPr>
          <a:xfrm>
            <a:off x="6991612" y="2081635"/>
            <a:ext cx="1569399" cy="307777"/>
          </a:xfrm>
          <a:prstGeom prst="rect">
            <a:avLst/>
          </a:prstGeom>
          <a:noFill/>
        </p:spPr>
        <p:txBody>
          <a:bodyPr wrap="square" rtlCol="0">
            <a:spAutoFit/>
          </a:bodyPr>
          <a:lstStyle/>
          <a:p>
            <a:pPr algn="ctr" defTabSz="914400"/>
            <a:r>
              <a:rPr lang="es-ES" sz="1400" dirty="0"/>
              <a:t>Eventos</a:t>
            </a:r>
          </a:p>
        </p:txBody>
      </p:sp>
      <p:sp>
        <p:nvSpPr>
          <p:cNvPr id="111" name="Rectángulo 110">
            <a:extLst>
              <a:ext uri="{FF2B5EF4-FFF2-40B4-BE49-F238E27FC236}">
                <a16:creationId xmlns:a16="http://schemas.microsoft.com/office/drawing/2014/main" id="{CD9800AD-5C71-44E9-9D5A-5C3FF92FF209}"/>
              </a:ext>
            </a:extLst>
          </p:cNvPr>
          <p:cNvSpPr/>
          <p:nvPr/>
        </p:nvSpPr>
        <p:spPr>
          <a:xfrm>
            <a:off x="6944336" y="3424891"/>
            <a:ext cx="581072" cy="551403"/>
          </a:xfrm>
          <a:prstGeom prst="rect">
            <a:avLst/>
          </a:prstGeom>
          <a:solidFill>
            <a:srgbClr val="DDD9C3"/>
          </a:solidFill>
          <a:ln w="19050">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12" name="Rectángulo 111">
            <a:extLst>
              <a:ext uri="{FF2B5EF4-FFF2-40B4-BE49-F238E27FC236}">
                <a16:creationId xmlns:a16="http://schemas.microsoft.com/office/drawing/2014/main" id="{C124B96F-E379-418D-B1B9-5BF7697F0014}"/>
              </a:ext>
            </a:extLst>
          </p:cNvPr>
          <p:cNvSpPr/>
          <p:nvPr/>
        </p:nvSpPr>
        <p:spPr>
          <a:xfrm>
            <a:off x="6944335" y="2556656"/>
            <a:ext cx="1038119" cy="551403"/>
          </a:xfrm>
          <a:prstGeom prst="rect">
            <a:avLst/>
          </a:prstGeom>
          <a:solidFill>
            <a:srgbClr val="DDD9C3"/>
          </a:solidFill>
          <a:ln w="19050">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13" name="Rectángulo 112">
            <a:extLst>
              <a:ext uri="{FF2B5EF4-FFF2-40B4-BE49-F238E27FC236}">
                <a16:creationId xmlns:a16="http://schemas.microsoft.com/office/drawing/2014/main" id="{22B9AB79-8453-48BA-814B-50C465A20DA0}"/>
              </a:ext>
            </a:extLst>
          </p:cNvPr>
          <p:cNvSpPr/>
          <p:nvPr/>
        </p:nvSpPr>
        <p:spPr>
          <a:xfrm>
            <a:off x="6944335" y="4335089"/>
            <a:ext cx="1663955" cy="551403"/>
          </a:xfrm>
          <a:prstGeom prst="rect">
            <a:avLst/>
          </a:prstGeom>
          <a:solidFill>
            <a:srgbClr val="DDD9C3"/>
          </a:solidFill>
          <a:ln w="19050">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mc:AlternateContent xmlns:mc="http://schemas.openxmlformats.org/markup-compatibility/2006" xmlns:a14="http://schemas.microsoft.com/office/drawing/2010/main">
        <mc:Choice Requires="a14">
          <p:sp>
            <p:nvSpPr>
              <p:cNvPr id="114" name="CuadroTexto 113">
                <a:extLst>
                  <a:ext uri="{FF2B5EF4-FFF2-40B4-BE49-F238E27FC236}">
                    <a16:creationId xmlns:a16="http://schemas.microsoft.com/office/drawing/2014/main" id="{5F2E328D-0AC5-48F4-8ABD-1B87852A4E9F}"/>
                  </a:ext>
                </a:extLst>
              </p:cNvPr>
              <p:cNvSpPr txBox="1"/>
              <p:nvPr/>
            </p:nvSpPr>
            <p:spPr>
              <a:xfrm>
                <a:off x="6887323" y="3557582"/>
                <a:ext cx="390043" cy="276999"/>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s-ES" sz="1200" b="0" i="1" smtClean="0">
                              <a:solidFill>
                                <a:schemeClr val="tx1"/>
                              </a:solidFill>
                              <a:latin typeface="Cambria Math" panose="02040503050406030204" pitchFamily="18" charset="0"/>
                            </a:rPr>
                          </m:ctrlPr>
                        </m:sSubPr>
                        <m:e>
                          <m:r>
                            <a:rPr lang="es-ES" sz="1200" b="0" i="1" smtClean="0">
                              <a:solidFill>
                                <a:schemeClr val="tx1"/>
                              </a:solidFill>
                              <a:latin typeface="Cambria Math" panose="02040503050406030204" pitchFamily="18" charset="0"/>
                            </a:rPr>
                            <m:t>𝑅</m:t>
                          </m:r>
                        </m:e>
                        <m:sub>
                          <m:r>
                            <a:rPr lang="es-ES" sz="1200" b="0" i="1" smtClean="0">
                              <a:solidFill>
                                <a:schemeClr val="tx1"/>
                              </a:solidFill>
                              <a:latin typeface="Cambria Math" panose="02040503050406030204" pitchFamily="18" charset="0"/>
                            </a:rPr>
                            <m:t>1</m:t>
                          </m:r>
                        </m:sub>
                      </m:sSub>
                    </m:oMath>
                  </m:oMathPara>
                </a14:m>
                <a:endParaRPr lang="es-ES" sz="1200" dirty="0">
                  <a:solidFill>
                    <a:schemeClr val="tx1"/>
                  </a:solidFill>
                </a:endParaRPr>
              </a:p>
            </p:txBody>
          </p:sp>
        </mc:Choice>
        <mc:Fallback xmlns="">
          <p:sp>
            <p:nvSpPr>
              <p:cNvPr id="114" name="CuadroTexto 113">
                <a:extLst>
                  <a:ext uri="{FF2B5EF4-FFF2-40B4-BE49-F238E27FC236}">
                    <a16:creationId xmlns:a16="http://schemas.microsoft.com/office/drawing/2014/main" id="{5F2E328D-0AC5-48F4-8ABD-1B87852A4E9F}"/>
                  </a:ext>
                </a:extLst>
              </p:cNvPr>
              <p:cNvSpPr txBox="1">
                <a:spLocks noRot="1" noChangeAspect="1" noMove="1" noResize="1" noEditPoints="1" noAdjustHandles="1" noChangeArrowheads="1" noChangeShapeType="1" noTextEdit="1"/>
              </p:cNvSpPr>
              <p:nvPr/>
            </p:nvSpPr>
            <p:spPr>
              <a:xfrm>
                <a:off x="6887323" y="3557582"/>
                <a:ext cx="390043" cy="276999"/>
              </a:xfrm>
              <a:prstGeom prst="rect">
                <a:avLst/>
              </a:prstGeom>
              <a:blipFill>
                <a:blip r:embed="rId5"/>
                <a:stretch>
                  <a:fillRect/>
                </a:stretch>
              </a:blipFill>
            </p:spPr>
            <p:txBody>
              <a:bodyPr/>
              <a:lstStyle/>
              <a:p>
                <a:r>
                  <a:rPr lang="es-ES">
                    <a:noFill/>
                  </a:rPr>
                  <a:t> </a:t>
                </a:r>
              </a:p>
            </p:txBody>
          </p:sp>
        </mc:Fallback>
      </mc:AlternateContent>
      <mc:AlternateContent xmlns:mc="http://schemas.openxmlformats.org/markup-compatibility/2006" xmlns:a14="http://schemas.microsoft.com/office/drawing/2010/main">
        <mc:Choice Requires="a14">
          <p:sp>
            <p:nvSpPr>
              <p:cNvPr id="115" name="CuadroTexto 114">
                <a:extLst>
                  <a:ext uri="{FF2B5EF4-FFF2-40B4-BE49-F238E27FC236}">
                    <a16:creationId xmlns:a16="http://schemas.microsoft.com/office/drawing/2014/main" id="{5F7FCA55-96B5-494E-937B-F1B7C1B5C4DC}"/>
                  </a:ext>
                </a:extLst>
              </p:cNvPr>
              <p:cNvSpPr txBox="1"/>
              <p:nvPr/>
            </p:nvSpPr>
            <p:spPr>
              <a:xfrm>
                <a:off x="7197755" y="3557582"/>
                <a:ext cx="393634" cy="276999"/>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s-ES" sz="1200" b="0" i="1" smtClean="0">
                              <a:solidFill>
                                <a:schemeClr val="tx1"/>
                              </a:solidFill>
                              <a:latin typeface="Cambria Math" panose="02040503050406030204" pitchFamily="18" charset="0"/>
                            </a:rPr>
                          </m:ctrlPr>
                        </m:sSubPr>
                        <m:e>
                          <m:r>
                            <a:rPr lang="es-ES" sz="1200" b="0" i="1" smtClean="0">
                              <a:solidFill>
                                <a:schemeClr val="tx1"/>
                              </a:solidFill>
                              <a:latin typeface="Cambria Math" panose="02040503050406030204" pitchFamily="18" charset="0"/>
                            </a:rPr>
                            <m:t>𝑅</m:t>
                          </m:r>
                        </m:e>
                        <m:sub>
                          <m:r>
                            <a:rPr lang="es-ES" sz="1200" b="0" i="1" smtClean="0">
                              <a:solidFill>
                                <a:schemeClr val="tx1"/>
                              </a:solidFill>
                              <a:latin typeface="Cambria Math" panose="02040503050406030204" pitchFamily="18" charset="0"/>
                            </a:rPr>
                            <m:t>2</m:t>
                          </m:r>
                        </m:sub>
                      </m:sSub>
                    </m:oMath>
                  </m:oMathPara>
                </a14:m>
                <a:endParaRPr lang="es-ES" sz="1200" dirty="0">
                  <a:solidFill>
                    <a:schemeClr val="tx1"/>
                  </a:solidFill>
                </a:endParaRPr>
              </a:p>
            </p:txBody>
          </p:sp>
        </mc:Choice>
        <mc:Fallback xmlns="">
          <p:sp>
            <p:nvSpPr>
              <p:cNvPr id="115" name="CuadroTexto 114">
                <a:extLst>
                  <a:ext uri="{FF2B5EF4-FFF2-40B4-BE49-F238E27FC236}">
                    <a16:creationId xmlns:a16="http://schemas.microsoft.com/office/drawing/2014/main" id="{5F7FCA55-96B5-494E-937B-F1B7C1B5C4DC}"/>
                  </a:ext>
                </a:extLst>
              </p:cNvPr>
              <p:cNvSpPr txBox="1">
                <a:spLocks noRot="1" noChangeAspect="1" noMove="1" noResize="1" noEditPoints="1" noAdjustHandles="1" noChangeArrowheads="1" noChangeShapeType="1" noTextEdit="1"/>
              </p:cNvSpPr>
              <p:nvPr/>
            </p:nvSpPr>
            <p:spPr>
              <a:xfrm>
                <a:off x="7197755" y="3557582"/>
                <a:ext cx="393634" cy="276999"/>
              </a:xfrm>
              <a:prstGeom prst="rect">
                <a:avLst/>
              </a:prstGeom>
              <a:blipFill>
                <a:blip r:embed="rId6"/>
                <a:stretch>
                  <a:fillRect/>
                </a:stretch>
              </a:blipFill>
            </p:spPr>
            <p:txBody>
              <a:bodyPr/>
              <a:lstStyle/>
              <a:p>
                <a:r>
                  <a:rPr lang="es-ES">
                    <a:noFill/>
                  </a:rPr>
                  <a:t> </a:t>
                </a:r>
              </a:p>
            </p:txBody>
          </p:sp>
        </mc:Fallback>
      </mc:AlternateContent>
      <mc:AlternateContent xmlns:mc="http://schemas.openxmlformats.org/markup-compatibility/2006" xmlns:a14="http://schemas.microsoft.com/office/drawing/2010/main">
        <mc:Choice Requires="a14">
          <p:sp>
            <p:nvSpPr>
              <p:cNvPr id="116" name="CuadroTexto 115">
                <a:extLst>
                  <a:ext uri="{FF2B5EF4-FFF2-40B4-BE49-F238E27FC236}">
                    <a16:creationId xmlns:a16="http://schemas.microsoft.com/office/drawing/2014/main" id="{F12A78B1-7A78-406E-B91B-B284874098C0}"/>
                  </a:ext>
                </a:extLst>
              </p:cNvPr>
              <p:cNvSpPr txBox="1"/>
              <p:nvPr/>
            </p:nvSpPr>
            <p:spPr>
              <a:xfrm>
                <a:off x="6887323" y="2708467"/>
                <a:ext cx="390043" cy="276999"/>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s-ES" sz="1200" b="0" i="1" smtClean="0">
                              <a:solidFill>
                                <a:schemeClr val="tx1"/>
                              </a:solidFill>
                              <a:latin typeface="Cambria Math" panose="02040503050406030204" pitchFamily="18" charset="0"/>
                            </a:rPr>
                          </m:ctrlPr>
                        </m:sSubPr>
                        <m:e>
                          <m:r>
                            <a:rPr lang="es-ES" sz="1200" b="0" i="1" smtClean="0">
                              <a:solidFill>
                                <a:schemeClr val="tx1"/>
                              </a:solidFill>
                              <a:latin typeface="Cambria Math" panose="02040503050406030204" pitchFamily="18" charset="0"/>
                            </a:rPr>
                            <m:t>𝑅</m:t>
                          </m:r>
                        </m:e>
                        <m:sub>
                          <m:r>
                            <a:rPr lang="es-ES" sz="1200" b="0" i="1" smtClean="0">
                              <a:solidFill>
                                <a:schemeClr val="tx1"/>
                              </a:solidFill>
                              <a:latin typeface="Cambria Math" panose="02040503050406030204" pitchFamily="18" charset="0"/>
                            </a:rPr>
                            <m:t>1</m:t>
                          </m:r>
                        </m:sub>
                      </m:sSub>
                    </m:oMath>
                  </m:oMathPara>
                </a14:m>
                <a:endParaRPr lang="es-ES" sz="1200" dirty="0">
                  <a:solidFill>
                    <a:schemeClr val="tx1"/>
                  </a:solidFill>
                </a:endParaRPr>
              </a:p>
            </p:txBody>
          </p:sp>
        </mc:Choice>
        <mc:Fallback xmlns="">
          <p:sp>
            <p:nvSpPr>
              <p:cNvPr id="116" name="CuadroTexto 115">
                <a:extLst>
                  <a:ext uri="{FF2B5EF4-FFF2-40B4-BE49-F238E27FC236}">
                    <a16:creationId xmlns:a16="http://schemas.microsoft.com/office/drawing/2014/main" id="{F12A78B1-7A78-406E-B91B-B284874098C0}"/>
                  </a:ext>
                </a:extLst>
              </p:cNvPr>
              <p:cNvSpPr txBox="1">
                <a:spLocks noRot="1" noChangeAspect="1" noMove="1" noResize="1" noEditPoints="1" noAdjustHandles="1" noChangeArrowheads="1" noChangeShapeType="1" noTextEdit="1"/>
              </p:cNvSpPr>
              <p:nvPr/>
            </p:nvSpPr>
            <p:spPr>
              <a:xfrm>
                <a:off x="6887323" y="2708467"/>
                <a:ext cx="390043" cy="276999"/>
              </a:xfrm>
              <a:prstGeom prst="rect">
                <a:avLst/>
              </a:prstGeom>
              <a:blipFill>
                <a:blip r:embed="rId7"/>
                <a:stretch>
                  <a:fillRect/>
                </a:stretch>
              </a:blipFill>
            </p:spPr>
            <p:txBody>
              <a:bodyPr/>
              <a:lstStyle/>
              <a:p>
                <a:r>
                  <a:rPr lang="es-ES">
                    <a:noFill/>
                  </a:rPr>
                  <a:t> </a:t>
                </a:r>
              </a:p>
            </p:txBody>
          </p:sp>
        </mc:Fallback>
      </mc:AlternateContent>
      <mc:AlternateContent xmlns:mc="http://schemas.openxmlformats.org/markup-compatibility/2006" xmlns:a14="http://schemas.microsoft.com/office/drawing/2010/main">
        <mc:Choice Requires="a14">
          <p:sp>
            <p:nvSpPr>
              <p:cNvPr id="117" name="CuadroTexto 116">
                <a:extLst>
                  <a:ext uri="{FF2B5EF4-FFF2-40B4-BE49-F238E27FC236}">
                    <a16:creationId xmlns:a16="http://schemas.microsoft.com/office/drawing/2014/main" id="{4D9347EA-2E49-487F-8324-869537DFE2FD}"/>
                  </a:ext>
                </a:extLst>
              </p:cNvPr>
              <p:cNvSpPr txBox="1"/>
              <p:nvPr/>
            </p:nvSpPr>
            <p:spPr>
              <a:xfrm>
                <a:off x="7610397" y="2713159"/>
                <a:ext cx="393634" cy="276999"/>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s-ES" sz="1200" b="0" i="1" smtClean="0">
                              <a:solidFill>
                                <a:schemeClr val="tx1"/>
                              </a:solidFill>
                              <a:latin typeface="Cambria Math" panose="02040503050406030204" pitchFamily="18" charset="0"/>
                            </a:rPr>
                          </m:ctrlPr>
                        </m:sSubPr>
                        <m:e>
                          <m:r>
                            <a:rPr lang="es-ES" sz="1200" b="0" i="1" smtClean="0">
                              <a:solidFill>
                                <a:schemeClr val="tx1"/>
                              </a:solidFill>
                              <a:latin typeface="Cambria Math" panose="02040503050406030204" pitchFamily="18" charset="0"/>
                            </a:rPr>
                            <m:t>𝑅</m:t>
                          </m:r>
                        </m:e>
                        <m:sub>
                          <m:r>
                            <a:rPr lang="es-ES" sz="1200" b="0" i="1" smtClean="0">
                              <a:solidFill>
                                <a:schemeClr val="tx1"/>
                              </a:solidFill>
                              <a:latin typeface="Cambria Math" panose="02040503050406030204" pitchFamily="18" charset="0"/>
                            </a:rPr>
                            <m:t>3</m:t>
                          </m:r>
                        </m:sub>
                      </m:sSub>
                    </m:oMath>
                  </m:oMathPara>
                </a14:m>
                <a:endParaRPr lang="es-ES" sz="1200" dirty="0">
                  <a:solidFill>
                    <a:schemeClr val="tx1"/>
                  </a:solidFill>
                </a:endParaRPr>
              </a:p>
            </p:txBody>
          </p:sp>
        </mc:Choice>
        <mc:Fallback xmlns="">
          <p:sp>
            <p:nvSpPr>
              <p:cNvPr id="117" name="CuadroTexto 116">
                <a:extLst>
                  <a:ext uri="{FF2B5EF4-FFF2-40B4-BE49-F238E27FC236}">
                    <a16:creationId xmlns:a16="http://schemas.microsoft.com/office/drawing/2014/main" id="{4D9347EA-2E49-487F-8324-869537DFE2FD}"/>
                  </a:ext>
                </a:extLst>
              </p:cNvPr>
              <p:cNvSpPr txBox="1">
                <a:spLocks noRot="1" noChangeAspect="1" noMove="1" noResize="1" noEditPoints="1" noAdjustHandles="1" noChangeArrowheads="1" noChangeShapeType="1" noTextEdit="1"/>
              </p:cNvSpPr>
              <p:nvPr/>
            </p:nvSpPr>
            <p:spPr>
              <a:xfrm>
                <a:off x="7610397" y="2713159"/>
                <a:ext cx="393634" cy="276999"/>
              </a:xfrm>
              <a:prstGeom prst="rect">
                <a:avLst/>
              </a:prstGeom>
              <a:blipFill>
                <a:blip r:embed="rId8"/>
                <a:stretch>
                  <a:fillRect/>
                </a:stretch>
              </a:blipFill>
            </p:spPr>
            <p:txBody>
              <a:bodyPr/>
              <a:lstStyle/>
              <a:p>
                <a:r>
                  <a:rPr lang="es-ES">
                    <a:noFill/>
                  </a:rPr>
                  <a:t> </a:t>
                </a:r>
              </a:p>
            </p:txBody>
          </p:sp>
        </mc:Fallback>
      </mc:AlternateContent>
      <mc:AlternateContent xmlns:mc="http://schemas.openxmlformats.org/markup-compatibility/2006" xmlns:a14="http://schemas.microsoft.com/office/drawing/2010/main">
        <mc:Choice Requires="a14">
          <p:sp>
            <p:nvSpPr>
              <p:cNvPr id="118" name="CuadroTexto 117">
                <a:extLst>
                  <a:ext uri="{FF2B5EF4-FFF2-40B4-BE49-F238E27FC236}">
                    <a16:creationId xmlns:a16="http://schemas.microsoft.com/office/drawing/2014/main" id="{CC425CDF-2AF4-46AF-8C00-9F9991BDB75B}"/>
                  </a:ext>
                </a:extLst>
              </p:cNvPr>
              <p:cNvSpPr txBox="1"/>
              <p:nvPr/>
            </p:nvSpPr>
            <p:spPr>
              <a:xfrm>
                <a:off x="7209055" y="2719558"/>
                <a:ext cx="393634" cy="276999"/>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s-ES" sz="1200" b="0" i="1" smtClean="0">
                              <a:solidFill>
                                <a:schemeClr val="tx1"/>
                              </a:solidFill>
                              <a:latin typeface="Cambria Math" panose="02040503050406030204" pitchFamily="18" charset="0"/>
                            </a:rPr>
                          </m:ctrlPr>
                        </m:sSubPr>
                        <m:e>
                          <m:r>
                            <a:rPr lang="es-ES" sz="1200" b="0" i="1" smtClean="0">
                              <a:solidFill>
                                <a:schemeClr val="tx1"/>
                              </a:solidFill>
                              <a:latin typeface="Cambria Math" panose="02040503050406030204" pitchFamily="18" charset="0"/>
                            </a:rPr>
                            <m:t>𝑅</m:t>
                          </m:r>
                        </m:e>
                        <m:sub>
                          <m:r>
                            <a:rPr lang="es-ES" sz="1200" b="0" i="1" smtClean="0">
                              <a:solidFill>
                                <a:schemeClr val="tx1"/>
                              </a:solidFill>
                              <a:latin typeface="Cambria Math" panose="02040503050406030204" pitchFamily="18" charset="0"/>
                            </a:rPr>
                            <m:t>2</m:t>
                          </m:r>
                        </m:sub>
                      </m:sSub>
                    </m:oMath>
                  </m:oMathPara>
                </a14:m>
                <a:endParaRPr lang="es-ES" sz="1200" dirty="0">
                  <a:solidFill>
                    <a:schemeClr val="tx1"/>
                  </a:solidFill>
                </a:endParaRPr>
              </a:p>
            </p:txBody>
          </p:sp>
        </mc:Choice>
        <mc:Fallback xmlns="">
          <p:sp>
            <p:nvSpPr>
              <p:cNvPr id="118" name="CuadroTexto 117">
                <a:extLst>
                  <a:ext uri="{FF2B5EF4-FFF2-40B4-BE49-F238E27FC236}">
                    <a16:creationId xmlns:a16="http://schemas.microsoft.com/office/drawing/2014/main" id="{CC425CDF-2AF4-46AF-8C00-9F9991BDB75B}"/>
                  </a:ext>
                </a:extLst>
              </p:cNvPr>
              <p:cNvSpPr txBox="1">
                <a:spLocks noRot="1" noChangeAspect="1" noMove="1" noResize="1" noEditPoints="1" noAdjustHandles="1" noChangeArrowheads="1" noChangeShapeType="1" noTextEdit="1"/>
              </p:cNvSpPr>
              <p:nvPr/>
            </p:nvSpPr>
            <p:spPr>
              <a:xfrm>
                <a:off x="7209055" y="2719558"/>
                <a:ext cx="393634" cy="276999"/>
              </a:xfrm>
              <a:prstGeom prst="rect">
                <a:avLst/>
              </a:prstGeom>
              <a:blipFill>
                <a:blip r:embed="rId9"/>
                <a:stretch>
                  <a:fillRect/>
                </a:stretch>
              </a:blipFill>
            </p:spPr>
            <p:txBody>
              <a:bodyPr/>
              <a:lstStyle/>
              <a:p>
                <a:r>
                  <a:rPr lang="es-ES">
                    <a:noFill/>
                  </a:rPr>
                  <a:t> </a:t>
                </a:r>
              </a:p>
            </p:txBody>
          </p:sp>
        </mc:Fallback>
      </mc:AlternateContent>
      <p:cxnSp>
        <p:nvCxnSpPr>
          <p:cNvPr id="4" name="Conector recto 3">
            <a:extLst>
              <a:ext uri="{FF2B5EF4-FFF2-40B4-BE49-F238E27FC236}">
                <a16:creationId xmlns:a16="http://schemas.microsoft.com/office/drawing/2014/main" id="{697CFFCD-A3C3-440B-BE55-AB4C26E5A441}"/>
              </a:ext>
            </a:extLst>
          </p:cNvPr>
          <p:cNvCxnSpPr>
            <a:cxnSpLocks/>
          </p:cNvCxnSpPr>
          <p:nvPr/>
        </p:nvCxnSpPr>
        <p:spPr>
          <a:xfrm>
            <a:off x="7197755" y="2560872"/>
            <a:ext cx="0" cy="540013"/>
          </a:xfrm>
          <a:prstGeom prst="line">
            <a:avLst/>
          </a:prstGeom>
          <a:ln>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24" name="Conector recto 123">
            <a:extLst>
              <a:ext uri="{FF2B5EF4-FFF2-40B4-BE49-F238E27FC236}">
                <a16:creationId xmlns:a16="http://schemas.microsoft.com/office/drawing/2014/main" id="{2C75420F-CE60-4F6C-B869-8FC2F7C2D988}"/>
              </a:ext>
            </a:extLst>
          </p:cNvPr>
          <p:cNvCxnSpPr>
            <a:cxnSpLocks/>
          </p:cNvCxnSpPr>
          <p:nvPr/>
        </p:nvCxnSpPr>
        <p:spPr>
          <a:xfrm>
            <a:off x="7610397" y="2560872"/>
            <a:ext cx="0" cy="540013"/>
          </a:xfrm>
          <a:prstGeom prst="line">
            <a:avLst/>
          </a:prstGeom>
          <a:ln>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25" name="Conector recto 124">
            <a:extLst>
              <a:ext uri="{FF2B5EF4-FFF2-40B4-BE49-F238E27FC236}">
                <a16:creationId xmlns:a16="http://schemas.microsoft.com/office/drawing/2014/main" id="{D5564FDD-B6DD-487F-80CC-64C1BAF43B95}"/>
              </a:ext>
            </a:extLst>
          </p:cNvPr>
          <p:cNvCxnSpPr>
            <a:cxnSpLocks/>
          </p:cNvCxnSpPr>
          <p:nvPr/>
        </p:nvCxnSpPr>
        <p:spPr>
          <a:xfrm>
            <a:off x="7220686" y="3426873"/>
            <a:ext cx="0" cy="541067"/>
          </a:xfrm>
          <a:prstGeom prst="line">
            <a:avLst/>
          </a:prstGeom>
          <a:ln>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26" name="Conector recto 125">
            <a:extLst>
              <a:ext uri="{FF2B5EF4-FFF2-40B4-BE49-F238E27FC236}">
                <a16:creationId xmlns:a16="http://schemas.microsoft.com/office/drawing/2014/main" id="{8C3F8A2E-5738-4F64-B1E4-F57F5D599AE8}"/>
              </a:ext>
            </a:extLst>
          </p:cNvPr>
          <p:cNvCxnSpPr>
            <a:cxnSpLocks/>
          </p:cNvCxnSpPr>
          <p:nvPr/>
        </p:nvCxnSpPr>
        <p:spPr>
          <a:xfrm>
            <a:off x="7402673" y="4339486"/>
            <a:ext cx="0" cy="534178"/>
          </a:xfrm>
          <a:prstGeom prst="line">
            <a:avLst/>
          </a:prstGeom>
          <a:ln>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27" name="Conector recto 126">
            <a:extLst>
              <a:ext uri="{FF2B5EF4-FFF2-40B4-BE49-F238E27FC236}">
                <a16:creationId xmlns:a16="http://schemas.microsoft.com/office/drawing/2014/main" id="{20F41B45-5E12-42FC-9972-2302F6811526}"/>
              </a:ext>
            </a:extLst>
          </p:cNvPr>
          <p:cNvCxnSpPr>
            <a:cxnSpLocks/>
          </p:cNvCxnSpPr>
          <p:nvPr/>
        </p:nvCxnSpPr>
        <p:spPr>
          <a:xfrm>
            <a:off x="7642147" y="4340744"/>
            <a:ext cx="0" cy="521769"/>
          </a:xfrm>
          <a:prstGeom prst="line">
            <a:avLst/>
          </a:prstGeom>
          <a:ln>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28" name="Conector recto 127">
            <a:extLst>
              <a:ext uri="{FF2B5EF4-FFF2-40B4-BE49-F238E27FC236}">
                <a16:creationId xmlns:a16="http://schemas.microsoft.com/office/drawing/2014/main" id="{7E18E366-4764-437D-AF14-B056BC7E56C8}"/>
              </a:ext>
            </a:extLst>
          </p:cNvPr>
          <p:cNvCxnSpPr>
            <a:cxnSpLocks/>
          </p:cNvCxnSpPr>
          <p:nvPr/>
        </p:nvCxnSpPr>
        <p:spPr>
          <a:xfrm>
            <a:off x="7921655" y="4340744"/>
            <a:ext cx="0" cy="521769"/>
          </a:xfrm>
          <a:prstGeom prst="line">
            <a:avLst/>
          </a:prstGeom>
          <a:ln>
            <a:solidFill>
              <a:schemeClr val="tx1"/>
            </a:solidFill>
            <a:prstDash val="lgDash"/>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29" name="CuadroTexto 128">
                <a:extLst>
                  <a:ext uri="{FF2B5EF4-FFF2-40B4-BE49-F238E27FC236}">
                    <a16:creationId xmlns:a16="http://schemas.microsoft.com/office/drawing/2014/main" id="{23C9DB85-D791-4E34-91F4-8EC0CEE98477}"/>
                  </a:ext>
                </a:extLst>
              </p:cNvPr>
              <p:cNvSpPr txBox="1"/>
              <p:nvPr/>
            </p:nvSpPr>
            <p:spPr>
              <a:xfrm>
                <a:off x="6989958" y="4487065"/>
                <a:ext cx="390043" cy="276999"/>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s-ES" sz="1200" b="0" i="1" smtClean="0">
                              <a:solidFill>
                                <a:schemeClr val="tx1"/>
                              </a:solidFill>
                              <a:latin typeface="Cambria Math" panose="02040503050406030204" pitchFamily="18" charset="0"/>
                            </a:rPr>
                          </m:ctrlPr>
                        </m:sSubPr>
                        <m:e>
                          <m:r>
                            <a:rPr lang="es-ES" sz="1200" b="0" i="1" smtClean="0">
                              <a:solidFill>
                                <a:schemeClr val="tx1"/>
                              </a:solidFill>
                              <a:latin typeface="Cambria Math" panose="02040503050406030204" pitchFamily="18" charset="0"/>
                            </a:rPr>
                            <m:t>𝑅</m:t>
                          </m:r>
                        </m:e>
                        <m:sub>
                          <m:r>
                            <a:rPr lang="es-ES" sz="1200" b="0" i="1" smtClean="0">
                              <a:solidFill>
                                <a:schemeClr val="tx1"/>
                              </a:solidFill>
                              <a:latin typeface="Cambria Math" panose="02040503050406030204" pitchFamily="18" charset="0"/>
                            </a:rPr>
                            <m:t>1</m:t>
                          </m:r>
                        </m:sub>
                      </m:sSub>
                    </m:oMath>
                  </m:oMathPara>
                </a14:m>
                <a:endParaRPr lang="es-ES" sz="1200" dirty="0">
                  <a:solidFill>
                    <a:schemeClr val="tx1"/>
                  </a:solidFill>
                </a:endParaRPr>
              </a:p>
            </p:txBody>
          </p:sp>
        </mc:Choice>
        <mc:Fallback xmlns="">
          <p:sp>
            <p:nvSpPr>
              <p:cNvPr id="129" name="CuadroTexto 128">
                <a:extLst>
                  <a:ext uri="{FF2B5EF4-FFF2-40B4-BE49-F238E27FC236}">
                    <a16:creationId xmlns:a16="http://schemas.microsoft.com/office/drawing/2014/main" id="{23C9DB85-D791-4E34-91F4-8EC0CEE98477}"/>
                  </a:ext>
                </a:extLst>
              </p:cNvPr>
              <p:cNvSpPr txBox="1">
                <a:spLocks noRot="1" noChangeAspect="1" noMove="1" noResize="1" noEditPoints="1" noAdjustHandles="1" noChangeArrowheads="1" noChangeShapeType="1" noTextEdit="1"/>
              </p:cNvSpPr>
              <p:nvPr/>
            </p:nvSpPr>
            <p:spPr>
              <a:xfrm>
                <a:off x="6989958" y="4487065"/>
                <a:ext cx="390043" cy="276999"/>
              </a:xfrm>
              <a:prstGeom prst="rect">
                <a:avLst/>
              </a:prstGeom>
              <a:blipFill>
                <a:blip r:embed="rId7"/>
                <a:stretch>
                  <a:fillRect/>
                </a:stretch>
              </a:blipFill>
            </p:spPr>
            <p:txBody>
              <a:bodyPr/>
              <a:lstStyle/>
              <a:p>
                <a:r>
                  <a:rPr lang="es-ES">
                    <a:noFill/>
                  </a:rPr>
                  <a:t> </a:t>
                </a:r>
              </a:p>
            </p:txBody>
          </p:sp>
        </mc:Fallback>
      </mc:AlternateContent>
      <mc:AlternateContent xmlns:mc="http://schemas.openxmlformats.org/markup-compatibility/2006" xmlns:a14="http://schemas.microsoft.com/office/drawing/2010/main">
        <mc:Choice Requires="a14">
          <p:sp>
            <p:nvSpPr>
              <p:cNvPr id="130" name="CuadroTexto 129">
                <a:extLst>
                  <a:ext uri="{FF2B5EF4-FFF2-40B4-BE49-F238E27FC236}">
                    <a16:creationId xmlns:a16="http://schemas.microsoft.com/office/drawing/2014/main" id="{01941E3B-1251-4B8F-B549-EC064665EC2F}"/>
                  </a:ext>
                </a:extLst>
              </p:cNvPr>
              <p:cNvSpPr txBox="1"/>
              <p:nvPr/>
            </p:nvSpPr>
            <p:spPr>
              <a:xfrm>
                <a:off x="7330386" y="4481973"/>
                <a:ext cx="393634" cy="276999"/>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s-ES" sz="1200" b="0" i="1" smtClean="0">
                              <a:solidFill>
                                <a:schemeClr val="tx1"/>
                              </a:solidFill>
                              <a:latin typeface="Cambria Math" panose="02040503050406030204" pitchFamily="18" charset="0"/>
                            </a:rPr>
                          </m:ctrlPr>
                        </m:sSubPr>
                        <m:e>
                          <m:r>
                            <a:rPr lang="es-ES" sz="1200" b="0" i="1" smtClean="0">
                              <a:solidFill>
                                <a:schemeClr val="tx1"/>
                              </a:solidFill>
                              <a:latin typeface="Cambria Math" panose="02040503050406030204" pitchFamily="18" charset="0"/>
                            </a:rPr>
                            <m:t>𝑅</m:t>
                          </m:r>
                        </m:e>
                        <m:sub>
                          <m:r>
                            <a:rPr lang="es-ES" sz="1200" b="0" i="1" smtClean="0">
                              <a:solidFill>
                                <a:schemeClr val="tx1"/>
                              </a:solidFill>
                              <a:latin typeface="Cambria Math" panose="02040503050406030204" pitchFamily="18" charset="0"/>
                            </a:rPr>
                            <m:t>2</m:t>
                          </m:r>
                        </m:sub>
                      </m:sSub>
                    </m:oMath>
                  </m:oMathPara>
                </a14:m>
                <a:endParaRPr lang="es-ES" sz="1200" dirty="0">
                  <a:solidFill>
                    <a:schemeClr val="tx1"/>
                  </a:solidFill>
                </a:endParaRPr>
              </a:p>
            </p:txBody>
          </p:sp>
        </mc:Choice>
        <mc:Fallback xmlns="">
          <p:sp>
            <p:nvSpPr>
              <p:cNvPr id="130" name="CuadroTexto 129">
                <a:extLst>
                  <a:ext uri="{FF2B5EF4-FFF2-40B4-BE49-F238E27FC236}">
                    <a16:creationId xmlns:a16="http://schemas.microsoft.com/office/drawing/2014/main" id="{01941E3B-1251-4B8F-B549-EC064665EC2F}"/>
                  </a:ext>
                </a:extLst>
              </p:cNvPr>
              <p:cNvSpPr txBox="1">
                <a:spLocks noRot="1" noChangeAspect="1" noMove="1" noResize="1" noEditPoints="1" noAdjustHandles="1" noChangeArrowheads="1" noChangeShapeType="1" noTextEdit="1"/>
              </p:cNvSpPr>
              <p:nvPr/>
            </p:nvSpPr>
            <p:spPr>
              <a:xfrm>
                <a:off x="7330386" y="4481973"/>
                <a:ext cx="393634" cy="276999"/>
              </a:xfrm>
              <a:prstGeom prst="rect">
                <a:avLst/>
              </a:prstGeom>
              <a:blipFill>
                <a:blip r:embed="rId10"/>
                <a:stretch>
                  <a:fillRect/>
                </a:stretch>
              </a:blipFill>
            </p:spPr>
            <p:txBody>
              <a:bodyPr/>
              <a:lstStyle/>
              <a:p>
                <a:r>
                  <a:rPr lang="es-ES">
                    <a:noFill/>
                  </a:rPr>
                  <a:t> </a:t>
                </a:r>
              </a:p>
            </p:txBody>
          </p:sp>
        </mc:Fallback>
      </mc:AlternateContent>
      <mc:AlternateContent xmlns:mc="http://schemas.openxmlformats.org/markup-compatibility/2006" xmlns:a14="http://schemas.microsoft.com/office/drawing/2010/main">
        <mc:Choice Requires="a14">
          <p:sp>
            <p:nvSpPr>
              <p:cNvPr id="131" name="CuadroTexto 130">
                <a:extLst>
                  <a:ext uri="{FF2B5EF4-FFF2-40B4-BE49-F238E27FC236}">
                    <a16:creationId xmlns:a16="http://schemas.microsoft.com/office/drawing/2014/main" id="{03105878-041D-43D1-B241-B5DDDD9B513C}"/>
                  </a:ext>
                </a:extLst>
              </p:cNvPr>
              <p:cNvSpPr txBox="1"/>
              <p:nvPr/>
            </p:nvSpPr>
            <p:spPr>
              <a:xfrm>
                <a:off x="7591119" y="4494046"/>
                <a:ext cx="393634" cy="276999"/>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s-ES" sz="1200" b="0" i="1" smtClean="0">
                              <a:solidFill>
                                <a:schemeClr val="tx1"/>
                              </a:solidFill>
                              <a:latin typeface="Cambria Math" panose="02040503050406030204" pitchFamily="18" charset="0"/>
                            </a:rPr>
                          </m:ctrlPr>
                        </m:sSubPr>
                        <m:e>
                          <m:r>
                            <a:rPr lang="es-ES" sz="1200" b="0" i="1" smtClean="0">
                              <a:solidFill>
                                <a:schemeClr val="tx1"/>
                              </a:solidFill>
                              <a:latin typeface="Cambria Math" panose="02040503050406030204" pitchFamily="18" charset="0"/>
                            </a:rPr>
                            <m:t>𝑅</m:t>
                          </m:r>
                        </m:e>
                        <m:sub>
                          <m:r>
                            <a:rPr lang="es-ES" sz="1200" b="0" i="1" smtClean="0">
                              <a:solidFill>
                                <a:schemeClr val="tx1"/>
                              </a:solidFill>
                              <a:latin typeface="Cambria Math" panose="02040503050406030204" pitchFamily="18" charset="0"/>
                            </a:rPr>
                            <m:t>3</m:t>
                          </m:r>
                        </m:sub>
                      </m:sSub>
                    </m:oMath>
                  </m:oMathPara>
                </a14:m>
                <a:endParaRPr lang="es-ES" sz="1200" dirty="0">
                  <a:solidFill>
                    <a:schemeClr val="tx1"/>
                  </a:solidFill>
                </a:endParaRPr>
              </a:p>
            </p:txBody>
          </p:sp>
        </mc:Choice>
        <mc:Fallback xmlns="">
          <p:sp>
            <p:nvSpPr>
              <p:cNvPr id="131" name="CuadroTexto 130">
                <a:extLst>
                  <a:ext uri="{FF2B5EF4-FFF2-40B4-BE49-F238E27FC236}">
                    <a16:creationId xmlns:a16="http://schemas.microsoft.com/office/drawing/2014/main" id="{03105878-041D-43D1-B241-B5DDDD9B513C}"/>
                  </a:ext>
                </a:extLst>
              </p:cNvPr>
              <p:cNvSpPr txBox="1">
                <a:spLocks noRot="1" noChangeAspect="1" noMove="1" noResize="1" noEditPoints="1" noAdjustHandles="1" noChangeArrowheads="1" noChangeShapeType="1" noTextEdit="1"/>
              </p:cNvSpPr>
              <p:nvPr/>
            </p:nvSpPr>
            <p:spPr>
              <a:xfrm>
                <a:off x="7591119" y="4494046"/>
                <a:ext cx="393634" cy="276999"/>
              </a:xfrm>
              <a:prstGeom prst="rect">
                <a:avLst/>
              </a:prstGeom>
              <a:blipFill>
                <a:blip r:embed="rId8"/>
                <a:stretch>
                  <a:fillRect/>
                </a:stretch>
              </a:blipFill>
            </p:spPr>
            <p:txBody>
              <a:bodyPr/>
              <a:lstStyle/>
              <a:p>
                <a:r>
                  <a:rPr lang="es-ES">
                    <a:noFill/>
                  </a:rPr>
                  <a:t> </a:t>
                </a:r>
              </a:p>
            </p:txBody>
          </p:sp>
        </mc:Fallback>
      </mc:AlternateContent>
      <mc:AlternateContent xmlns:mc="http://schemas.openxmlformats.org/markup-compatibility/2006" xmlns:a14="http://schemas.microsoft.com/office/drawing/2010/main">
        <mc:Choice Requires="a14">
          <p:sp>
            <p:nvSpPr>
              <p:cNvPr id="132" name="CuadroTexto 131">
                <a:extLst>
                  <a:ext uri="{FF2B5EF4-FFF2-40B4-BE49-F238E27FC236}">
                    <a16:creationId xmlns:a16="http://schemas.microsoft.com/office/drawing/2014/main" id="{AFEE538E-3255-4FEC-AD75-1E7E1226D0A5}"/>
                  </a:ext>
                </a:extLst>
              </p:cNvPr>
              <p:cNvSpPr txBox="1"/>
              <p:nvPr/>
            </p:nvSpPr>
            <p:spPr>
              <a:xfrm>
                <a:off x="8060857" y="4488323"/>
                <a:ext cx="393634" cy="276999"/>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s-ES" sz="1200" b="0" i="1" smtClean="0">
                              <a:solidFill>
                                <a:schemeClr val="tx1"/>
                              </a:solidFill>
                              <a:latin typeface="Cambria Math" panose="02040503050406030204" pitchFamily="18" charset="0"/>
                            </a:rPr>
                          </m:ctrlPr>
                        </m:sSubPr>
                        <m:e>
                          <m:r>
                            <a:rPr lang="es-ES" sz="1200" b="0" i="1" smtClean="0">
                              <a:solidFill>
                                <a:schemeClr val="tx1"/>
                              </a:solidFill>
                              <a:latin typeface="Cambria Math" panose="02040503050406030204" pitchFamily="18" charset="0"/>
                            </a:rPr>
                            <m:t>𝑅</m:t>
                          </m:r>
                        </m:e>
                        <m:sub>
                          <m:r>
                            <a:rPr lang="es-ES" sz="1200" b="0" i="1" smtClean="0">
                              <a:solidFill>
                                <a:schemeClr val="tx1"/>
                              </a:solidFill>
                              <a:latin typeface="Cambria Math" panose="02040503050406030204" pitchFamily="18" charset="0"/>
                            </a:rPr>
                            <m:t>4</m:t>
                          </m:r>
                        </m:sub>
                      </m:sSub>
                    </m:oMath>
                  </m:oMathPara>
                </a14:m>
                <a:endParaRPr lang="es-ES" sz="1200" dirty="0">
                  <a:solidFill>
                    <a:schemeClr val="tx1"/>
                  </a:solidFill>
                </a:endParaRPr>
              </a:p>
            </p:txBody>
          </p:sp>
        </mc:Choice>
        <mc:Fallback xmlns="">
          <p:sp>
            <p:nvSpPr>
              <p:cNvPr id="132" name="CuadroTexto 131">
                <a:extLst>
                  <a:ext uri="{FF2B5EF4-FFF2-40B4-BE49-F238E27FC236}">
                    <a16:creationId xmlns:a16="http://schemas.microsoft.com/office/drawing/2014/main" id="{AFEE538E-3255-4FEC-AD75-1E7E1226D0A5}"/>
                  </a:ext>
                </a:extLst>
              </p:cNvPr>
              <p:cNvSpPr txBox="1">
                <a:spLocks noRot="1" noChangeAspect="1" noMove="1" noResize="1" noEditPoints="1" noAdjustHandles="1" noChangeArrowheads="1" noChangeShapeType="1" noTextEdit="1"/>
              </p:cNvSpPr>
              <p:nvPr/>
            </p:nvSpPr>
            <p:spPr>
              <a:xfrm>
                <a:off x="8060857" y="4488323"/>
                <a:ext cx="393634" cy="276999"/>
              </a:xfrm>
              <a:prstGeom prst="rect">
                <a:avLst/>
              </a:prstGeom>
              <a:blipFill>
                <a:blip r:embed="rId11"/>
                <a:stretch>
                  <a:fillRect/>
                </a:stretch>
              </a:blipFill>
            </p:spPr>
            <p:txBody>
              <a:bodyPr/>
              <a:lstStyle/>
              <a:p>
                <a:r>
                  <a:rPr lang="es-ES">
                    <a:noFill/>
                  </a:rPr>
                  <a:t> </a:t>
                </a:r>
              </a:p>
            </p:txBody>
          </p:sp>
        </mc:Fallback>
      </mc:AlternateContent>
      <p:cxnSp>
        <p:nvCxnSpPr>
          <p:cNvPr id="134" name="Conector recto de flecha 133">
            <a:extLst>
              <a:ext uri="{FF2B5EF4-FFF2-40B4-BE49-F238E27FC236}">
                <a16:creationId xmlns:a16="http://schemas.microsoft.com/office/drawing/2014/main" id="{9757C208-C930-4012-A496-B63B8FDB5629}"/>
              </a:ext>
            </a:extLst>
          </p:cNvPr>
          <p:cNvCxnSpPr>
            <a:cxnSpLocks/>
          </p:cNvCxnSpPr>
          <p:nvPr/>
        </p:nvCxnSpPr>
        <p:spPr>
          <a:xfrm>
            <a:off x="6564619" y="2830879"/>
            <a:ext cx="318781" cy="0"/>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6" name="Conector recto de flecha 135">
            <a:extLst>
              <a:ext uri="{FF2B5EF4-FFF2-40B4-BE49-F238E27FC236}">
                <a16:creationId xmlns:a16="http://schemas.microsoft.com/office/drawing/2014/main" id="{1C607008-2E29-4E5A-9929-0084EB7EB9DC}"/>
              </a:ext>
            </a:extLst>
          </p:cNvPr>
          <p:cNvCxnSpPr>
            <a:cxnSpLocks/>
          </p:cNvCxnSpPr>
          <p:nvPr/>
        </p:nvCxnSpPr>
        <p:spPr>
          <a:xfrm>
            <a:off x="6564619" y="3688338"/>
            <a:ext cx="318781" cy="0"/>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7" name="Conector recto de flecha 136">
            <a:extLst>
              <a:ext uri="{FF2B5EF4-FFF2-40B4-BE49-F238E27FC236}">
                <a16:creationId xmlns:a16="http://schemas.microsoft.com/office/drawing/2014/main" id="{72BDA0C6-F1E1-4D56-ADEE-26725D06A6B4}"/>
              </a:ext>
            </a:extLst>
          </p:cNvPr>
          <p:cNvCxnSpPr>
            <a:cxnSpLocks/>
          </p:cNvCxnSpPr>
          <p:nvPr/>
        </p:nvCxnSpPr>
        <p:spPr>
          <a:xfrm>
            <a:off x="6564619" y="4615229"/>
            <a:ext cx="318781" cy="0"/>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38" name="Grupo 37">
            <a:extLst>
              <a:ext uri="{FF2B5EF4-FFF2-40B4-BE49-F238E27FC236}">
                <a16:creationId xmlns:a16="http://schemas.microsoft.com/office/drawing/2014/main" id="{D2920378-AAC9-450E-99FF-4FA9C87705AD}"/>
              </a:ext>
            </a:extLst>
          </p:cNvPr>
          <p:cNvGrpSpPr/>
          <p:nvPr/>
        </p:nvGrpSpPr>
        <p:grpSpPr>
          <a:xfrm>
            <a:off x="7975885" y="2556656"/>
            <a:ext cx="632405" cy="550510"/>
            <a:chOff x="7975885" y="2556656"/>
            <a:chExt cx="632405" cy="550510"/>
          </a:xfrm>
          <a:effectLst>
            <a:outerShdw blurRad="50800" dist="38100" dir="2700000" algn="tl" rotWithShape="0">
              <a:prstClr val="black">
                <a:alpha val="40000"/>
              </a:prstClr>
            </a:outerShdw>
          </a:effectLst>
        </p:grpSpPr>
        <p:sp>
          <p:nvSpPr>
            <p:cNvPr id="223" name="Rectángulo 222">
              <a:extLst>
                <a:ext uri="{FF2B5EF4-FFF2-40B4-BE49-F238E27FC236}">
                  <a16:creationId xmlns:a16="http://schemas.microsoft.com/office/drawing/2014/main" id="{BD73A4CD-E7DB-467E-BAC3-9821F03814CD}"/>
                </a:ext>
              </a:extLst>
            </p:cNvPr>
            <p:cNvSpPr/>
            <p:nvPr/>
          </p:nvSpPr>
          <p:spPr>
            <a:xfrm>
              <a:off x="7975885" y="2556656"/>
              <a:ext cx="632405" cy="550510"/>
            </a:xfrm>
            <a:prstGeom prst="rect">
              <a:avLst/>
            </a:prstGeom>
            <a:solidFill>
              <a:schemeClr val="accent6">
                <a:lumMod val="40000"/>
                <a:lumOff val="6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cxnSp>
          <p:nvCxnSpPr>
            <p:cNvPr id="224" name="Conector recto 223">
              <a:extLst>
                <a:ext uri="{FF2B5EF4-FFF2-40B4-BE49-F238E27FC236}">
                  <a16:creationId xmlns:a16="http://schemas.microsoft.com/office/drawing/2014/main" id="{E338E030-1BBD-4701-B7E8-FCEB9F1185AF}"/>
                </a:ext>
              </a:extLst>
            </p:cNvPr>
            <p:cNvCxnSpPr>
              <a:cxnSpLocks/>
            </p:cNvCxnSpPr>
            <p:nvPr/>
          </p:nvCxnSpPr>
          <p:spPr>
            <a:xfrm>
              <a:off x="7975885" y="2560872"/>
              <a:ext cx="0" cy="540013"/>
            </a:xfrm>
            <a:prstGeom prst="line">
              <a:avLst/>
            </a:prstGeom>
            <a:ln>
              <a:solidFill>
                <a:schemeClr val="tx1"/>
              </a:solidFill>
              <a:prstDash val="lgDash"/>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26" name="CuadroTexto 225">
                  <a:extLst>
                    <a:ext uri="{FF2B5EF4-FFF2-40B4-BE49-F238E27FC236}">
                      <a16:creationId xmlns:a16="http://schemas.microsoft.com/office/drawing/2014/main" id="{DC393FC9-D629-49E9-95ED-EF2BFF821633}"/>
                    </a:ext>
                  </a:extLst>
                </p:cNvPr>
                <p:cNvSpPr txBox="1"/>
                <p:nvPr/>
              </p:nvSpPr>
              <p:spPr>
                <a:xfrm>
                  <a:off x="8106541" y="2705114"/>
                  <a:ext cx="398442" cy="27969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s-ES" sz="1200" b="0" i="1" smtClean="0">
                                <a:solidFill>
                                  <a:schemeClr val="tx1"/>
                                </a:solidFill>
                                <a:latin typeface="Cambria Math" panose="02040503050406030204" pitchFamily="18" charset="0"/>
                              </a:rPr>
                            </m:ctrlPr>
                          </m:sSubPr>
                          <m:e>
                            <m:r>
                              <a:rPr lang="es-ES" sz="1200" b="0" i="1" smtClean="0">
                                <a:solidFill>
                                  <a:schemeClr val="tx1"/>
                                </a:solidFill>
                                <a:latin typeface="Cambria Math" panose="02040503050406030204" pitchFamily="18" charset="0"/>
                              </a:rPr>
                              <m:t>𝑅</m:t>
                            </m:r>
                          </m:e>
                          <m:sub>
                            <m:r>
                              <a:rPr lang="es-ES" sz="1200" b="0" i="1" smtClean="0">
                                <a:solidFill>
                                  <a:schemeClr val="tx1"/>
                                </a:solidFill>
                                <a:latin typeface="Cambria Math" panose="02040503050406030204" pitchFamily="18" charset="0"/>
                                <a:ea typeface="Cambria Math" panose="02040503050406030204" pitchFamily="18" charset="0"/>
                              </a:rPr>
                              <m:t>∅</m:t>
                            </m:r>
                          </m:sub>
                        </m:sSub>
                      </m:oMath>
                    </m:oMathPara>
                  </a14:m>
                  <a:endParaRPr lang="es-ES" sz="1200" dirty="0">
                    <a:solidFill>
                      <a:schemeClr val="tx1"/>
                    </a:solidFill>
                  </a:endParaRPr>
                </a:p>
              </p:txBody>
            </p:sp>
          </mc:Choice>
          <mc:Fallback xmlns="">
            <p:sp>
              <p:nvSpPr>
                <p:cNvPr id="226" name="CuadroTexto 225">
                  <a:extLst>
                    <a:ext uri="{FF2B5EF4-FFF2-40B4-BE49-F238E27FC236}">
                      <a16:creationId xmlns:a16="http://schemas.microsoft.com/office/drawing/2014/main" id="{DC393FC9-D629-49E9-95ED-EF2BFF821633}"/>
                    </a:ext>
                  </a:extLst>
                </p:cNvPr>
                <p:cNvSpPr txBox="1">
                  <a:spLocks noRot="1" noChangeAspect="1" noMove="1" noResize="1" noEditPoints="1" noAdjustHandles="1" noChangeArrowheads="1" noChangeShapeType="1" noTextEdit="1"/>
                </p:cNvSpPr>
                <p:nvPr/>
              </p:nvSpPr>
              <p:spPr>
                <a:xfrm>
                  <a:off x="8106541" y="2705114"/>
                  <a:ext cx="398442" cy="279692"/>
                </a:xfrm>
                <a:prstGeom prst="rect">
                  <a:avLst/>
                </a:prstGeom>
                <a:blipFill>
                  <a:blip r:embed="rId12"/>
                  <a:stretch>
                    <a:fillRect/>
                  </a:stretch>
                </a:blipFill>
              </p:spPr>
              <p:txBody>
                <a:bodyPr/>
                <a:lstStyle/>
                <a:p>
                  <a:r>
                    <a:rPr lang="es-ES">
                      <a:noFill/>
                    </a:rPr>
                    <a:t> </a:t>
                  </a:r>
                </a:p>
              </p:txBody>
            </p:sp>
          </mc:Fallback>
        </mc:AlternateContent>
      </p:grpSp>
      <p:grpSp>
        <p:nvGrpSpPr>
          <p:cNvPr id="39" name="Grupo 38">
            <a:extLst>
              <a:ext uri="{FF2B5EF4-FFF2-40B4-BE49-F238E27FC236}">
                <a16:creationId xmlns:a16="http://schemas.microsoft.com/office/drawing/2014/main" id="{281DE2B4-9F0A-47E8-B26D-B36D463D78EB}"/>
              </a:ext>
            </a:extLst>
          </p:cNvPr>
          <p:cNvGrpSpPr/>
          <p:nvPr/>
        </p:nvGrpSpPr>
        <p:grpSpPr>
          <a:xfrm>
            <a:off x="7525408" y="3419800"/>
            <a:ext cx="1082882" cy="552398"/>
            <a:chOff x="7525408" y="3419800"/>
            <a:chExt cx="1082882" cy="552398"/>
          </a:xfrm>
          <a:effectLst>
            <a:outerShdw blurRad="50800" dist="38100" dir="2700000" algn="tl" rotWithShape="0">
              <a:prstClr val="black">
                <a:alpha val="40000"/>
              </a:prstClr>
            </a:outerShdw>
          </a:effectLst>
        </p:grpSpPr>
        <p:sp>
          <p:nvSpPr>
            <p:cNvPr id="222" name="Rectángulo 221">
              <a:extLst>
                <a:ext uri="{FF2B5EF4-FFF2-40B4-BE49-F238E27FC236}">
                  <a16:creationId xmlns:a16="http://schemas.microsoft.com/office/drawing/2014/main" id="{EC83A6F0-52E6-4796-895C-CA3C09832DBA}"/>
                </a:ext>
              </a:extLst>
            </p:cNvPr>
            <p:cNvSpPr/>
            <p:nvPr/>
          </p:nvSpPr>
          <p:spPr>
            <a:xfrm>
              <a:off x="7525408" y="3419800"/>
              <a:ext cx="1082882" cy="552398"/>
            </a:xfrm>
            <a:prstGeom prst="rect">
              <a:avLst/>
            </a:prstGeom>
            <a:solidFill>
              <a:schemeClr val="accent6">
                <a:lumMod val="40000"/>
                <a:lumOff val="6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cxnSp>
          <p:nvCxnSpPr>
            <p:cNvPr id="225" name="Conector recto 224">
              <a:extLst>
                <a:ext uri="{FF2B5EF4-FFF2-40B4-BE49-F238E27FC236}">
                  <a16:creationId xmlns:a16="http://schemas.microsoft.com/office/drawing/2014/main" id="{DD4E8C06-956A-443E-8713-AFBF858EEB93}"/>
                </a:ext>
              </a:extLst>
            </p:cNvPr>
            <p:cNvCxnSpPr>
              <a:cxnSpLocks/>
            </p:cNvCxnSpPr>
            <p:nvPr/>
          </p:nvCxnSpPr>
          <p:spPr>
            <a:xfrm>
              <a:off x="7525408" y="3419800"/>
              <a:ext cx="0" cy="540013"/>
            </a:xfrm>
            <a:prstGeom prst="line">
              <a:avLst/>
            </a:prstGeom>
            <a:ln>
              <a:solidFill>
                <a:schemeClr val="tx1"/>
              </a:solidFill>
              <a:prstDash val="lgDash"/>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27" name="CuadroTexto 226">
                  <a:extLst>
                    <a:ext uri="{FF2B5EF4-FFF2-40B4-BE49-F238E27FC236}">
                      <a16:creationId xmlns:a16="http://schemas.microsoft.com/office/drawing/2014/main" id="{F3782B46-323F-4136-8744-5328762538AF}"/>
                    </a:ext>
                  </a:extLst>
                </p:cNvPr>
                <p:cNvSpPr txBox="1"/>
                <p:nvPr/>
              </p:nvSpPr>
              <p:spPr>
                <a:xfrm>
                  <a:off x="7858438" y="3559371"/>
                  <a:ext cx="398442" cy="27969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s-ES" sz="1200" b="0" i="1" smtClean="0">
                                <a:solidFill>
                                  <a:schemeClr val="tx1"/>
                                </a:solidFill>
                                <a:latin typeface="Cambria Math" panose="02040503050406030204" pitchFamily="18" charset="0"/>
                              </a:rPr>
                            </m:ctrlPr>
                          </m:sSubPr>
                          <m:e>
                            <m:r>
                              <a:rPr lang="es-ES" sz="1200" b="0" i="1" smtClean="0">
                                <a:solidFill>
                                  <a:schemeClr val="tx1"/>
                                </a:solidFill>
                                <a:latin typeface="Cambria Math" panose="02040503050406030204" pitchFamily="18" charset="0"/>
                              </a:rPr>
                              <m:t>𝑅</m:t>
                            </m:r>
                          </m:e>
                          <m:sub>
                            <m:r>
                              <a:rPr lang="es-ES" sz="1200" i="1">
                                <a:latin typeface="Cambria Math" panose="02040503050406030204" pitchFamily="18" charset="0"/>
                                <a:ea typeface="Cambria Math" panose="02040503050406030204" pitchFamily="18" charset="0"/>
                              </a:rPr>
                              <m:t>∅</m:t>
                            </m:r>
                          </m:sub>
                        </m:sSub>
                      </m:oMath>
                    </m:oMathPara>
                  </a14:m>
                  <a:endParaRPr lang="es-ES" sz="1200" dirty="0">
                    <a:solidFill>
                      <a:schemeClr val="tx1"/>
                    </a:solidFill>
                  </a:endParaRPr>
                </a:p>
              </p:txBody>
            </p:sp>
          </mc:Choice>
          <mc:Fallback xmlns="">
            <p:sp>
              <p:nvSpPr>
                <p:cNvPr id="227" name="CuadroTexto 226">
                  <a:extLst>
                    <a:ext uri="{FF2B5EF4-FFF2-40B4-BE49-F238E27FC236}">
                      <a16:creationId xmlns:a16="http://schemas.microsoft.com/office/drawing/2014/main" id="{F3782B46-323F-4136-8744-5328762538AF}"/>
                    </a:ext>
                  </a:extLst>
                </p:cNvPr>
                <p:cNvSpPr txBox="1">
                  <a:spLocks noRot="1" noChangeAspect="1" noMove="1" noResize="1" noEditPoints="1" noAdjustHandles="1" noChangeArrowheads="1" noChangeShapeType="1" noTextEdit="1"/>
                </p:cNvSpPr>
                <p:nvPr/>
              </p:nvSpPr>
              <p:spPr>
                <a:xfrm>
                  <a:off x="7858438" y="3559371"/>
                  <a:ext cx="398442" cy="279692"/>
                </a:xfrm>
                <a:prstGeom prst="rect">
                  <a:avLst/>
                </a:prstGeom>
                <a:blipFill>
                  <a:blip r:embed="rId12"/>
                  <a:stretch>
                    <a:fillRect/>
                  </a:stretch>
                </a:blipFill>
              </p:spPr>
              <p:txBody>
                <a:bodyPr/>
                <a:lstStyle/>
                <a:p>
                  <a:r>
                    <a:rPr lang="es-ES">
                      <a:noFill/>
                    </a:rPr>
                    <a:t> </a:t>
                  </a:r>
                </a:p>
              </p:txBody>
            </p:sp>
          </mc:Fallback>
        </mc:AlternateContent>
      </p:grpSp>
      <p:grpSp>
        <p:nvGrpSpPr>
          <p:cNvPr id="37" name="Grupo 36">
            <a:extLst>
              <a:ext uri="{FF2B5EF4-FFF2-40B4-BE49-F238E27FC236}">
                <a16:creationId xmlns:a16="http://schemas.microsoft.com/office/drawing/2014/main" id="{86D227F3-121C-4224-A19F-46147DC980E7}"/>
              </a:ext>
            </a:extLst>
          </p:cNvPr>
          <p:cNvGrpSpPr/>
          <p:nvPr/>
        </p:nvGrpSpPr>
        <p:grpSpPr>
          <a:xfrm>
            <a:off x="8354676" y="2431839"/>
            <a:ext cx="528537" cy="2849604"/>
            <a:chOff x="8344021" y="2423371"/>
            <a:chExt cx="528537" cy="2849604"/>
          </a:xfrm>
        </p:grpSpPr>
        <p:cxnSp>
          <p:nvCxnSpPr>
            <p:cNvPr id="228" name="Conector recto 227">
              <a:extLst>
                <a:ext uri="{FF2B5EF4-FFF2-40B4-BE49-F238E27FC236}">
                  <a16:creationId xmlns:a16="http://schemas.microsoft.com/office/drawing/2014/main" id="{E4BC3C42-739D-4BFE-9D53-A9B506E8ABCD}"/>
                </a:ext>
              </a:extLst>
            </p:cNvPr>
            <p:cNvCxnSpPr>
              <a:cxnSpLocks/>
              <a:endCxn id="229" idx="0"/>
            </p:cNvCxnSpPr>
            <p:nvPr/>
          </p:nvCxnSpPr>
          <p:spPr>
            <a:xfrm>
              <a:off x="8608290" y="2423371"/>
              <a:ext cx="0" cy="2572605"/>
            </a:xfrm>
            <a:prstGeom prst="line">
              <a:avLst/>
            </a:prstGeom>
            <a:ln w="19050">
              <a:solidFill>
                <a:srgbClr val="FF0000"/>
              </a:solidFill>
              <a:prstDash val="lgDash"/>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29" name="CuadroTexto 228">
                  <a:extLst>
                    <a:ext uri="{FF2B5EF4-FFF2-40B4-BE49-F238E27FC236}">
                      <a16:creationId xmlns:a16="http://schemas.microsoft.com/office/drawing/2014/main" id="{E678892A-BB6E-4186-999C-FA7CD43E28BA}"/>
                    </a:ext>
                  </a:extLst>
                </p:cNvPr>
                <p:cNvSpPr txBox="1"/>
                <p:nvPr/>
              </p:nvSpPr>
              <p:spPr>
                <a:xfrm>
                  <a:off x="8344021" y="4995976"/>
                  <a:ext cx="528537" cy="276999"/>
                </a:xfrm>
                <a:prstGeom prst="rect">
                  <a:avLst/>
                </a:prstGeom>
                <a:noFill/>
                <a:ln>
                  <a:solidFill>
                    <a:srgbClr val="FF0000"/>
                  </a:solidFill>
                </a:ln>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s-ES" sz="1200" b="0" i="1" smtClean="0">
                                <a:solidFill>
                                  <a:srgbClr val="FF0000"/>
                                </a:solidFill>
                                <a:latin typeface="Cambria Math" panose="02040503050406030204" pitchFamily="18" charset="0"/>
                              </a:rPr>
                            </m:ctrlPr>
                          </m:sSubPr>
                          <m:e>
                            <m:r>
                              <a:rPr lang="es-ES" sz="1200" b="0" i="1" smtClean="0">
                                <a:solidFill>
                                  <a:srgbClr val="FF0000"/>
                                </a:solidFill>
                                <a:latin typeface="Cambria Math" panose="02040503050406030204" pitchFamily="18" charset="0"/>
                              </a:rPr>
                              <m:t>𝑅</m:t>
                            </m:r>
                          </m:e>
                          <m:sub>
                            <m:r>
                              <a:rPr lang="es-ES" sz="1200" b="0" i="1" smtClean="0">
                                <a:solidFill>
                                  <a:srgbClr val="FF0000"/>
                                </a:solidFill>
                                <a:latin typeface="Cambria Math" panose="02040503050406030204" pitchFamily="18" charset="0"/>
                              </a:rPr>
                              <m:t>𝑀𝑎𝑥</m:t>
                            </m:r>
                          </m:sub>
                        </m:sSub>
                      </m:oMath>
                    </m:oMathPara>
                  </a14:m>
                  <a:endParaRPr lang="es-ES" sz="1200" dirty="0">
                    <a:solidFill>
                      <a:srgbClr val="FF0000"/>
                    </a:solidFill>
                  </a:endParaRPr>
                </a:p>
              </p:txBody>
            </p:sp>
          </mc:Choice>
          <mc:Fallback xmlns="">
            <p:sp>
              <p:nvSpPr>
                <p:cNvPr id="229" name="CuadroTexto 228">
                  <a:extLst>
                    <a:ext uri="{FF2B5EF4-FFF2-40B4-BE49-F238E27FC236}">
                      <a16:creationId xmlns:a16="http://schemas.microsoft.com/office/drawing/2014/main" id="{E678892A-BB6E-4186-999C-FA7CD43E28BA}"/>
                    </a:ext>
                  </a:extLst>
                </p:cNvPr>
                <p:cNvSpPr txBox="1">
                  <a:spLocks noRot="1" noChangeAspect="1" noMove="1" noResize="1" noEditPoints="1" noAdjustHandles="1" noChangeArrowheads="1" noChangeShapeType="1" noTextEdit="1"/>
                </p:cNvSpPr>
                <p:nvPr/>
              </p:nvSpPr>
              <p:spPr>
                <a:xfrm>
                  <a:off x="8344021" y="4995976"/>
                  <a:ext cx="528537" cy="276999"/>
                </a:xfrm>
                <a:prstGeom prst="rect">
                  <a:avLst/>
                </a:prstGeom>
                <a:blipFill>
                  <a:blip r:embed="rId13"/>
                  <a:stretch>
                    <a:fillRect/>
                  </a:stretch>
                </a:blipFill>
                <a:ln>
                  <a:solidFill>
                    <a:srgbClr val="FF0000"/>
                  </a:solidFill>
                </a:ln>
              </p:spPr>
              <p:txBody>
                <a:bodyPr/>
                <a:lstStyle/>
                <a:p>
                  <a:r>
                    <a:rPr lang="es-ES">
                      <a:noFill/>
                    </a:rPr>
                    <a:t> </a:t>
                  </a:r>
                </a:p>
              </p:txBody>
            </p:sp>
          </mc:Fallback>
        </mc:AlternateContent>
      </p:grpSp>
      <p:sp>
        <p:nvSpPr>
          <p:cNvPr id="230" name="CuadroTexto 229">
            <a:extLst>
              <a:ext uri="{FF2B5EF4-FFF2-40B4-BE49-F238E27FC236}">
                <a16:creationId xmlns:a16="http://schemas.microsoft.com/office/drawing/2014/main" id="{DDDF72F2-F80E-432C-A4FF-23038723B000}"/>
              </a:ext>
            </a:extLst>
          </p:cNvPr>
          <p:cNvSpPr txBox="1"/>
          <p:nvPr/>
        </p:nvSpPr>
        <p:spPr>
          <a:xfrm>
            <a:off x="2857242" y="2989318"/>
            <a:ext cx="1569399" cy="307777"/>
          </a:xfrm>
          <a:prstGeom prst="rect">
            <a:avLst/>
          </a:prstGeom>
          <a:noFill/>
        </p:spPr>
        <p:txBody>
          <a:bodyPr wrap="square" rtlCol="0">
            <a:spAutoFit/>
          </a:bodyPr>
          <a:lstStyle/>
          <a:p>
            <a:pPr algn="ctr" defTabSz="914400"/>
            <a:r>
              <a:rPr lang="es-ES" sz="1400" dirty="0">
                <a:solidFill>
                  <a:schemeClr val="bg1"/>
                </a:solidFill>
              </a:rPr>
              <a:t>Procesador</a:t>
            </a:r>
          </a:p>
        </p:txBody>
      </p:sp>
      <p:graphicFrame>
        <p:nvGraphicFramePr>
          <p:cNvPr id="135" name="Tabla 134">
            <a:extLst>
              <a:ext uri="{FF2B5EF4-FFF2-40B4-BE49-F238E27FC236}">
                <a16:creationId xmlns:a16="http://schemas.microsoft.com/office/drawing/2014/main" id="{B2D05CC2-76C7-4AB5-9D62-452E2276E28E}"/>
              </a:ext>
            </a:extLst>
          </p:cNvPr>
          <p:cNvGraphicFramePr>
            <a:graphicFrameLocks noGrp="1"/>
          </p:cNvGraphicFramePr>
          <p:nvPr>
            <p:extLst>
              <p:ext uri="{D42A27DB-BD31-4B8C-83A1-F6EECF244321}">
                <p14:modId xmlns:p14="http://schemas.microsoft.com/office/powerpoint/2010/main" val="2442808878"/>
              </p:ext>
            </p:extLst>
          </p:nvPr>
        </p:nvGraphicFramePr>
        <p:xfrm>
          <a:off x="6221472" y="6153374"/>
          <a:ext cx="2922528" cy="640080"/>
        </p:xfrm>
        <a:graphic>
          <a:graphicData uri="http://schemas.openxmlformats.org/drawingml/2006/table">
            <a:tbl>
              <a:tblPr firstRow="1" bandRow="1">
                <a:tableStyleId>{2D5ABB26-0587-4C30-8999-92F81FD0307C}</a:tableStyleId>
              </a:tblPr>
              <a:tblGrid>
                <a:gridCol w="2458943">
                  <a:extLst>
                    <a:ext uri="{9D8B030D-6E8A-4147-A177-3AD203B41FA5}">
                      <a16:colId xmlns:a16="http://schemas.microsoft.com/office/drawing/2014/main" val="1347896834"/>
                    </a:ext>
                  </a:extLst>
                </a:gridCol>
                <a:gridCol w="463585">
                  <a:extLst>
                    <a:ext uri="{9D8B030D-6E8A-4147-A177-3AD203B41FA5}">
                      <a16:colId xmlns:a16="http://schemas.microsoft.com/office/drawing/2014/main" val="972821047"/>
                    </a:ext>
                  </a:extLst>
                </a:gridCol>
              </a:tblGrid>
              <a:tr h="633819">
                <a:tc>
                  <a:txBody>
                    <a:bodyPr/>
                    <a:lstStyle/>
                    <a:p>
                      <a:pPr algn="r"/>
                      <a:r>
                        <a:rPr lang="es-ES" dirty="0">
                          <a:solidFill>
                            <a:schemeClr val="bg1"/>
                          </a:solidFill>
                        </a:rPr>
                        <a:t>Simulación cinética en Entornos Distribuidos</a:t>
                      </a:r>
                      <a:endParaRPr lang="es-ES" b="0" dirty="0">
                        <a:solidFill>
                          <a:schemeClr val="bg1"/>
                        </a:solidFill>
                      </a:endParaRPr>
                    </a:p>
                  </a:txBody>
                  <a:tcPr anchor="ctr">
                    <a:lnR w="12700" cap="flat" cmpd="sng" algn="ctr">
                      <a:solidFill>
                        <a:schemeClr val="tx1"/>
                      </a:solidFill>
                      <a:prstDash val="solid"/>
                      <a:round/>
                      <a:headEnd type="none" w="med" len="med"/>
                      <a:tailEnd type="none" w="med" len="med"/>
                    </a:lnR>
                  </a:tcPr>
                </a:tc>
                <a:tc>
                  <a:txBody>
                    <a:bodyPr/>
                    <a:lstStyle/>
                    <a:p>
                      <a:pPr algn="ctr"/>
                      <a:fld id="{0E1C8A44-DCA4-45BE-94D1-2AB25001A8D2}" type="slidenum">
                        <a:rPr lang="es-ES" smtClean="0">
                          <a:solidFill>
                            <a:schemeClr val="bg2">
                              <a:lumMod val="60000"/>
                              <a:lumOff val="40000"/>
                            </a:schemeClr>
                          </a:solidFill>
                        </a:rPr>
                        <a:t>16</a:t>
                      </a:fld>
                      <a:endParaRPr lang="es-ES" dirty="0">
                        <a:solidFill>
                          <a:schemeClr val="bg2">
                            <a:lumMod val="60000"/>
                            <a:lumOff val="40000"/>
                          </a:schemeClr>
                        </a:solidFill>
                      </a:endParaRPr>
                    </a:p>
                  </a:txBody>
                  <a:tcPr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862195207"/>
                  </a:ext>
                </a:extLst>
              </a:tr>
            </a:tbl>
          </a:graphicData>
        </a:graphic>
      </p:graphicFrame>
      <p:sp>
        <p:nvSpPr>
          <p:cNvPr id="133" name="Rectángulo 132">
            <a:extLst>
              <a:ext uri="{FF2B5EF4-FFF2-40B4-BE49-F238E27FC236}">
                <a16:creationId xmlns:a16="http://schemas.microsoft.com/office/drawing/2014/main" id="{EB7140CD-D581-4E45-8E00-D867E449F9BA}"/>
              </a:ext>
            </a:extLst>
          </p:cNvPr>
          <p:cNvSpPr/>
          <p:nvPr/>
        </p:nvSpPr>
        <p:spPr>
          <a:xfrm>
            <a:off x="0" y="873306"/>
            <a:ext cx="1785769" cy="5215521"/>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s-ES" sz="1350" u="sng" dirty="0">
                <a:solidFill>
                  <a:schemeClr val="bg1"/>
                </a:solidFill>
              </a:rPr>
              <a:t>Crecimiento cristalino</a:t>
            </a:r>
          </a:p>
          <a:p>
            <a:pPr marL="108000" indent="-72000">
              <a:buFontTx/>
              <a:buChar char="-"/>
            </a:pPr>
            <a:r>
              <a:rPr lang="es-ES" sz="1350" dirty="0">
                <a:solidFill>
                  <a:schemeClr val="bg1"/>
                </a:solidFill>
              </a:rPr>
              <a:t>Deposición</a:t>
            </a:r>
          </a:p>
          <a:p>
            <a:pPr marL="108000" indent="-72000">
              <a:buFontTx/>
              <a:buChar char="-"/>
            </a:pPr>
            <a:r>
              <a:rPr lang="es-ES" sz="1350" dirty="0">
                <a:solidFill>
                  <a:schemeClr val="bg1"/>
                </a:solidFill>
              </a:rPr>
              <a:t>Conceptos</a:t>
            </a:r>
          </a:p>
          <a:p>
            <a:pPr marL="108000" indent="-72000">
              <a:buFontTx/>
              <a:buChar char="-"/>
            </a:pPr>
            <a:r>
              <a:rPr lang="es-ES" sz="1350" dirty="0">
                <a:solidFill>
                  <a:schemeClr val="bg1"/>
                </a:solidFill>
              </a:rPr>
              <a:t>Tipos de Crecimiento</a:t>
            </a:r>
          </a:p>
          <a:p>
            <a:pPr marL="108000" indent="-72000">
              <a:buFontTx/>
              <a:buChar char="-"/>
            </a:pPr>
            <a:r>
              <a:rPr lang="es-ES" sz="1350" dirty="0"/>
              <a:t>Modelo TSK</a:t>
            </a:r>
          </a:p>
          <a:p>
            <a:pPr marL="108000" indent="-72000">
              <a:buFontTx/>
              <a:buChar char="-"/>
            </a:pPr>
            <a:endParaRPr lang="es-ES" sz="1350" dirty="0"/>
          </a:p>
          <a:p>
            <a:r>
              <a:rPr lang="es-ES" sz="1350" b="1" u="sng" dirty="0">
                <a:solidFill>
                  <a:srgbClr val="FD9101"/>
                </a:solidFill>
              </a:rPr>
              <a:t>Simulación atomística</a:t>
            </a:r>
          </a:p>
          <a:p>
            <a:pPr marL="108000" indent="-72000">
              <a:buFontTx/>
              <a:buChar char="-"/>
            </a:pPr>
            <a:r>
              <a:rPr lang="es-ES" sz="1350" dirty="0">
                <a:solidFill>
                  <a:schemeClr val="bg1"/>
                </a:solidFill>
              </a:rPr>
              <a:t>Introducción</a:t>
            </a:r>
          </a:p>
          <a:p>
            <a:pPr marL="108000" indent="-72000">
              <a:buFontTx/>
              <a:buChar char="-"/>
            </a:pPr>
            <a:r>
              <a:rPr lang="es-ES" sz="1350" dirty="0">
                <a:solidFill>
                  <a:schemeClr val="bg1"/>
                </a:solidFill>
              </a:rPr>
              <a:t>Dinámica molecular</a:t>
            </a:r>
          </a:p>
          <a:p>
            <a:pPr marL="108000" indent="-72000">
              <a:buFontTx/>
              <a:buChar char="-"/>
            </a:pPr>
            <a:r>
              <a:rPr lang="es-ES" sz="1350" b="1" dirty="0">
                <a:solidFill>
                  <a:srgbClr val="FD9101"/>
                </a:solidFill>
              </a:rPr>
              <a:t>Monte Carlo</a:t>
            </a:r>
          </a:p>
          <a:p>
            <a:pPr marL="288000" lvl="1" indent="-171450">
              <a:buFont typeface="Arial" panose="020B0604020202020204" pitchFamily="34" charset="0"/>
              <a:buChar char="•"/>
            </a:pPr>
            <a:r>
              <a:rPr lang="es-ES" sz="1350" dirty="0">
                <a:solidFill>
                  <a:schemeClr val="bg1"/>
                </a:solidFill>
              </a:rPr>
              <a:t>KMC</a:t>
            </a:r>
          </a:p>
          <a:p>
            <a:pPr marL="288000" lvl="1" indent="-171450">
              <a:buFont typeface="Arial" panose="020B0604020202020204" pitchFamily="34" charset="0"/>
              <a:buChar char="•"/>
            </a:pPr>
            <a:r>
              <a:rPr lang="es-ES" sz="1350" b="1" dirty="0">
                <a:solidFill>
                  <a:srgbClr val="FD9101"/>
                </a:solidFill>
              </a:rPr>
              <a:t>Paralelización</a:t>
            </a:r>
          </a:p>
          <a:p>
            <a:endParaRPr lang="es-ES" sz="1350" b="1" u="sng" dirty="0"/>
          </a:p>
          <a:p>
            <a:r>
              <a:rPr lang="es-ES" sz="1350" u="sng" dirty="0"/>
              <a:t>Aportaciones</a:t>
            </a:r>
          </a:p>
          <a:p>
            <a:pPr marL="108000" indent="-72000">
              <a:buFontTx/>
              <a:buChar char="-"/>
            </a:pPr>
            <a:r>
              <a:rPr lang="es-ES" sz="1350" dirty="0" err="1"/>
              <a:t>Homoepitaxia</a:t>
            </a:r>
            <a:endParaRPr lang="es-ES" sz="1350" dirty="0"/>
          </a:p>
          <a:p>
            <a:pPr marL="108000" indent="-72000">
              <a:buFontTx/>
              <a:buChar char="-"/>
            </a:pPr>
            <a:r>
              <a:rPr lang="es-ES" sz="1350" dirty="0" err="1"/>
              <a:t>Heteroepitaxia</a:t>
            </a:r>
            <a:endParaRPr lang="es-ES" sz="1350" dirty="0"/>
          </a:p>
          <a:p>
            <a:pPr marL="108000" indent="-72000">
              <a:buFontTx/>
              <a:buChar char="-"/>
            </a:pPr>
            <a:r>
              <a:rPr lang="es-ES" sz="1350" dirty="0"/>
              <a:t>Análisis </a:t>
            </a:r>
            <a:r>
              <a:rPr lang="es-ES" sz="1350" dirty="0" err="1"/>
              <a:t>MMonCa</a:t>
            </a:r>
            <a:endParaRPr lang="es-ES" sz="1350" dirty="0"/>
          </a:p>
          <a:p>
            <a:endParaRPr lang="es-ES" sz="1350" dirty="0"/>
          </a:p>
          <a:p>
            <a:r>
              <a:rPr lang="es-ES" sz="1350" u="sng" dirty="0"/>
              <a:t>Simulador distribuido</a:t>
            </a:r>
          </a:p>
          <a:p>
            <a:pPr marL="108000" indent="-72000">
              <a:buFontTx/>
              <a:buChar char="-"/>
            </a:pPr>
            <a:r>
              <a:rPr lang="es-ES" sz="1350" dirty="0"/>
              <a:t>Versión secuencial</a:t>
            </a:r>
          </a:p>
          <a:p>
            <a:pPr marL="108000" indent="-72000">
              <a:buFontTx/>
              <a:buChar char="-"/>
            </a:pPr>
            <a:r>
              <a:rPr lang="es-ES" sz="1350" dirty="0"/>
              <a:t>Versión distribuida</a:t>
            </a:r>
          </a:p>
          <a:p>
            <a:pPr marL="108000" indent="-72000">
              <a:buFontTx/>
              <a:buChar char="-"/>
            </a:pPr>
            <a:r>
              <a:rPr lang="es-ES" sz="1350" dirty="0"/>
              <a:t>Simulaciones</a:t>
            </a:r>
          </a:p>
          <a:p>
            <a:endParaRPr lang="es-ES" sz="1350" dirty="0"/>
          </a:p>
          <a:p>
            <a:r>
              <a:rPr lang="es-ES" sz="1350" u="sng" dirty="0"/>
              <a:t>Conclusiones</a:t>
            </a:r>
          </a:p>
        </p:txBody>
      </p:sp>
      <p:sp>
        <p:nvSpPr>
          <p:cNvPr id="2" name="Rectángulo 1">
            <a:extLst>
              <a:ext uri="{FF2B5EF4-FFF2-40B4-BE49-F238E27FC236}">
                <a16:creationId xmlns:a16="http://schemas.microsoft.com/office/drawing/2014/main" id="{FB424FA5-F635-4D06-8596-3A3BE79D84F3}"/>
              </a:ext>
            </a:extLst>
          </p:cNvPr>
          <p:cNvSpPr/>
          <p:nvPr/>
        </p:nvSpPr>
        <p:spPr>
          <a:xfrm>
            <a:off x="3490630" y="3794467"/>
            <a:ext cx="292004" cy="689573"/>
          </a:xfrm>
          <a:prstGeom prst="rect">
            <a:avLst/>
          </a:prstGeom>
          <a:solidFill>
            <a:srgbClr val="FF0000">
              <a:alpha val="46000"/>
            </a:srgbClr>
          </a:solidFill>
          <a:ln>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38" name="CuadroTexto 137">
            <a:extLst>
              <a:ext uri="{FF2B5EF4-FFF2-40B4-BE49-F238E27FC236}">
                <a16:creationId xmlns:a16="http://schemas.microsoft.com/office/drawing/2014/main" id="{598F5DA5-0E37-4E9B-9BD2-CDF28092B85C}"/>
              </a:ext>
            </a:extLst>
          </p:cNvPr>
          <p:cNvSpPr txBox="1"/>
          <p:nvPr/>
        </p:nvSpPr>
        <p:spPr>
          <a:xfrm>
            <a:off x="2455850" y="5001589"/>
            <a:ext cx="1810212" cy="307777"/>
          </a:xfrm>
          <a:prstGeom prst="rect">
            <a:avLst/>
          </a:prstGeom>
          <a:noFill/>
        </p:spPr>
        <p:txBody>
          <a:bodyPr wrap="square" rtlCol="0">
            <a:spAutoFit/>
          </a:bodyPr>
          <a:lstStyle/>
          <a:p>
            <a:pPr algn="ctr" defTabSz="914400"/>
            <a:r>
              <a:rPr lang="es-ES" sz="1400" dirty="0">
                <a:solidFill>
                  <a:srgbClr val="C00000"/>
                </a:solidFill>
              </a:rPr>
              <a:t>Zona de contorno</a:t>
            </a:r>
          </a:p>
        </p:txBody>
      </p:sp>
      <p:cxnSp>
        <p:nvCxnSpPr>
          <p:cNvPr id="139" name="Conector recto de flecha 138">
            <a:extLst>
              <a:ext uri="{FF2B5EF4-FFF2-40B4-BE49-F238E27FC236}">
                <a16:creationId xmlns:a16="http://schemas.microsoft.com/office/drawing/2014/main" id="{B4E8E4BE-04C0-437D-9236-F6367AC115DE}"/>
              </a:ext>
            </a:extLst>
          </p:cNvPr>
          <p:cNvCxnSpPr>
            <a:cxnSpLocks/>
            <a:stCxn id="138" idx="0"/>
          </p:cNvCxnSpPr>
          <p:nvPr/>
        </p:nvCxnSpPr>
        <p:spPr>
          <a:xfrm flipV="1">
            <a:off x="3360956" y="4536844"/>
            <a:ext cx="134824" cy="464745"/>
          </a:xfrm>
          <a:prstGeom prst="straightConnector1">
            <a:avLst/>
          </a:prstGeom>
          <a:ln w="508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817428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wipe(down)">
                                      <p:cBhvr>
                                        <p:cTn id="7" dur="500"/>
                                        <p:tgtEl>
                                          <p:spTgt spid="3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38"/>
                                        </p:tgtEl>
                                        <p:attrNameLst>
                                          <p:attrName>style.visibility</p:attrName>
                                        </p:attrNameLst>
                                      </p:cBhvr>
                                      <p:to>
                                        <p:strVal val="visible"/>
                                      </p:to>
                                    </p:set>
                                    <p:animEffect transition="in" filter="wipe(left)">
                                      <p:cBhvr>
                                        <p:cTn id="12" dur="500"/>
                                        <p:tgtEl>
                                          <p:spTgt spid="38"/>
                                        </p:tgtEl>
                                      </p:cBhvr>
                                    </p:animEffect>
                                  </p:childTnLst>
                                </p:cTn>
                              </p:par>
                              <p:par>
                                <p:cTn id="13" presetID="22" presetClass="entr" presetSubtype="8" fill="hold" nodeType="withEffect">
                                  <p:stCondLst>
                                    <p:cond delay="0"/>
                                  </p:stCondLst>
                                  <p:childTnLst>
                                    <p:set>
                                      <p:cBhvr>
                                        <p:cTn id="14" dur="1" fill="hold">
                                          <p:stCondLst>
                                            <p:cond delay="0"/>
                                          </p:stCondLst>
                                        </p:cTn>
                                        <p:tgtEl>
                                          <p:spTgt spid="39"/>
                                        </p:tgtEl>
                                        <p:attrNameLst>
                                          <p:attrName>style.visibility</p:attrName>
                                        </p:attrNameLst>
                                      </p:cBhvr>
                                      <p:to>
                                        <p:strVal val="visible"/>
                                      </p:to>
                                    </p:set>
                                    <p:animEffect transition="in" filter="wipe(left)">
                                      <p:cBhvr>
                                        <p:cTn id="15" dur="500"/>
                                        <p:tgtEl>
                                          <p:spTgt spid="39"/>
                                        </p:tgtEl>
                                      </p:cBhvr>
                                    </p:animEffect>
                                  </p:childTnLst>
                                </p:cTn>
                              </p:par>
                            </p:childTnLst>
                          </p:cTn>
                        </p:par>
                      </p:childTnLst>
                    </p:cTn>
                  </p:par>
                  <p:par>
                    <p:cTn id="16" fill="hold">
                      <p:stCondLst>
                        <p:cond delay="indefinite"/>
                      </p:stCondLst>
                      <p:childTnLst>
                        <p:par>
                          <p:cTn id="17" fill="hold">
                            <p:stCondLst>
                              <p:cond delay="0"/>
                            </p:stCondLst>
                            <p:childTnLst>
                              <p:par>
                                <p:cTn id="18" presetID="16" presetClass="entr" presetSubtype="37" fill="hold" grpId="0" nodeType="click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barn(outVertical)">
                                      <p:cBhvr>
                                        <p:cTn id="20" dur="250"/>
                                        <p:tgtEl>
                                          <p:spTgt spid="2"/>
                                        </p:tgtEl>
                                      </p:cBhvr>
                                    </p:animEffect>
                                  </p:childTnLst>
                                </p:cTn>
                              </p:par>
                            </p:childTnLst>
                          </p:cTn>
                        </p:par>
                        <p:par>
                          <p:cTn id="21" fill="hold">
                            <p:stCondLst>
                              <p:cond delay="250"/>
                            </p:stCondLst>
                            <p:childTnLst>
                              <p:par>
                                <p:cTn id="22" presetID="10" presetClass="entr" presetSubtype="0" fill="hold" grpId="0" nodeType="afterEffect">
                                  <p:stCondLst>
                                    <p:cond delay="0"/>
                                  </p:stCondLst>
                                  <p:childTnLst>
                                    <p:set>
                                      <p:cBhvr>
                                        <p:cTn id="23" dur="1" fill="hold">
                                          <p:stCondLst>
                                            <p:cond delay="0"/>
                                          </p:stCondLst>
                                        </p:cTn>
                                        <p:tgtEl>
                                          <p:spTgt spid="138"/>
                                        </p:tgtEl>
                                        <p:attrNameLst>
                                          <p:attrName>style.visibility</p:attrName>
                                        </p:attrNameLst>
                                      </p:cBhvr>
                                      <p:to>
                                        <p:strVal val="visible"/>
                                      </p:to>
                                    </p:set>
                                    <p:animEffect transition="in" filter="fade">
                                      <p:cBhvr>
                                        <p:cTn id="24" dur="250"/>
                                        <p:tgtEl>
                                          <p:spTgt spid="138"/>
                                        </p:tgtEl>
                                      </p:cBhvr>
                                    </p:animEffect>
                                  </p:childTnLst>
                                </p:cTn>
                              </p:par>
                            </p:childTnLst>
                          </p:cTn>
                        </p:par>
                        <p:par>
                          <p:cTn id="25" fill="hold">
                            <p:stCondLst>
                              <p:cond delay="500"/>
                            </p:stCondLst>
                            <p:childTnLst>
                              <p:par>
                                <p:cTn id="26" presetID="22" presetClass="entr" presetSubtype="4" fill="hold" nodeType="afterEffect">
                                  <p:stCondLst>
                                    <p:cond delay="0"/>
                                  </p:stCondLst>
                                  <p:childTnLst>
                                    <p:set>
                                      <p:cBhvr>
                                        <p:cTn id="27" dur="1" fill="hold">
                                          <p:stCondLst>
                                            <p:cond delay="0"/>
                                          </p:stCondLst>
                                        </p:cTn>
                                        <p:tgtEl>
                                          <p:spTgt spid="139"/>
                                        </p:tgtEl>
                                        <p:attrNameLst>
                                          <p:attrName>style.visibility</p:attrName>
                                        </p:attrNameLst>
                                      </p:cBhvr>
                                      <p:to>
                                        <p:strVal val="visible"/>
                                      </p:to>
                                    </p:set>
                                    <p:animEffect transition="in" filter="wipe(down)">
                                      <p:cBhvr>
                                        <p:cTn id="28" dur="250"/>
                                        <p:tgtEl>
                                          <p:spTgt spid="139"/>
                                        </p:tgtEl>
                                      </p:cBhvr>
                                    </p:animEffect>
                                  </p:childTnLst>
                                </p:cTn>
                              </p:par>
                            </p:childTnLst>
                          </p:cTn>
                        </p:par>
                      </p:childTnLst>
                    </p:cTn>
                  </p:par>
                  <p:par>
                    <p:cTn id="29" fill="hold">
                      <p:stCondLst>
                        <p:cond delay="indefinite"/>
                      </p:stCondLst>
                      <p:childTnLst>
                        <p:par>
                          <p:cTn id="30" fill="hold">
                            <p:stCondLst>
                              <p:cond delay="0"/>
                            </p:stCondLst>
                            <p:childTnLst>
                              <p:par>
                                <p:cTn id="31" presetID="1" presetClass="emph" presetSubtype="2" fill="hold" nodeType="clickEffect">
                                  <p:stCondLst>
                                    <p:cond delay="0"/>
                                  </p:stCondLst>
                                  <p:childTnLst>
                                    <p:animClr clrSpc="rgb" dir="cw">
                                      <p:cBhvr>
                                        <p:cTn id="32" dur="500" fill="hold"/>
                                        <p:tgtEl>
                                          <p:spTgt spid="200"/>
                                        </p:tgtEl>
                                        <p:attrNameLst>
                                          <p:attrName>fillcolor</p:attrName>
                                        </p:attrNameLst>
                                      </p:cBhvr>
                                      <p:to>
                                        <a:srgbClr val="ABD9CE"/>
                                      </p:to>
                                    </p:animClr>
                                    <p:set>
                                      <p:cBhvr>
                                        <p:cTn id="33" dur="500" fill="hold"/>
                                        <p:tgtEl>
                                          <p:spTgt spid="200"/>
                                        </p:tgtEl>
                                        <p:attrNameLst>
                                          <p:attrName>fill.type</p:attrName>
                                        </p:attrNameLst>
                                      </p:cBhvr>
                                      <p:to>
                                        <p:strVal val="solid"/>
                                      </p:to>
                                    </p:set>
                                    <p:set>
                                      <p:cBhvr>
                                        <p:cTn id="34" dur="500" fill="hold"/>
                                        <p:tgtEl>
                                          <p:spTgt spid="200"/>
                                        </p:tgtEl>
                                        <p:attrNameLst>
                                          <p:attrName>fill.on</p:attrName>
                                        </p:attrNameLst>
                                      </p:cBhvr>
                                      <p:to>
                                        <p:strVal val="true"/>
                                      </p:to>
                                    </p:set>
                                  </p:childTnLst>
                                </p:cTn>
                              </p:par>
                              <p:par>
                                <p:cTn id="35" presetID="1" presetClass="emph" presetSubtype="2" fill="hold" nodeType="withEffect">
                                  <p:stCondLst>
                                    <p:cond delay="0"/>
                                  </p:stCondLst>
                                  <p:childTnLst>
                                    <p:animClr clrSpc="rgb" dir="cw">
                                      <p:cBhvr>
                                        <p:cTn id="36" dur="500" fill="hold"/>
                                        <p:tgtEl>
                                          <p:spTgt spid="195"/>
                                        </p:tgtEl>
                                        <p:attrNameLst>
                                          <p:attrName>fillcolor</p:attrName>
                                        </p:attrNameLst>
                                      </p:cBhvr>
                                      <p:to>
                                        <a:srgbClr val="ABD9CE"/>
                                      </p:to>
                                    </p:animClr>
                                    <p:set>
                                      <p:cBhvr>
                                        <p:cTn id="37" dur="500" fill="hold"/>
                                        <p:tgtEl>
                                          <p:spTgt spid="195"/>
                                        </p:tgtEl>
                                        <p:attrNameLst>
                                          <p:attrName>fill.type</p:attrName>
                                        </p:attrNameLst>
                                      </p:cBhvr>
                                      <p:to>
                                        <p:strVal val="solid"/>
                                      </p:to>
                                    </p:set>
                                    <p:set>
                                      <p:cBhvr>
                                        <p:cTn id="38" dur="500" fill="hold"/>
                                        <p:tgtEl>
                                          <p:spTgt spid="195"/>
                                        </p:tgtEl>
                                        <p:attrNameLst>
                                          <p:attrName>fill.on</p:attrName>
                                        </p:attrNameLst>
                                      </p:cBhvr>
                                      <p:to>
                                        <p:strVal val="true"/>
                                      </p:to>
                                    </p:set>
                                  </p:childTnLst>
                                </p:cTn>
                              </p:par>
                              <p:par>
                                <p:cTn id="39" presetID="1" presetClass="emph" presetSubtype="2" fill="hold" nodeType="withEffect">
                                  <p:stCondLst>
                                    <p:cond delay="0"/>
                                  </p:stCondLst>
                                  <p:childTnLst>
                                    <p:animClr clrSpc="rgb" dir="cw">
                                      <p:cBhvr>
                                        <p:cTn id="40" dur="500" fill="hold"/>
                                        <p:tgtEl>
                                          <p:spTgt spid="190"/>
                                        </p:tgtEl>
                                        <p:attrNameLst>
                                          <p:attrName>fillcolor</p:attrName>
                                        </p:attrNameLst>
                                      </p:cBhvr>
                                      <p:to>
                                        <a:srgbClr val="ABD9CE"/>
                                      </p:to>
                                    </p:animClr>
                                    <p:set>
                                      <p:cBhvr>
                                        <p:cTn id="41" dur="500" fill="hold"/>
                                        <p:tgtEl>
                                          <p:spTgt spid="190"/>
                                        </p:tgtEl>
                                        <p:attrNameLst>
                                          <p:attrName>fill.type</p:attrName>
                                        </p:attrNameLst>
                                      </p:cBhvr>
                                      <p:to>
                                        <p:strVal val="solid"/>
                                      </p:to>
                                    </p:set>
                                    <p:set>
                                      <p:cBhvr>
                                        <p:cTn id="42" dur="500" fill="hold"/>
                                        <p:tgtEl>
                                          <p:spTgt spid="190"/>
                                        </p:tgtEl>
                                        <p:attrNameLst>
                                          <p:attrName>fill.on</p:attrName>
                                        </p:attrNameLst>
                                      </p:cBhvr>
                                      <p:to>
                                        <p:strVal val="true"/>
                                      </p:to>
                                    </p:set>
                                  </p:childTnLst>
                                </p:cTn>
                              </p:par>
                              <p:par>
                                <p:cTn id="43" presetID="1" presetClass="emph" presetSubtype="2" fill="hold" nodeType="withEffect">
                                  <p:stCondLst>
                                    <p:cond delay="0"/>
                                  </p:stCondLst>
                                  <p:childTnLst>
                                    <p:animClr clrSpc="rgb" dir="cw">
                                      <p:cBhvr>
                                        <p:cTn id="44" dur="500" fill="hold"/>
                                        <p:tgtEl>
                                          <p:spTgt spid="205"/>
                                        </p:tgtEl>
                                        <p:attrNameLst>
                                          <p:attrName>fillcolor</p:attrName>
                                        </p:attrNameLst>
                                      </p:cBhvr>
                                      <p:to>
                                        <a:srgbClr val="ABD9CE"/>
                                      </p:to>
                                    </p:animClr>
                                    <p:set>
                                      <p:cBhvr>
                                        <p:cTn id="45" dur="500" fill="hold"/>
                                        <p:tgtEl>
                                          <p:spTgt spid="205"/>
                                        </p:tgtEl>
                                        <p:attrNameLst>
                                          <p:attrName>fill.type</p:attrName>
                                        </p:attrNameLst>
                                      </p:cBhvr>
                                      <p:to>
                                        <p:strVal val="solid"/>
                                      </p:to>
                                    </p:set>
                                    <p:set>
                                      <p:cBhvr>
                                        <p:cTn id="46" dur="500" fill="hold"/>
                                        <p:tgtEl>
                                          <p:spTgt spid="205"/>
                                        </p:tgtEl>
                                        <p:attrNameLst>
                                          <p:attrName>fill.on</p:attrName>
                                        </p:attrNameLst>
                                      </p:cBhvr>
                                      <p:to>
                                        <p:strVal val="true"/>
                                      </p:to>
                                    </p:set>
                                  </p:childTnLst>
                                </p:cTn>
                              </p:par>
                              <p:par>
                                <p:cTn id="47" presetID="1" presetClass="emph" presetSubtype="2" fill="hold" nodeType="withEffect">
                                  <p:stCondLst>
                                    <p:cond delay="0"/>
                                  </p:stCondLst>
                                  <p:childTnLst>
                                    <p:animClr clrSpc="rgb" dir="cw">
                                      <p:cBhvr>
                                        <p:cTn id="48" dur="500" fill="hold"/>
                                        <p:tgtEl>
                                          <p:spTgt spid="210"/>
                                        </p:tgtEl>
                                        <p:attrNameLst>
                                          <p:attrName>fillcolor</p:attrName>
                                        </p:attrNameLst>
                                      </p:cBhvr>
                                      <p:to>
                                        <a:srgbClr val="ABD9CE"/>
                                      </p:to>
                                    </p:animClr>
                                    <p:set>
                                      <p:cBhvr>
                                        <p:cTn id="49" dur="500" fill="hold"/>
                                        <p:tgtEl>
                                          <p:spTgt spid="210"/>
                                        </p:tgtEl>
                                        <p:attrNameLst>
                                          <p:attrName>fill.type</p:attrName>
                                        </p:attrNameLst>
                                      </p:cBhvr>
                                      <p:to>
                                        <p:strVal val="solid"/>
                                      </p:to>
                                    </p:set>
                                    <p:set>
                                      <p:cBhvr>
                                        <p:cTn id="50" dur="500" fill="hold"/>
                                        <p:tgtEl>
                                          <p:spTgt spid="210"/>
                                        </p:tgtEl>
                                        <p:attrNameLst>
                                          <p:attrName>fill.on</p:attrName>
                                        </p:attrNameLst>
                                      </p:cBhvr>
                                      <p:to>
                                        <p:strVal val="true"/>
                                      </p:to>
                                    </p:set>
                                  </p:childTnLst>
                                </p:cTn>
                              </p:par>
                              <p:par>
                                <p:cTn id="51" presetID="1" presetClass="emph" presetSubtype="2" fill="hold" nodeType="withEffect">
                                  <p:stCondLst>
                                    <p:cond delay="0"/>
                                  </p:stCondLst>
                                  <p:childTnLst>
                                    <p:animClr clrSpc="rgb" dir="cw">
                                      <p:cBhvr>
                                        <p:cTn id="52" dur="500" fill="hold"/>
                                        <p:tgtEl>
                                          <p:spTgt spid="215"/>
                                        </p:tgtEl>
                                        <p:attrNameLst>
                                          <p:attrName>fillcolor</p:attrName>
                                        </p:attrNameLst>
                                      </p:cBhvr>
                                      <p:to>
                                        <a:srgbClr val="ABD9CE"/>
                                      </p:to>
                                    </p:animClr>
                                    <p:set>
                                      <p:cBhvr>
                                        <p:cTn id="53" dur="500" fill="hold"/>
                                        <p:tgtEl>
                                          <p:spTgt spid="215"/>
                                        </p:tgtEl>
                                        <p:attrNameLst>
                                          <p:attrName>fill.type</p:attrName>
                                        </p:attrNameLst>
                                      </p:cBhvr>
                                      <p:to>
                                        <p:strVal val="solid"/>
                                      </p:to>
                                    </p:set>
                                    <p:set>
                                      <p:cBhvr>
                                        <p:cTn id="54" dur="500" fill="hold"/>
                                        <p:tgtEl>
                                          <p:spTgt spid="215"/>
                                        </p:tgtEl>
                                        <p:attrNameLst>
                                          <p:attrName>fill.on</p:attrName>
                                        </p:attrNameLst>
                                      </p:cBhvr>
                                      <p:to>
                                        <p:strVal val="true"/>
                                      </p:to>
                                    </p:set>
                                  </p:childTnLst>
                                </p:cTn>
                              </p:par>
                              <p:par>
                                <p:cTn id="55" presetID="1" presetClass="emph" presetSubtype="2" fill="hold" nodeType="withEffect">
                                  <p:stCondLst>
                                    <p:cond delay="0"/>
                                  </p:stCondLst>
                                  <p:childTnLst>
                                    <p:animClr clrSpc="rgb" dir="cw">
                                      <p:cBhvr>
                                        <p:cTn id="56" dur="500" fill="hold"/>
                                        <p:tgtEl>
                                          <p:spTgt spid="220"/>
                                        </p:tgtEl>
                                        <p:attrNameLst>
                                          <p:attrName>fillcolor</p:attrName>
                                        </p:attrNameLst>
                                      </p:cBhvr>
                                      <p:to>
                                        <a:srgbClr val="ABD9CE"/>
                                      </p:to>
                                    </p:animClr>
                                    <p:set>
                                      <p:cBhvr>
                                        <p:cTn id="57" dur="500" fill="hold"/>
                                        <p:tgtEl>
                                          <p:spTgt spid="220"/>
                                        </p:tgtEl>
                                        <p:attrNameLst>
                                          <p:attrName>fill.type</p:attrName>
                                        </p:attrNameLst>
                                      </p:cBhvr>
                                      <p:to>
                                        <p:strVal val="solid"/>
                                      </p:to>
                                    </p:set>
                                    <p:set>
                                      <p:cBhvr>
                                        <p:cTn id="58" dur="500" fill="hold"/>
                                        <p:tgtEl>
                                          <p:spTgt spid="220"/>
                                        </p:tgtEl>
                                        <p:attrNameLst>
                                          <p:attrName>fill.on</p:attrName>
                                        </p:attrNameLst>
                                      </p:cBhvr>
                                      <p:to>
                                        <p:strVal val="true"/>
                                      </p:to>
                                    </p:set>
                                  </p:childTnLst>
                                </p:cTn>
                              </p:par>
                              <p:par>
                                <p:cTn id="59" presetID="1" presetClass="emph" presetSubtype="2" fill="hold" nodeType="withEffect">
                                  <p:stCondLst>
                                    <p:cond delay="0"/>
                                  </p:stCondLst>
                                  <p:childTnLst>
                                    <p:animClr clrSpc="rgb" dir="cw">
                                      <p:cBhvr>
                                        <p:cTn id="60" dur="500" fill="hold"/>
                                        <p:tgtEl>
                                          <p:spTgt spid="204"/>
                                        </p:tgtEl>
                                        <p:attrNameLst>
                                          <p:attrName>fillcolor</p:attrName>
                                        </p:attrNameLst>
                                      </p:cBhvr>
                                      <p:to>
                                        <a:srgbClr val="ABD9CE"/>
                                      </p:to>
                                    </p:animClr>
                                    <p:set>
                                      <p:cBhvr>
                                        <p:cTn id="61" dur="500" fill="hold"/>
                                        <p:tgtEl>
                                          <p:spTgt spid="204"/>
                                        </p:tgtEl>
                                        <p:attrNameLst>
                                          <p:attrName>fill.type</p:attrName>
                                        </p:attrNameLst>
                                      </p:cBhvr>
                                      <p:to>
                                        <p:strVal val="solid"/>
                                      </p:to>
                                    </p:set>
                                    <p:set>
                                      <p:cBhvr>
                                        <p:cTn id="62" dur="500" fill="hold"/>
                                        <p:tgtEl>
                                          <p:spTgt spid="204"/>
                                        </p:tgtEl>
                                        <p:attrNameLst>
                                          <p:attrName>fill.on</p:attrName>
                                        </p:attrNameLst>
                                      </p:cBhvr>
                                      <p:to>
                                        <p:strVal val="true"/>
                                      </p:to>
                                    </p:set>
                                  </p:childTnLst>
                                </p:cTn>
                              </p:par>
                              <p:par>
                                <p:cTn id="63" presetID="1" presetClass="emph" presetSubtype="2" fill="hold" nodeType="withEffect">
                                  <p:stCondLst>
                                    <p:cond delay="0"/>
                                  </p:stCondLst>
                                  <p:childTnLst>
                                    <p:animClr clrSpc="rgb" dir="cw">
                                      <p:cBhvr>
                                        <p:cTn id="64" dur="500" fill="hold"/>
                                        <p:tgtEl>
                                          <p:spTgt spid="164"/>
                                        </p:tgtEl>
                                        <p:attrNameLst>
                                          <p:attrName>fillcolor</p:attrName>
                                        </p:attrNameLst>
                                      </p:cBhvr>
                                      <p:to>
                                        <a:srgbClr val="ABD9CE"/>
                                      </p:to>
                                    </p:animClr>
                                    <p:set>
                                      <p:cBhvr>
                                        <p:cTn id="65" dur="500" fill="hold"/>
                                        <p:tgtEl>
                                          <p:spTgt spid="164"/>
                                        </p:tgtEl>
                                        <p:attrNameLst>
                                          <p:attrName>fill.type</p:attrName>
                                        </p:attrNameLst>
                                      </p:cBhvr>
                                      <p:to>
                                        <p:strVal val="solid"/>
                                      </p:to>
                                    </p:set>
                                    <p:set>
                                      <p:cBhvr>
                                        <p:cTn id="66" dur="500" fill="hold"/>
                                        <p:tgtEl>
                                          <p:spTgt spid="164"/>
                                        </p:tgtEl>
                                        <p:attrNameLst>
                                          <p:attrName>fill.on</p:attrName>
                                        </p:attrNameLst>
                                      </p:cBhvr>
                                      <p:to>
                                        <p:strVal val="true"/>
                                      </p:to>
                                    </p:set>
                                  </p:childTnLst>
                                </p:cTn>
                              </p:par>
                              <p:par>
                                <p:cTn id="67" presetID="1" presetClass="emph" presetSubtype="2" fill="hold" nodeType="withEffect">
                                  <p:stCondLst>
                                    <p:cond delay="0"/>
                                  </p:stCondLst>
                                  <p:childTnLst>
                                    <p:animClr clrSpc="rgb" dir="cw">
                                      <p:cBhvr>
                                        <p:cTn id="68" dur="500" fill="hold"/>
                                        <p:tgtEl>
                                          <p:spTgt spid="170"/>
                                        </p:tgtEl>
                                        <p:attrNameLst>
                                          <p:attrName>fillcolor</p:attrName>
                                        </p:attrNameLst>
                                      </p:cBhvr>
                                      <p:to>
                                        <a:srgbClr val="ABD9CE"/>
                                      </p:to>
                                    </p:animClr>
                                    <p:set>
                                      <p:cBhvr>
                                        <p:cTn id="69" dur="500" fill="hold"/>
                                        <p:tgtEl>
                                          <p:spTgt spid="170"/>
                                        </p:tgtEl>
                                        <p:attrNameLst>
                                          <p:attrName>fill.type</p:attrName>
                                        </p:attrNameLst>
                                      </p:cBhvr>
                                      <p:to>
                                        <p:strVal val="solid"/>
                                      </p:to>
                                    </p:set>
                                    <p:set>
                                      <p:cBhvr>
                                        <p:cTn id="70" dur="500" fill="hold"/>
                                        <p:tgtEl>
                                          <p:spTgt spid="170"/>
                                        </p:tgtEl>
                                        <p:attrNameLst>
                                          <p:attrName>fill.on</p:attrName>
                                        </p:attrNameLst>
                                      </p:cBhvr>
                                      <p:to>
                                        <p:strVal val="true"/>
                                      </p:to>
                                    </p:set>
                                  </p:childTnLst>
                                </p:cTn>
                              </p:par>
                              <p:par>
                                <p:cTn id="71" presetID="1" presetClass="emph" presetSubtype="2" fill="hold" nodeType="withEffect">
                                  <p:stCondLst>
                                    <p:cond delay="0"/>
                                  </p:stCondLst>
                                  <p:childTnLst>
                                    <p:animClr clrSpc="rgb" dir="cw">
                                      <p:cBhvr>
                                        <p:cTn id="72" dur="500" fill="hold"/>
                                        <p:tgtEl>
                                          <p:spTgt spid="214"/>
                                        </p:tgtEl>
                                        <p:attrNameLst>
                                          <p:attrName>fillcolor</p:attrName>
                                        </p:attrNameLst>
                                      </p:cBhvr>
                                      <p:to>
                                        <a:srgbClr val="ABD9CE"/>
                                      </p:to>
                                    </p:animClr>
                                    <p:set>
                                      <p:cBhvr>
                                        <p:cTn id="73" dur="500" fill="hold"/>
                                        <p:tgtEl>
                                          <p:spTgt spid="214"/>
                                        </p:tgtEl>
                                        <p:attrNameLst>
                                          <p:attrName>fill.type</p:attrName>
                                        </p:attrNameLst>
                                      </p:cBhvr>
                                      <p:to>
                                        <p:strVal val="solid"/>
                                      </p:to>
                                    </p:set>
                                    <p:set>
                                      <p:cBhvr>
                                        <p:cTn id="74" dur="500" fill="hold"/>
                                        <p:tgtEl>
                                          <p:spTgt spid="214"/>
                                        </p:tgtEl>
                                        <p:attrNameLst>
                                          <p:attrName>fill.on</p:attrName>
                                        </p:attrNameLst>
                                      </p:cBhvr>
                                      <p:to>
                                        <p:strVal val="true"/>
                                      </p:to>
                                    </p:set>
                                  </p:childTnLst>
                                </p:cTn>
                              </p:par>
                              <p:par>
                                <p:cTn id="75" presetID="1" presetClass="emph" presetSubtype="2" fill="hold" nodeType="withEffect">
                                  <p:stCondLst>
                                    <p:cond delay="0"/>
                                  </p:stCondLst>
                                  <p:childTnLst>
                                    <p:animClr clrSpc="rgb" dir="cw">
                                      <p:cBhvr>
                                        <p:cTn id="76" dur="500" fill="hold"/>
                                        <p:tgtEl>
                                          <p:spTgt spid="174"/>
                                        </p:tgtEl>
                                        <p:attrNameLst>
                                          <p:attrName>fillcolor</p:attrName>
                                        </p:attrNameLst>
                                      </p:cBhvr>
                                      <p:to>
                                        <a:srgbClr val="ABD9CE"/>
                                      </p:to>
                                    </p:animClr>
                                    <p:set>
                                      <p:cBhvr>
                                        <p:cTn id="77" dur="500" fill="hold"/>
                                        <p:tgtEl>
                                          <p:spTgt spid="174"/>
                                        </p:tgtEl>
                                        <p:attrNameLst>
                                          <p:attrName>fill.type</p:attrName>
                                        </p:attrNameLst>
                                      </p:cBhvr>
                                      <p:to>
                                        <p:strVal val="solid"/>
                                      </p:to>
                                    </p:set>
                                    <p:set>
                                      <p:cBhvr>
                                        <p:cTn id="78" dur="500" fill="hold"/>
                                        <p:tgtEl>
                                          <p:spTgt spid="174"/>
                                        </p:tgtEl>
                                        <p:attrNameLst>
                                          <p:attrName>fill.on</p:attrName>
                                        </p:attrNameLst>
                                      </p:cBhvr>
                                      <p:to>
                                        <p:strVal val="true"/>
                                      </p:to>
                                    </p:set>
                                  </p:childTnLst>
                                </p:cTn>
                              </p:par>
                              <p:par>
                                <p:cTn id="79" presetID="1" presetClass="emph" presetSubtype="2" fill="hold" nodeType="withEffect">
                                  <p:stCondLst>
                                    <p:cond delay="0"/>
                                  </p:stCondLst>
                                  <p:childTnLst>
                                    <p:animClr clrSpc="rgb" dir="cw">
                                      <p:cBhvr>
                                        <p:cTn id="80" dur="500" fill="hold"/>
                                        <p:tgtEl>
                                          <p:spTgt spid="180"/>
                                        </p:tgtEl>
                                        <p:attrNameLst>
                                          <p:attrName>fillcolor</p:attrName>
                                        </p:attrNameLst>
                                      </p:cBhvr>
                                      <p:to>
                                        <a:srgbClr val="ABD9CE"/>
                                      </p:to>
                                    </p:animClr>
                                    <p:set>
                                      <p:cBhvr>
                                        <p:cTn id="81" dur="500" fill="hold"/>
                                        <p:tgtEl>
                                          <p:spTgt spid="180"/>
                                        </p:tgtEl>
                                        <p:attrNameLst>
                                          <p:attrName>fill.type</p:attrName>
                                        </p:attrNameLst>
                                      </p:cBhvr>
                                      <p:to>
                                        <p:strVal val="solid"/>
                                      </p:to>
                                    </p:set>
                                    <p:set>
                                      <p:cBhvr>
                                        <p:cTn id="82" dur="500" fill="hold"/>
                                        <p:tgtEl>
                                          <p:spTgt spid="180"/>
                                        </p:tgtEl>
                                        <p:attrNameLst>
                                          <p:attrName>fill.on</p:attrName>
                                        </p:attrNameLst>
                                      </p:cBhvr>
                                      <p:to>
                                        <p:strVal val="true"/>
                                      </p:to>
                                    </p:set>
                                  </p:childTnLst>
                                </p:cTn>
                              </p:par>
                              <p:par>
                                <p:cTn id="83" presetID="1" presetClass="emph" presetSubtype="2" fill="hold" nodeType="withEffect">
                                  <p:stCondLst>
                                    <p:cond delay="0"/>
                                  </p:stCondLst>
                                  <p:childTnLst>
                                    <p:animClr clrSpc="rgb" dir="cw">
                                      <p:cBhvr>
                                        <p:cTn id="84" dur="500" fill="hold"/>
                                        <p:tgtEl>
                                          <p:spTgt spid="217"/>
                                        </p:tgtEl>
                                        <p:attrNameLst>
                                          <p:attrName>fillcolor</p:attrName>
                                        </p:attrNameLst>
                                      </p:cBhvr>
                                      <p:to>
                                        <a:srgbClr val="ABD9CE"/>
                                      </p:to>
                                    </p:animClr>
                                    <p:set>
                                      <p:cBhvr>
                                        <p:cTn id="85" dur="500" fill="hold"/>
                                        <p:tgtEl>
                                          <p:spTgt spid="217"/>
                                        </p:tgtEl>
                                        <p:attrNameLst>
                                          <p:attrName>fill.type</p:attrName>
                                        </p:attrNameLst>
                                      </p:cBhvr>
                                      <p:to>
                                        <p:strVal val="solid"/>
                                      </p:to>
                                    </p:set>
                                    <p:set>
                                      <p:cBhvr>
                                        <p:cTn id="86" dur="500" fill="hold"/>
                                        <p:tgtEl>
                                          <p:spTgt spid="217"/>
                                        </p:tgtEl>
                                        <p:attrNameLst>
                                          <p:attrName>fill.on</p:attrName>
                                        </p:attrNameLst>
                                      </p:cBhvr>
                                      <p:to>
                                        <p:strVal val="true"/>
                                      </p:to>
                                    </p:set>
                                  </p:childTnLst>
                                </p:cTn>
                              </p:par>
                              <p:par>
                                <p:cTn id="87" presetID="1" presetClass="emph" presetSubtype="2" fill="hold" nodeType="withEffect">
                                  <p:stCondLst>
                                    <p:cond delay="0"/>
                                  </p:stCondLst>
                                  <p:childTnLst>
                                    <p:animClr clrSpc="rgb" dir="cw">
                                      <p:cBhvr>
                                        <p:cTn id="88" dur="500" fill="hold"/>
                                        <p:tgtEl>
                                          <p:spTgt spid="177"/>
                                        </p:tgtEl>
                                        <p:attrNameLst>
                                          <p:attrName>fillcolor</p:attrName>
                                        </p:attrNameLst>
                                      </p:cBhvr>
                                      <p:to>
                                        <a:srgbClr val="ABD9CE"/>
                                      </p:to>
                                    </p:animClr>
                                    <p:set>
                                      <p:cBhvr>
                                        <p:cTn id="89" dur="500" fill="hold"/>
                                        <p:tgtEl>
                                          <p:spTgt spid="177"/>
                                        </p:tgtEl>
                                        <p:attrNameLst>
                                          <p:attrName>fill.type</p:attrName>
                                        </p:attrNameLst>
                                      </p:cBhvr>
                                      <p:to>
                                        <p:strVal val="solid"/>
                                      </p:to>
                                    </p:set>
                                    <p:set>
                                      <p:cBhvr>
                                        <p:cTn id="90" dur="500" fill="hold"/>
                                        <p:tgtEl>
                                          <p:spTgt spid="177"/>
                                        </p:tgtEl>
                                        <p:attrNameLst>
                                          <p:attrName>fill.on</p:attrName>
                                        </p:attrNameLst>
                                      </p:cBhvr>
                                      <p:to>
                                        <p:strVal val="true"/>
                                      </p:to>
                                    </p:set>
                                  </p:childTnLst>
                                </p:cTn>
                              </p:par>
                              <p:par>
                                <p:cTn id="91" presetID="1" presetClass="emph" presetSubtype="2" fill="hold" nodeType="withEffect">
                                  <p:stCondLst>
                                    <p:cond delay="0"/>
                                  </p:stCondLst>
                                  <p:childTnLst>
                                    <p:animClr clrSpc="rgb" dir="cw">
                                      <p:cBhvr>
                                        <p:cTn id="92" dur="500" fill="hold"/>
                                        <p:tgtEl>
                                          <p:spTgt spid="160"/>
                                        </p:tgtEl>
                                        <p:attrNameLst>
                                          <p:attrName>fillcolor</p:attrName>
                                        </p:attrNameLst>
                                      </p:cBhvr>
                                      <p:to>
                                        <a:srgbClr val="ABD9CE"/>
                                      </p:to>
                                    </p:animClr>
                                    <p:set>
                                      <p:cBhvr>
                                        <p:cTn id="93" dur="500" fill="hold"/>
                                        <p:tgtEl>
                                          <p:spTgt spid="160"/>
                                        </p:tgtEl>
                                        <p:attrNameLst>
                                          <p:attrName>fill.type</p:attrName>
                                        </p:attrNameLst>
                                      </p:cBhvr>
                                      <p:to>
                                        <p:strVal val="solid"/>
                                      </p:to>
                                    </p:set>
                                    <p:set>
                                      <p:cBhvr>
                                        <p:cTn id="94" dur="500" fill="hold"/>
                                        <p:tgtEl>
                                          <p:spTgt spid="160"/>
                                        </p:tgtEl>
                                        <p:attrNameLst>
                                          <p:attrName>fill.on</p:attrName>
                                        </p:attrNameLst>
                                      </p:cBhvr>
                                      <p:to>
                                        <p:strVal val="true"/>
                                      </p:to>
                                    </p:set>
                                  </p:childTnLst>
                                </p:cTn>
                              </p:par>
                              <p:par>
                                <p:cTn id="95" presetID="1" presetClass="emph" presetSubtype="2" fill="hold" nodeType="withEffect">
                                  <p:stCondLst>
                                    <p:cond delay="0"/>
                                  </p:stCondLst>
                                  <p:childTnLst>
                                    <p:animClr clrSpc="rgb" dir="cw">
                                      <p:cBhvr>
                                        <p:cTn id="96" dur="500" fill="hold"/>
                                        <p:tgtEl>
                                          <p:spTgt spid="197"/>
                                        </p:tgtEl>
                                        <p:attrNameLst>
                                          <p:attrName>fillcolor</p:attrName>
                                        </p:attrNameLst>
                                      </p:cBhvr>
                                      <p:to>
                                        <a:srgbClr val="ABD9CE"/>
                                      </p:to>
                                    </p:animClr>
                                    <p:set>
                                      <p:cBhvr>
                                        <p:cTn id="97" dur="500" fill="hold"/>
                                        <p:tgtEl>
                                          <p:spTgt spid="197"/>
                                        </p:tgtEl>
                                        <p:attrNameLst>
                                          <p:attrName>fill.type</p:attrName>
                                        </p:attrNameLst>
                                      </p:cBhvr>
                                      <p:to>
                                        <p:strVal val="solid"/>
                                      </p:to>
                                    </p:set>
                                    <p:set>
                                      <p:cBhvr>
                                        <p:cTn id="98" dur="500" fill="hold"/>
                                        <p:tgtEl>
                                          <p:spTgt spid="197"/>
                                        </p:tgtEl>
                                        <p:attrNameLst>
                                          <p:attrName>fill.on</p:attrName>
                                        </p:attrNameLst>
                                      </p:cBhvr>
                                      <p:to>
                                        <p:strVal val="true"/>
                                      </p:to>
                                    </p:set>
                                  </p:childTnLst>
                                </p:cTn>
                              </p:par>
                              <p:par>
                                <p:cTn id="99" presetID="1" presetClass="emph" presetSubtype="2" fill="hold" nodeType="withEffect">
                                  <p:stCondLst>
                                    <p:cond delay="0"/>
                                  </p:stCondLst>
                                  <p:childTnLst>
                                    <p:animClr clrSpc="rgb" dir="cw">
                                      <p:cBhvr>
                                        <p:cTn id="100" dur="500" fill="hold"/>
                                        <p:tgtEl>
                                          <p:spTgt spid="157"/>
                                        </p:tgtEl>
                                        <p:attrNameLst>
                                          <p:attrName>fillcolor</p:attrName>
                                        </p:attrNameLst>
                                      </p:cBhvr>
                                      <p:to>
                                        <a:srgbClr val="ABD9CE"/>
                                      </p:to>
                                    </p:animClr>
                                    <p:set>
                                      <p:cBhvr>
                                        <p:cTn id="101" dur="500" fill="hold"/>
                                        <p:tgtEl>
                                          <p:spTgt spid="157"/>
                                        </p:tgtEl>
                                        <p:attrNameLst>
                                          <p:attrName>fill.type</p:attrName>
                                        </p:attrNameLst>
                                      </p:cBhvr>
                                      <p:to>
                                        <p:strVal val="solid"/>
                                      </p:to>
                                    </p:set>
                                    <p:set>
                                      <p:cBhvr>
                                        <p:cTn id="102" dur="500" fill="hold"/>
                                        <p:tgtEl>
                                          <p:spTgt spid="157"/>
                                        </p:tgtEl>
                                        <p:attrNameLst>
                                          <p:attrName>fill.on</p:attrName>
                                        </p:attrNameLst>
                                      </p:cBhvr>
                                      <p:to>
                                        <p:strVal val="true"/>
                                      </p:to>
                                    </p:set>
                                  </p:childTnLst>
                                </p:cTn>
                              </p:par>
                              <p:par>
                                <p:cTn id="103" presetID="1" presetClass="emph" presetSubtype="2" fill="hold" nodeType="withEffect">
                                  <p:stCondLst>
                                    <p:cond delay="0"/>
                                  </p:stCondLst>
                                  <p:childTnLst>
                                    <p:animClr clrSpc="rgb" dir="cw">
                                      <p:cBhvr>
                                        <p:cTn id="104" dur="500" fill="hold"/>
                                        <p:tgtEl>
                                          <p:spTgt spid="185"/>
                                        </p:tgtEl>
                                        <p:attrNameLst>
                                          <p:attrName>fillcolor</p:attrName>
                                        </p:attrNameLst>
                                      </p:cBhvr>
                                      <p:to>
                                        <a:srgbClr val="ABD9CE"/>
                                      </p:to>
                                    </p:animClr>
                                    <p:set>
                                      <p:cBhvr>
                                        <p:cTn id="105" dur="500" fill="hold"/>
                                        <p:tgtEl>
                                          <p:spTgt spid="185"/>
                                        </p:tgtEl>
                                        <p:attrNameLst>
                                          <p:attrName>fill.type</p:attrName>
                                        </p:attrNameLst>
                                      </p:cBhvr>
                                      <p:to>
                                        <p:strVal val="solid"/>
                                      </p:to>
                                    </p:set>
                                    <p:set>
                                      <p:cBhvr>
                                        <p:cTn id="106" dur="500" fill="hold"/>
                                        <p:tgtEl>
                                          <p:spTgt spid="185"/>
                                        </p:tgtEl>
                                        <p:attrNameLst>
                                          <p:attrName>fill.on</p:attrName>
                                        </p:attrNameLst>
                                      </p:cBhvr>
                                      <p:to>
                                        <p:strVal val="true"/>
                                      </p:to>
                                    </p:set>
                                  </p:childTnLst>
                                </p:cTn>
                              </p:par>
                            </p:childTnLst>
                          </p:cTn>
                        </p:par>
                      </p:childTnLst>
                    </p:cTn>
                  </p:par>
                  <p:par>
                    <p:cTn id="107" fill="hold">
                      <p:stCondLst>
                        <p:cond delay="indefinite"/>
                      </p:stCondLst>
                      <p:childTnLst>
                        <p:par>
                          <p:cTn id="108" fill="hold">
                            <p:stCondLst>
                              <p:cond delay="0"/>
                            </p:stCondLst>
                            <p:childTnLst>
                              <p:par>
                                <p:cTn id="109" presetID="53" presetClass="entr" presetSubtype="16" fill="hold" grpId="0" nodeType="clickEffect">
                                  <p:stCondLst>
                                    <p:cond delay="0"/>
                                  </p:stCondLst>
                                  <p:childTnLst>
                                    <p:set>
                                      <p:cBhvr>
                                        <p:cTn id="110" dur="1" fill="hold">
                                          <p:stCondLst>
                                            <p:cond delay="0"/>
                                          </p:stCondLst>
                                        </p:cTn>
                                        <p:tgtEl>
                                          <p:spTgt spid="221"/>
                                        </p:tgtEl>
                                        <p:attrNameLst>
                                          <p:attrName>style.visibility</p:attrName>
                                        </p:attrNameLst>
                                      </p:cBhvr>
                                      <p:to>
                                        <p:strVal val="visible"/>
                                      </p:to>
                                    </p:set>
                                    <p:anim calcmode="lin" valueType="num">
                                      <p:cBhvr>
                                        <p:cTn id="111" dur="500" fill="hold"/>
                                        <p:tgtEl>
                                          <p:spTgt spid="221"/>
                                        </p:tgtEl>
                                        <p:attrNameLst>
                                          <p:attrName>ppt_w</p:attrName>
                                        </p:attrNameLst>
                                      </p:cBhvr>
                                      <p:tavLst>
                                        <p:tav tm="0">
                                          <p:val>
                                            <p:fltVal val="0"/>
                                          </p:val>
                                        </p:tav>
                                        <p:tav tm="100000">
                                          <p:val>
                                            <p:strVal val="#ppt_w"/>
                                          </p:val>
                                        </p:tav>
                                      </p:tavLst>
                                    </p:anim>
                                    <p:anim calcmode="lin" valueType="num">
                                      <p:cBhvr>
                                        <p:cTn id="112" dur="500" fill="hold"/>
                                        <p:tgtEl>
                                          <p:spTgt spid="221"/>
                                        </p:tgtEl>
                                        <p:attrNameLst>
                                          <p:attrName>ppt_h</p:attrName>
                                        </p:attrNameLst>
                                      </p:cBhvr>
                                      <p:tavLst>
                                        <p:tav tm="0">
                                          <p:val>
                                            <p:fltVal val="0"/>
                                          </p:val>
                                        </p:tav>
                                        <p:tav tm="100000">
                                          <p:val>
                                            <p:strVal val="#ppt_h"/>
                                          </p:val>
                                        </p:tav>
                                      </p:tavLst>
                                    </p:anim>
                                    <p:animEffect transition="in" filter="fade">
                                      <p:cBhvr>
                                        <p:cTn id="113" dur="500"/>
                                        <p:tgtEl>
                                          <p:spTgt spid="221"/>
                                        </p:tgtEl>
                                      </p:cBhvr>
                                    </p:animEffect>
                                  </p:childTnLst>
                                </p:cTn>
                              </p:par>
                            </p:childTnLst>
                          </p:cTn>
                        </p:par>
                        <p:par>
                          <p:cTn id="114" fill="hold">
                            <p:stCondLst>
                              <p:cond delay="500"/>
                            </p:stCondLst>
                            <p:childTnLst>
                              <p:par>
                                <p:cTn id="115" presetID="10" presetClass="entr" presetSubtype="0" fill="hold" grpId="0" nodeType="afterEffect">
                                  <p:stCondLst>
                                    <p:cond delay="0"/>
                                  </p:stCondLst>
                                  <p:childTnLst>
                                    <p:set>
                                      <p:cBhvr>
                                        <p:cTn id="116" dur="1" fill="hold">
                                          <p:stCondLst>
                                            <p:cond delay="0"/>
                                          </p:stCondLst>
                                        </p:cTn>
                                        <p:tgtEl>
                                          <p:spTgt spid="230"/>
                                        </p:tgtEl>
                                        <p:attrNameLst>
                                          <p:attrName>style.visibility</p:attrName>
                                        </p:attrNameLst>
                                      </p:cBhvr>
                                      <p:to>
                                        <p:strVal val="visible"/>
                                      </p:to>
                                    </p:set>
                                    <p:animEffect transition="in" filter="fade">
                                      <p:cBhvr>
                                        <p:cTn id="117" dur="500"/>
                                        <p:tgtEl>
                                          <p:spTgt spid="2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1" grpId="0" animBg="1"/>
      <p:bldP spid="230" grpId="0"/>
      <p:bldP spid="2" grpId="0" animBg="1"/>
      <p:bldP spid="13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Grupo 18">
            <a:extLst>
              <a:ext uri="{FF2B5EF4-FFF2-40B4-BE49-F238E27FC236}">
                <a16:creationId xmlns:a16="http://schemas.microsoft.com/office/drawing/2014/main" id="{B85CEF57-72CE-48D3-A4CD-DFEBAA1816DB}"/>
              </a:ext>
            </a:extLst>
          </p:cNvPr>
          <p:cNvGrpSpPr/>
          <p:nvPr/>
        </p:nvGrpSpPr>
        <p:grpSpPr>
          <a:xfrm>
            <a:off x="1892829" y="3513801"/>
            <a:ext cx="3230437" cy="1716193"/>
            <a:chOff x="3987002" y="2813446"/>
            <a:chExt cx="4392352" cy="2384640"/>
          </a:xfrm>
        </p:grpSpPr>
        <p:sp>
          <p:nvSpPr>
            <p:cNvPr id="565" name="Rectángulo 564">
              <a:extLst>
                <a:ext uri="{FF2B5EF4-FFF2-40B4-BE49-F238E27FC236}">
                  <a16:creationId xmlns:a16="http://schemas.microsoft.com/office/drawing/2014/main" id="{F03C631A-C3A0-4AF9-B17F-AA3DB08DBD8C}"/>
                </a:ext>
              </a:extLst>
            </p:cNvPr>
            <p:cNvSpPr/>
            <p:nvPr/>
          </p:nvSpPr>
          <p:spPr>
            <a:xfrm>
              <a:off x="3987002" y="2814931"/>
              <a:ext cx="4392352" cy="2383155"/>
            </a:xfrm>
            <a:prstGeom prst="rect">
              <a:avLst/>
            </a:prstGeom>
            <a:solidFill>
              <a:schemeClr val="tx1">
                <a:lumMod val="50000"/>
                <a:lumOff val="50000"/>
                <a:alpha val="39000"/>
              </a:schemeClr>
            </a:solidFill>
            <a:ln w="254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black"/>
                </a:solidFill>
                <a:effectLst/>
                <a:uLnTx/>
                <a:uFillTx/>
                <a:ea typeface="+mn-ea"/>
                <a:cs typeface="+mn-cs"/>
              </a:endParaRPr>
            </a:p>
          </p:txBody>
        </p:sp>
        <p:sp>
          <p:nvSpPr>
            <p:cNvPr id="520" name="Rectángulo 519">
              <a:extLst>
                <a:ext uri="{FF2B5EF4-FFF2-40B4-BE49-F238E27FC236}">
                  <a16:creationId xmlns:a16="http://schemas.microsoft.com/office/drawing/2014/main" id="{9C9E5548-2909-4AC6-9CA4-B96A577DE201}"/>
                </a:ext>
              </a:extLst>
            </p:cNvPr>
            <p:cNvSpPr/>
            <p:nvPr/>
          </p:nvSpPr>
          <p:spPr>
            <a:xfrm>
              <a:off x="5764731" y="3398407"/>
              <a:ext cx="261259" cy="131989"/>
            </a:xfrm>
            <a:prstGeom prst="rect">
              <a:avLst/>
            </a:prstGeom>
            <a:solidFill>
              <a:schemeClr val="bg2">
                <a:lumMod val="60000"/>
                <a:lumOff val="40000"/>
              </a:schemeClr>
            </a:solidFill>
            <a:ln w="635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200" b="0" i="0" u="none" strike="noStrike" kern="0" cap="none" spc="0" normalizeH="0" baseline="0" noProof="0" dirty="0">
                <a:ln>
                  <a:noFill/>
                </a:ln>
                <a:solidFill>
                  <a:prstClr val="black"/>
                </a:solidFill>
                <a:effectLst/>
                <a:uLnTx/>
                <a:uFillTx/>
                <a:ea typeface="+mn-ea"/>
                <a:cs typeface="+mn-cs"/>
              </a:endParaRPr>
            </a:p>
          </p:txBody>
        </p:sp>
        <p:sp>
          <p:nvSpPr>
            <p:cNvPr id="521" name="Rectángulo 520">
              <a:extLst>
                <a:ext uri="{FF2B5EF4-FFF2-40B4-BE49-F238E27FC236}">
                  <a16:creationId xmlns:a16="http://schemas.microsoft.com/office/drawing/2014/main" id="{01FB1EE1-DB35-4DFD-9EBD-FD885BD064ED}"/>
                </a:ext>
              </a:extLst>
            </p:cNvPr>
            <p:cNvSpPr/>
            <p:nvPr/>
          </p:nvSpPr>
          <p:spPr>
            <a:xfrm>
              <a:off x="5764732" y="3530396"/>
              <a:ext cx="261258" cy="130629"/>
            </a:xfrm>
            <a:prstGeom prst="rect">
              <a:avLst/>
            </a:prstGeom>
            <a:solidFill>
              <a:srgbClr val="B3D7C2"/>
            </a:solidFill>
            <a:ln w="635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200" b="0" i="0" u="none" strike="noStrike" kern="0" cap="none" spc="0" normalizeH="0" baseline="0" noProof="0" dirty="0">
                <a:ln>
                  <a:noFill/>
                </a:ln>
                <a:solidFill>
                  <a:prstClr val="black"/>
                </a:solidFill>
                <a:effectLst/>
                <a:uLnTx/>
                <a:uFillTx/>
                <a:ea typeface="+mn-ea"/>
                <a:cs typeface="+mn-cs"/>
              </a:endParaRPr>
            </a:p>
          </p:txBody>
        </p:sp>
        <p:sp>
          <p:nvSpPr>
            <p:cNvPr id="532" name="Rectángulo 531">
              <a:extLst>
                <a:ext uri="{FF2B5EF4-FFF2-40B4-BE49-F238E27FC236}">
                  <a16:creationId xmlns:a16="http://schemas.microsoft.com/office/drawing/2014/main" id="{1B266ABB-8522-4A71-8A6A-82C5937C5CB3}"/>
                </a:ext>
              </a:extLst>
            </p:cNvPr>
            <p:cNvSpPr/>
            <p:nvPr/>
          </p:nvSpPr>
          <p:spPr>
            <a:xfrm>
              <a:off x="5764731" y="4697356"/>
              <a:ext cx="2351336" cy="261258"/>
            </a:xfrm>
            <a:prstGeom prst="rect">
              <a:avLst/>
            </a:prstGeom>
            <a:solidFill>
              <a:srgbClr val="E3CBF1"/>
            </a:solidFill>
            <a:ln w="635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1200" b="0" i="0" u="none" strike="noStrike" kern="0" cap="none" spc="0" normalizeH="0" baseline="0" noProof="0" dirty="0">
                  <a:ln>
                    <a:noFill/>
                  </a:ln>
                  <a:solidFill>
                    <a:prstClr val="black"/>
                  </a:solidFill>
                  <a:effectLst/>
                  <a:uLnTx/>
                  <a:uFillTx/>
                  <a:ea typeface="+mn-ea"/>
                  <a:cs typeface="+mn-cs"/>
                </a:rPr>
                <a:t>Memoria global</a:t>
              </a:r>
            </a:p>
          </p:txBody>
        </p:sp>
        <p:sp>
          <p:nvSpPr>
            <p:cNvPr id="534" name="Rectángulo 533">
              <a:extLst>
                <a:ext uri="{FF2B5EF4-FFF2-40B4-BE49-F238E27FC236}">
                  <a16:creationId xmlns:a16="http://schemas.microsoft.com/office/drawing/2014/main" id="{92774B14-D44A-4624-822D-7A2C01ECA29B}"/>
                </a:ext>
              </a:extLst>
            </p:cNvPr>
            <p:cNvSpPr/>
            <p:nvPr/>
          </p:nvSpPr>
          <p:spPr>
            <a:xfrm>
              <a:off x="5764731" y="3659665"/>
              <a:ext cx="261259" cy="131989"/>
            </a:xfrm>
            <a:prstGeom prst="rect">
              <a:avLst/>
            </a:prstGeom>
            <a:solidFill>
              <a:schemeClr val="bg2">
                <a:lumMod val="60000"/>
                <a:lumOff val="40000"/>
              </a:schemeClr>
            </a:solidFill>
            <a:ln w="635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200" b="0" i="0" u="none" strike="noStrike" kern="0" cap="none" spc="0" normalizeH="0" baseline="0" noProof="0" dirty="0">
                <a:ln>
                  <a:noFill/>
                </a:ln>
                <a:solidFill>
                  <a:prstClr val="black"/>
                </a:solidFill>
                <a:effectLst/>
                <a:uLnTx/>
                <a:uFillTx/>
                <a:ea typeface="+mn-ea"/>
                <a:cs typeface="+mn-cs"/>
              </a:endParaRPr>
            </a:p>
          </p:txBody>
        </p:sp>
        <p:sp>
          <p:nvSpPr>
            <p:cNvPr id="535" name="Rectángulo 534">
              <a:extLst>
                <a:ext uri="{FF2B5EF4-FFF2-40B4-BE49-F238E27FC236}">
                  <a16:creationId xmlns:a16="http://schemas.microsoft.com/office/drawing/2014/main" id="{0761899D-A03E-4B58-9F0F-4AC699781A67}"/>
                </a:ext>
              </a:extLst>
            </p:cNvPr>
            <p:cNvSpPr/>
            <p:nvPr/>
          </p:nvSpPr>
          <p:spPr>
            <a:xfrm>
              <a:off x="5764732" y="3791654"/>
              <a:ext cx="261258" cy="130629"/>
            </a:xfrm>
            <a:prstGeom prst="rect">
              <a:avLst/>
            </a:prstGeom>
            <a:solidFill>
              <a:srgbClr val="B3D7C2"/>
            </a:solidFill>
            <a:ln w="635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200" b="0" i="0" u="none" strike="noStrike" kern="0" cap="none" spc="0" normalizeH="0" baseline="0" noProof="0" dirty="0">
                <a:ln>
                  <a:noFill/>
                </a:ln>
                <a:solidFill>
                  <a:prstClr val="black"/>
                </a:solidFill>
                <a:effectLst/>
                <a:uLnTx/>
                <a:uFillTx/>
                <a:ea typeface="+mn-ea"/>
                <a:cs typeface="+mn-cs"/>
              </a:endParaRPr>
            </a:p>
          </p:txBody>
        </p:sp>
        <p:sp>
          <p:nvSpPr>
            <p:cNvPr id="544" name="Rectángulo 543">
              <a:extLst>
                <a:ext uri="{FF2B5EF4-FFF2-40B4-BE49-F238E27FC236}">
                  <a16:creationId xmlns:a16="http://schemas.microsoft.com/office/drawing/2014/main" id="{023D4F75-81A9-411F-99DD-56E4A6AA7DED}"/>
                </a:ext>
              </a:extLst>
            </p:cNvPr>
            <p:cNvSpPr/>
            <p:nvPr/>
          </p:nvSpPr>
          <p:spPr>
            <a:xfrm>
              <a:off x="5764731" y="3923109"/>
              <a:ext cx="261259" cy="131989"/>
            </a:xfrm>
            <a:prstGeom prst="rect">
              <a:avLst/>
            </a:prstGeom>
            <a:solidFill>
              <a:schemeClr val="bg2">
                <a:lumMod val="60000"/>
                <a:lumOff val="40000"/>
              </a:schemeClr>
            </a:solidFill>
            <a:ln w="635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200" b="0" i="0" u="none" strike="noStrike" kern="0" cap="none" spc="0" normalizeH="0" baseline="0" noProof="0" dirty="0">
                <a:ln>
                  <a:noFill/>
                </a:ln>
                <a:solidFill>
                  <a:prstClr val="black"/>
                </a:solidFill>
                <a:effectLst/>
                <a:uLnTx/>
                <a:uFillTx/>
                <a:ea typeface="+mn-ea"/>
                <a:cs typeface="+mn-cs"/>
              </a:endParaRPr>
            </a:p>
          </p:txBody>
        </p:sp>
        <p:sp>
          <p:nvSpPr>
            <p:cNvPr id="545" name="Rectángulo 544">
              <a:extLst>
                <a:ext uri="{FF2B5EF4-FFF2-40B4-BE49-F238E27FC236}">
                  <a16:creationId xmlns:a16="http://schemas.microsoft.com/office/drawing/2014/main" id="{730EEEA4-3603-4E9F-8291-15CA75B61784}"/>
                </a:ext>
              </a:extLst>
            </p:cNvPr>
            <p:cNvSpPr/>
            <p:nvPr/>
          </p:nvSpPr>
          <p:spPr>
            <a:xfrm>
              <a:off x="5764732" y="4055098"/>
              <a:ext cx="261258" cy="130629"/>
            </a:xfrm>
            <a:prstGeom prst="rect">
              <a:avLst/>
            </a:prstGeom>
            <a:solidFill>
              <a:srgbClr val="B3D7C2"/>
            </a:solidFill>
            <a:ln w="635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200" b="0" i="0" u="none" strike="noStrike" kern="0" cap="none" spc="0" normalizeH="0" baseline="0" noProof="0" dirty="0">
                <a:ln>
                  <a:noFill/>
                </a:ln>
                <a:solidFill>
                  <a:prstClr val="black"/>
                </a:solidFill>
                <a:effectLst/>
                <a:uLnTx/>
                <a:uFillTx/>
                <a:ea typeface="+mn-ea"/>
                <a:cs typeface="+mn-cs"/>
              </a:endParaRPr>
            </a:p>
          </p:txBody>
        </p:sp>
        <p:sp>
          <p:nvSpPr>
            <p:cNvPr id="554" name="Rectángulo 553">
              <a:extLst>
                <a:ext uri="{FF2B5EF4-FFF2-40B4-BE49-F238E27FC236}">
                  <a16:creationId xmlns:a16="http://schemas.microsoft.com/office/drawing/2014/main" id="{F50A2C61-C786-4BE8-8207-98E6BBC95E68}"/>
                </a:ext>
              </a:extLst>
            </p:cNvPr>
            <p:cNvSpPr/>
            <p:nvPr/>
          </p:nvSpPr>
          <p:spPr>
            <a:xfrm>
              <a:off x="5764730" y="4185233"/>
              <a:ext cx="261259" cy="131989"/>
            </a:xfrm>
            <a:prstGeom prst="rect">
              <a:avLst/>
            </a:prstGeom>
            <a:solidFill>
              <a:schemeClr val="bg2">
                <a:lumMod val="60000"/>
                <a:lumOff val="40000"/>
              </a:schemeClr>
            </a:solidFill>
            <a:ln w="635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200" b="0" i="0" u="none" strike="noStrike" kern="0" cap="none" spc="0" normalizeH="0" baseline="0" noProof="0" dirty="0">
                <a:ln>
                  <a:noFill/>
                </a:ln>
                <a:solidFill>
                  <a:prstClr val="black"/>
                </a:solidFill>
                <a:effectLst/>
                <a:uLnTx/>
                <a:uFillTx/>
                <a:ea typeface="+mn-ea"/>
                <a:cs typeface="+mn-cs"/>
              </a:endParaRPr>
            </a:p>
          </p:txBody>
        </p:sp>
        <p:sp>
          <p:nvSpPr>
            <p:cNvPr id="555" name="Rectángulo 554">
              <a:extLst>
                <a:ext uri="{FF2B5EF4-FFF2-40B4-BE49-F238E27FC236}">
                  <a16:creationId xmlns:a16="http://schemas.microsoft.com/office/drawing/2014/main" id="{77631D05-3CD3-44BE-BE1F-5AF25596D6E3}"/>
                </a:ext>
              </a:extLst>
            </p:cNvPr>
            <p:cNvSpPr/>
            <p:nvPr/>
          </p:nvSpPr>
          <p:spPr>
            <a:xfrm>
              <a:off x="5764731" y="4317223"/>
              <a:ext cx="261258" cy="129268"/>
            </a:xfrm>
            <a:prstGeom prst="rect">
              <a:avLst/>
            </a:prstGeom>
            <a:solidFill>
              <a:srgbClr val="B3D7C2"/>
            </a:solidFill>
            <a:ln w="635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200" b="0" i="0" u="none" strike="noStrike" kern="0" cap="none" spc="0" normalizeH="0" baseline="0" noProof="0" dirty="0">
                <a:ln>
                  <a:noFill/>
                </a:ln>
                <a:solidFill>
                  <a:prstClr val="black"/>
                </a:solidFill>
                <a:effectLst/>
                <a:uLnTx/>
                <a:uFillTx/>
                <a:ea typeface="+mn-ea"/>
                <a:cs typeface="+mn-cs"/>
              </a:endParaRPr>
            </a:p>
          </p:txBody>
        </p:sp>
        <p:sp>
          <p:nvSpPr>
            <p:cNvPr id="566" name="CuadroTexto 565">
              <a:extLst>
                <a:ext uri="{FF2B5EF4-FFF2-40B4-BE49-F238E27FC236}">
                  <a16:creationId xmlns:a16="http://schemas.microsoft.com/office/drawing/2014/main" id="{C3B0EF70-9990-416A-9938-ADEDA64513AD}"/>
                </a:ext>
              </a:extLst>
            </p:cNvPr>
            <p:cNvSpPr txBox="1"/>
            <p:nvPr/>
          </p:nvSpPr>
          <p:spPr>
            <a:xfrm>
              <a:off x="3987003" y="2813446"/>
              <a:ext cx="4392351" cy="513185"/>
            </a:xfrm>
            <a:prstGeom prst="rect">
              <a:avLst/>
            </a:prstGeom>
            <a:noFill/>
          </p:spPr>
          <p:txBody>
            <a:bodyPr wrap="square" rtlCol="0">
              <a:spAutoFit/>
            </a:bodyPr>
            <a:lstStyle/>
            <a:p>
              <a:pPr algn="ctr" defTabSz="914400"/>
              <a:r>
                <a:rPr lang="es-ES" b="1" dirty="0">
                  <a:solidFill>
                    <a:prstClr val="black"/>
                  </a:solidFill>
                </a:rPr>
                <a:t>Arquitectura GPU</a:t>
              </a:r>
            </a:p>
          </p:txBody>
        </p:sp>
        <p:sp>
          <p:nvSpPr>
            <p:cNvPr id="567" name="Rectángulo 566">
              <a:extLst>
                <a:ext uri="{FF2B5EF4-FFF2-40B4-BE49-F238E27FC236}">
                  <a16:creationId xmlns:a16="http://schemas.microsoft.com/office/drawing/2014/main" id="{D0667478-370B-482E-9AE7-6DDFD5C2A32D}"/>
                </a:ext>
              </a:extLst>
            </p:cNvPr>
            <p:cNvSpPr/>
            <p:nvPr/>
          </p:nvSpPr>
          <p:spPr>
            <a:xfrm>
              <a:off x="6035041" y="3397094"/>
              <a:ext cx="2081026" cy="1049397"/>
            </a:xfrm>
            <a:prstGeom prst="rect">
              <a:avLst/>
            </a:prstGeom>
            <a:solidFill>
              <a:schemeClr val="accent3">
                <a:lumMod val="40000"/>
                <a:lumOff val="60000"/>
              </a:schemeClr>
            </a:solidFill>
            <a:ln w="635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200" b="0" i="0" u="none" strike="noStrike" kern="0" cap="none" spc="0" normalizeH="0" baseline="0" noProof="0" dirty="0">
                <a:ln>
                  <a:noFill/>
                </a:ln>
                <a:solidFill>
                  <a:prstClr val="black"/>
                </a:solidFill>
                <a:effectLst/>
                <a:uLnTx/>
                <a:uFillTx/>
                <a:ea typeface="+mn-ea"/>
                <a:cs typeface="+mn-cs"/>
              </a:endParaRPr>
            </a:p>
          </p:txBody>
        </p:sp>
        <p:cxnSp>
          <p:nvCxnSpPr>
            <p:cNvPr id="3" name="Conector recto 2">
              <a:extLst>
                <a:ext uri="{FF2B5EF4-FFF2-40B4-BE49-F238E27FC236}">
                  <a16:creationId xmlns:a16="http://schemas.microsoft.com/office/drawing/2014/main" id="{86BAF70C-CB87-46F1-985C-717E6939B9E7}"/>
                </a:ext>
              </a:extLst>
            </p:cNvPr>
            <p:cNvCxnSpPr>
              <a:cxnSpLocks/>
            </p:cNvCxnSpPr>
            <p:nvPr/>
          </p:nvCxnSpPr>
          <p:spPr>
            <a:xfrm>
              <a:off x="6177491" y="3397094"/>
              <a:ext cx="0" cy="1049397"/>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568" name="Conector recto 567">
              <a:extLst>
                <a:ext uri="{FF2B5EF4-FFF2-40B4-BE49-F238E27FC236}">
                  <a16:creationId xmlns:a16="http://schemas.microsoft.com/office/drawing/2014/main" id="{8E10E494-2F0F-42D1-AE6F-F91724F366D5}"/>
                </a:ext>
              </a:extLst>
            </p:cNvPr>
            <p:cNvCxnSpPr>
              <a:cxnSpLocks/>
            </p:cNvCxnSpPr>
            <p:nvPr/>
          </p:nvCxnSpPr>
          <p:spPr>
            <a:xfrm>
              <a:off x="6329891" y="3397094"/>
              <a:ext cx="0" cy="1049397"/>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569" name="Conector recto 568">
              <a:extLst>
                <a:ext uri="{FF2B5EF4-FFF2-40B4-BE49-F238E27FC236}">
                  <a16:creationId xmlns:a16="http://schemas.microsoft.com/office/drawing/2014/main" id="{27E5999F-5FE7-40AD-8395-A75EF2521ED9}"/>
                </a:ext>
              </a:extLst>
            </p:cNvPr>
            <p:cNvCxnSpPr>
              <a:cxnSpLocks/>
            </p:cNvCxnSpPr>
            <p:nvPr/>
          </p:nvCxnSpPr>
          <p:spPr>
            <a:xfrm>
              <a:off x="6475941" y="3397094"/>
              <a:ext cx="0" cy="1049397"/>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570" name="Conector recto 569">
              <a:extLst>
                <a:ext uri="{FF2B5EF4-FFF2-40B4-BE49-F238E27FC236}">
                  <a16:creationId xmlns:a16="http://schemas.microsoft.com/office/drawing/2014/main" id="{673D9C99-7E8E-4AA3-A514-D004892B2BDA}"/>
                </a:ext>
              </a:extLst>
            </p:cNvPr>
            <p:cNvCxnSpPr>
              <a:cxnSpLocks/>
            </p:cNvCxnSpPr>
            <p:nvPr/>
          </p:nvCxnSpPr>
          <p:spPr>
            <a:xfrm>
              <a:off x="6628341" y="3397094"/>
              <a:ext cx="0" cy="1049397"/>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571" name="Conector recto 570">
              <a:extLst>
                <a:ext uri="{FF2B5EF4-FFF2-40B4-BE49-F238E27FC236}">
                  <a16:creationId xmlns:a16="http://schemas.microsoft.com/office/drawing/2014/main" id="{5C85D7A9-2305-4473-A0F3-08DAB0289806}"/>
                </a:ext>
              </a:extLst>
            </p:cNvPr>
            <p:cNvCxnSpPr>
              <a:cxnSpLocks/>
            </p:cNvCxnSpPr>
            <p:nvPr/>
          </p:nvCxnSpPr>
          <p:spPr>
            <a:xfrm>
              <a:off x="6780741" y="3397094"/>
              <a:ext cx="0" cy="1049397"/>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572" name="Conector recto 571">
              <a:extLst>
                <a:ext uri="{FF2B5EF4-FFF2-40B4-BE49-F238E27FC236}">
                  <a16:creationId xmlns:a16="http://schemas.microsoft.com/office/drawing/2014/main" id="{DC5F4E15-6771-406D-B984-BDBF758BC90F}"/>
                </a:ext>
              </a:extLst>
            </p:cNvPr>
            <p:cNvCxnSpPr>
              <a:cxnSpLocks/>
            </p:cNvCxnSpPr>
            <p:nvPr/>
          </p:nvCxnSpPr>
          <p:spPr>
            <a:xfrm>
              <a:off x="6933141" y="3397094"/>
              <a:ext cx="0" cy="1049397"/>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573" name="Conector recto 572">
              <a:extLst>
                <a:ext uri="{FF2B5EF4-FFF2-40B4-BE49-F238E27FC236}">
                  <a16:creationId xmlns:a16="http://schemas.microsoft.com/office/drawing/2014/main" id="{0E817C91-1E14-43A1-B22E-32AD76F4CD06}"/>
                </a:ext>
              </a:extLst>
            </p:cNvPr>
            <p:cNvCxnSpPr>
              <a:cxnSpLocks/>
            </p:cNvCxnSpPr>
            <p:nvPr/>
          </p:nvCxnSpPr>
          <p:spPr>
            <a:xfrm>
              <a:off x="7085541" y="3397094"/>
              <a:ext cx="0" cy="1049397"/>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574" name="Conector recto 573">
              <a:extLst>
                <a:ext uri="{FF2B5EF4-FFF2-40B4-BE49-F238E27FC236}">
                  <a16:creationId xmlns:a16="http://schemas.microsoft.com/office/drawing/2014/main" id="{74D9AD27-40A1-489A-8C7C-853330C24C19}"/>
                </a:ext>
              </a:extLst>
            </p:cNvPr>
            <p:cNvCxnSpPr>
              <a:cxnSpLocks/>
            </p:cNvCxnSpPr>
            <p:nvPr/>
          </p:nvCxnSpPr>
          <p:spPr>
            <a:xfrm>
              <a:off x="7231591" y="3397094"/>
              <a:ext cx="0" cy="1049397"/>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575" name="Conector recto 574">
              <a:extLst>
                <a:ext uri="{FF2B5EF4-FFF2-40B4-BE49-F238E27FC236}">
                  <a16:creationId xmlns:a16="http://schemas.microsoft.com/office/drawing/2014/main" id="{21D050AD-0C32-40D1-B09C-BC5FC3F19152}"/>
                </a:ext>
              </a:extLst>
            </p:cNvPr>
            <p:cNvCxnSpPr>
              <a:cxnSpLocks/>
            </p:cNvCxnSpPr>
            <p:nvPr/>
          </p:nvCxnSpPr>
          <p:spPr>
            <a:xfrm>
              <a:off x="7383991" y="3397584"/>
              <a:ext cx="0" cy="1049397"/>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576" name="Conector recto 575">
              <a:extLst>
                <a:ext uri="{FF2B5EF4-FFF2-40B4-BE49-F238E27FC236}">
                  <a16:creationId xmlns:a16="http://schemas.microsoft.com/office/drawing/2014/main" id="{4693A755-332B-4C81-82B0-871E34EE4543}"/>
                </a:ext>
              </a:extLst>
            </p:cNvPr>
            <p:cNvCxnSpPr>
              <a:cxnSpLocks/>
            </p:cNvCxnSpPr>
            <p:nvPr/>
          </p:nvCxnSpPr>
          <p:spPr>
            <a:xfrm>
              <a:off x="7530041" y="3397094"/>
              <a:ext cx="0" cy="1049397"/>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577" name="Conector recto 576">
              <a:extLst>
                <a:ext uri="{FF2B5EF4-FFF2-40B4-BE49-F238E27FC236}">
                  <a16:creationId xmlns:a16="http://schemas.microsoft.com/office/drawing/2014/main" id="{DEB9140B-4289-480C-AC86-FD9AAD9CC811}"/>
                </a:ext>
              </a:extLst>
            </p:cNvPr>
            <p:cNvCxnSpPr>
              <a:cxnSpLocks/>
            </p:cNvCxnSpPr>
            <p:nvPr/>
          </p:nvCxnSpPr>
          <p:spPr>
            <a:xfrm>
              <a:off x="7676091" y="3397094"/>
              <a:ext cx="0" cy="1049397"/>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578" name="Conector recto 577">
              <a:extLst>
                <a:ext uri="{FF2B5EF4-FFF2-40B4-BE49-F238E27FC236}">
                  <a16:creationId xmlns:a16="http://schemas.microsoft.com/office/drawing/2014/main" id="{7029F992-FE33-4AFA-9805-F7A27B459209}"/>
                </a:ext>
              </a:extLst>
            </p:cNvPr>
            <p:cNvCxnSpPr>
              <a:cxnSpLocks/>
            </p:cNvCxnSpPr>
            <p:nvPr/>
          </p:nvCxnSpPr>
          <p:spPr>
            <a:xfrm>
              <a:off x="7822141" y="3397094"/>
              <a:ext cx="0" cy="1049397"/>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579" name="Conector recto 578">
              <a:extLst>
                <a:ext uri="{FF2B5EF4-FFF2-40B4-BE49-F238E27FC236}">
                  <a16:creationId xmlns:a16="http://schemas.microsoft.com/office/drawing/2014/main" id="{F0454F6A-DF34-4361-913D-8E64A3AB34D9}"/>
                </a:ext>
              </a:extLst>
            </p:cNvPr>
            <p:cNvCxnSpPr>
              <a:cxnSpLocks/>
            </p:cNvCxnSpPr>
            <p:nvPr/>
          </p:nvCxnSpPr>
          <p:spPr>
            <a:xfrm>
              <a:off x="7968191" y="3397094"/>
              <a:ext cx="0" cy="1049397"/>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580" name="Conector recto 579">
              <a:extLst>
                <a:ext uri="{FF2B5EF4-FFF2-40B4-BE49-F238E27FC236}">
                  <a16:creationId xmlns:a16="http://schemas.microsoft.com/office/drawing/2014/main" id="{A3578FAF-9A09-4F54-8A31-3C654132ED0E}"/>
                </a:ext>
              </a:extLst>
            </p:cNvPr>
            <p:cNvCxnSpPr>
              <a:cxnSpLocks/>
            </p:cNvCxnSpPr>
            <p:nvPr/>
          </p:nvCxnSpPr>
          <p:spPr>
            <a:xfrm>
              <a:off x="6035041" y="3530396"/>
              <a:ext cx="2079200" cy="0"/>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582" name="Conector recto 581">
              <a:extLst>
                <a:ext uri="{FF2B5EF4-FFF2-40B4-BE49-F238E27FC236}">
                  <a16:creationId xmlns:a16="http://schemas.microsoft.com/office/drawing/2014/main" id="{3EA897D1-1267-4634-B098-EB304D773970}"/>
                </a:ext>
              </a:extLst>
            </p:cNvPr>
            <p:cNvCxnSpPr>
              <a:cxnSpLocks/>
            </p:cNvCxnSpPr>
            <p:nvPr/>
          </p:nvCxnSpPr>
          <p:spPr>
            <a:xfrm>
              <a:off x="6035041" y="3659665"/>
              <a:ext cx="2079200" cy="0"/>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583" name="Conector recto 582">
              <a:extLst>
                <a:ext uri="{FF2B5EF4-FFF2-40B4-BE49-F238E27FC236}">
                  <a16:creationId xmlns:a16="http://schemas.microsoft.com/office/drawing/2014/main" id="{0A5605DD-71F7-4911-9D6E-9237A3F18C44}"/>
                </a:ext>
              </a:extLst>
            </p:cNvPr>
            <p:cNvCxnSpPr>
              <a:cxnSpLocks/>
            </p:cNvCxnSpPr>
            <p:nvPr/>
          </p:nvCxnSpPr>
          <p:spPr>
            <a:xfrm>
              <a:off x="6035041" y="3791654"/>
              <a:ext cx="2079200" cy="0"/>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584" name="Conector recto 583">
              <a:extLst>
                <a:ext uri="{FF2B5EF4-FFF2-40B4-BE49-F238E27FC236}">
                  <a16:creationId xmlns:a16="http://schemas.microsoft.com/office/drawing/2014/main" id="{6B9B1D89-B0E9-4E0B-8986-7984F21961CA}"/>
                </a:ext>
              </a:extLst>
            </p:cNvPr>
            <p:cNvCxnSpPr>
              <a:cxnSpLocks/>
            </p:cNvCxnSpPr>
            <p:nvPr/>
          </p:nvCxnSpPr>
          <p:spPr>
            <a:xfrm>
              <a:off x="6035041" y="3922283"/>
              <a:ext cx="2079200" cy="0"/>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585" name="Conector recto 584">
              <a:extLst>
                <a:ext uri="{FF2B5EF4-FFF2-40B4-BE49-F238E27FC236}">
                  <a16:creationId xmlns:a16="http://schemas.microsoft.com/office/drawing/2014/main" id="{9EC14595-E75D-41C3-96FE-35A12F935494}"/>
                </a:ext>
              </a:extLst>
            </p:cNvPr>
            <p:cNvCxnSpPr>
              <a:cxnSpLocks/>
            </p:cNvCxnSpPr>
            <p:nvPr/>
          </p:nvCxnSpPr>
          <p:spPr>
            <a:xfrm>
              <a:off x="6035041" y="4055098"/>
              <a:ext cx="2079200" cy="0"/>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586" name="Conector recto 585">
              <a:extLst>
                <a:ext uri="{FF2B5EF4-FFF2-40B4-BE49-F238E27FC236}">
                  <a16:creationId xmlns:a16="http://schemas.microsoft.com/office/drawing/2014/main" id="{438FA0C3-F8E6-4F2D-8B83-DA67330B4CE7}"/>
                </a:ext>
              </a:extLst>
            </p:cNvPr>
            <p:cNvCxnSpPr>
              <a:cxnSpLocks/>
            </p:cNvCxnSpPr>
            <p:nvPr/>
          </p:nvCxnSpPr>
          <p:spPr>
            <a:xfrm>
              <a:off x="6035041" y="4185233"/>
              <a:ext cx="2079200" cy="0"/>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587" name="Conector recto 586">
              <a:extLst>
                <a:ext uri="{FF2B5EF4-FFF2-40B4-BE49-F238E27FC236}">
                  <a16:creationId xmlns:a16="http://schemas.microsoft.com/office/drawing/2014/main" id="{C35DB79A-F83D-490B-B887-CCAEB9CC652E}"/>
                </a:ext>
              </a:extLst>
            </p:cNvPr>
            <p:cNvCxnSpPr>
              <a:cxnSpLocks/>
            </p:cNvCxnSpPr>
            <p:nvPr/>
          </p:nvCxnSpPr>
          <p:spPr>
            <a:xfrm>
              <a:off x="6035041" y="4317018"/>
              <a:ext cx="2079200" cy="0"/>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grpSp>
      <p:sp>
        <p:nvSpPr>
          <p:cNvPr id="8" name="Rectángulo 7"/>
          <p:cNvSpPr/>
          <p:nvPr/>
        </p:nvSpPr>
        <p:spPr>
          <a:xfrm>
            <a:off x="0" y="6088828"/>
            <a:ext cx="9144000" cy="769172"/>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r"/>
            <a:endParaRPr lang="es-ES" dirty="0"/>
          </a:p>
        </p:txBody>
      </p:sp>
      <p:sp>
        <p:nvSpPr>
          <p:cNvPr id="9" name="Rectángulo 8"/>
          <p:cNvSpPr/>
          <p:nvPr/>
        </p:nvSpPr>
        <p:spPr>
          <a:xfrm>
            <a:off x="0" y="0"/>
            <a:ext cx="1785769" cy="6088828"/>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ES" dirty="0"/>
          </a:p>
        </p:txBody>
      </p:sp>
      <p:pic>
        <p:nvPicPr>
          <p:cNvPr id="11" name="Picture 6" descr="Resultado de imagen de universidad de cádiz"/>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9773" y="75303"/>
            <a:ext cx="473646" cy="60897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8" descr="Resultado de imagen de sistemas inteligentes de computación uc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458" y="75304"/>
            <a:ext cx="1085768" cy="60897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033195" y="198971"/>
            <a:ext cx="6820349" cy="887552"/>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a:lstStyle>
          <a:p>
            <a:r>
              <a:rPr lang="es-ES" dirty="0"/>
              <a:t>Paralelización de </a:t>
            </a:r>
            <a:r>
              <a:rPr lang="es-ES" dirty="0" err="1"/>
              <a:t>kmc</a:t>
            </a:r>
            <a:endParaRPr lang="es-ES" dirty="0"/>
          </a:p>
        </p:txBody>
      </p:sp>
      <p:sp>
        <p:nvSpPr>
          <p:cNvPr id="13" name="Rectángulo 12"/>
          <p:cNvSpPr/>
          <p:nvPr/>
        </p:nvSpPr>
        <p:spPr>
          <a:xfrm>
            <a:off x="1892829" y="5361576"/>
            <a:ext cx="7101079" cy="537822"/>
          </a:xfrm>
          <a:prstGeom prst="rect">
            <a:avLst/>
          </a:prstGeom>
          <a:solidFill>
            <a:schemeClr val="tx1">
              <a:lumMod val="75000"/>
              <a:lumOff val="2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de-DE" sz="1400" dirty="0"/>
              <a:t>G. Arampatzis, «Hierarchical fractional-step approximations and parallel kinetic Monte Carlo algorithms», Journal of Computational Physics, vol. 231, p. 7795–7814, 2012.</a:t>
            </a:r>
          </a:p>
        </p:txBody>
      </p:sp>
      <p:sp>
        <p:nvSpPr>
          <p:cNvPr id="23" name="CuadroTexto 22"/>
          <p:cNvSpPr txBox="1"/>
          <p:nvPr/>
        </p:nvSpPr>
        <p:spPr>
          <a:xfrm>
            <a:off x="1785770" y="1086522"/>
            <a:ext cx="7317998" cy="523220"/>
          </a:xfrm>
          <a:prstGeom prst="rect">
            <a:avLst/>
          </a:prstGeom>
          <a:noFill/>
        </p:spPr>
        <p:txBody>
          <a:bodyPr wrap="square" rtlCol="0">
            <a:spAutoFit/>
          </a:bodyPr>
          <a:lstStyle/>
          <a:p>
            <a:pPr algn="ctr"/>
            <a:r>
              <a:rPr lang="es-ES" sz="2800" u="sng" dirty="0"/>
              <a:t>Aproximaciones GPGPU</a:t>
            </a:r>
          </a:p>
        </p:txBody>
      </p:sp>
      <p:pic>
        <p:nvPicPr>
          <p:cNvPr id="1028" name="Picture 4" descr="nvidiatestlak20.jpg (480×393)">
            <a:extLst>
              <a:ext uri="{FF2B5EF4-FFF2-40B4-BE49-F238E27FC236}">
                <a16:creationId xmlns:a16="http://schemas.microsoft.com/office/drawing/2014/main" id="{EDF30B88-4573-44F3-BA33-562CCCC63778}"/>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0" b="100000" l="0" r="100000">
                        <a14:foregroundMark x1="14583" y1="70738" x2="14583" y2="70738"/>
                        <a14:foregroundMark x1="32292" y1="85751" x2="32292" y2="85751"/>
                        <a14:foregroundMark x1="32917" y1="89822" x2="32917" y2="89822"/>
                        <a14:foregroundMark x1="33542" y1="87277" x2="33542" y2="87277"/>
                        <a14:foregroundMark x1="37708" y1="89313" x2="37708" y2="89313"/>
                        <a14:foregroundMark x1="37917" y1="90331" x2="37917" y2="90331"/>
                        <a14:foregroundMark x1="38125" y1="91094" x2="38125" y2="91094"/>
                        <a14:foregroundMark x1="33542" y1="93893" x2="33542" y2="93893"/>
                        <a14:foregroundMark x1="37292" y1="96947" x2="37292" y2="96947"/>
                        <a14:foregroundMark x1="38333" y1="97455" x2="38333" y2="97455"/>
                        <a14:foregroundMark x1="30625" y1="91094" x2="30625" y2="91094"/>
                        <a14:foregroundMark x1="27083" y1="86768" x2="27083" y2="86768"/>
                        <a14:foregroundMark x1="25417" y1="86514" x2="25417" y2="86514"/>
                        <a14:foregroundMark x1="4167" y1="69466" x2="4167" y2="69466"/>
                        <a14:foregroundMark x1="2708" y1="73028" x2="2708" y2="73028"/>
                        <a14:foregroundMark x1="2708" y1="69720" x2="2708" y2="69720"/>
                        <a14:foregroundMark x1="20625" y1="81934" x2="20625" y2="81934"/>
                        <a14:foregroundMark x1="21667" y1="83715" x2="21667" y2="83715"/>
                        <a14:foregroundMark x1="26667" y1="88804" x2="26667" y2="88804"/>
                        <a14:foregroundMark x1="28958" y1="90840" x2="28958" y2="90840"/>
                        <a14:foregroundMark x1="8750" y1="72265" x2="8750" y2="72265"/>
                        <a14:foregroundMark x1="6875" y1="69720" x2="6875" y2="69720"/>
                        <a14:foregroundMark x1="7083" y1="70738" x2="7083" y2="70738"/>
                        <a14:foregroundMark x1="12083" y1="73537" x2="12083" y2="73537"/>
                        <a14:foregroundMark x1="38125" y1="98219" x2="38125" y2="98219"/>
                      </a14:backgroundRemoval>
                    </a14:imgEffect>
                  </a14:imgLayer>
                </a14:imgProps>
              </a:ext>
              <a:ext uri="{28A0092B-C50C-407E-A947-70E740481C1C}">
                <a14:useLocalDpi xmlns:a14="http://schemas.microsoft.com/office/drawing/2010/main" val="0"/>
              </a:ext>
            </a:extLst>
          </a:blip>
          <a:srcRect/>
          <a:stretch>
            <a:fillRect/>
          </a:stretch>
        </p:blipFill>
        <p:spPr bwMode="auto">
          <a:xfrm rot="20613818">
            <a:off x="1968615" y="4106628"/>
            <a:ext cx="1124407" cy="920608"/>
          </a:xfrm>
          <a:prstGeom prst="rect">
            <a:avLst/>
          </a:prstGeom>
          <a:noFill/>
          <a:extLst>
            <a:ext uri="{909E8E84-426E-40DD-AFC4-6F175D3DCCD1}">
              <a14:hiddenFill xmlns:a14="http://schemas.microsoft.com/office/drawing/2010/main">
                <a:solidFill>
                  <a:srgbClr val="FFFFFF"/>
                </a:solidFill>
              </a14:hiddenFill>
            </a:ext>
          </a:extLst>
        </p:spPr>
      </p:pic>
      <p:grpSp>
        <p:nvGrpSpPr>
          <p:cNvPr id="18" name="Grupo 17">
            <a:extLst>
              <a:ext uri="{FF2B5EF4-FFF2-40B4-BE49-F238E27FC236}">
                <a16:creationId xmlns:a16="http://schemas.microsoft.com/office/drawing/2014/main" id="{1F87368D-D0BE-4D8C-8E18-909DD77C9D20}"/>
              </a:ext>
            </a:extLst>
          </p:cNvPr>
          <p:cNvGrpSpPr/>
          <p:nvPr/>
        </p:nvGrpSpPr>
        <p:grpSpPr>
          <a:xfrm>
            <a:off x="1892829" y="1682068"/>
            <a:ext cx="3230437" cy="1709025"/>
            <a:chOff x="507697" y="2814101"/>
            <a:chExt cx="4506263" cy="2383985"/>
          </a:xfrm>
        </p:grpSpPr>
        <p:sp>
          <p:nvSpPr>
            <p:cNvPr id="533" name="Rectángulo 532">
              <a:extLst>
                <a:ext uri="{FF2B5EF4-FFF2-40B4-BE49-F238E27FC236}">
                  <a16:creationId xmlns:a16="http://schemas.microsoft.com/office/drawing/2014/main" id="{6591AB1B-1673-4AE8-8109-0F06F06272A0}"/>
                </a:ext>
              </a:extLst>
            </p:cNvPr>
            <p:cNvSpPr/>
            <p:nvPr/>
          </p:nvSpPr>
          <p:spPr>
            <a:xfrm>
              <a:off x="507697" y="2814931"/>
              <a:ext cx="4506263" cy="2383155"/>
            </a:xfrm>
            <a:prstGeom prst="rect">
              <a:avLst/>
            </a:prstGeom>
            <a:solidFill>
              <a:schemeClr val="tx1">
                <a:lumMod val="50000"/>
                <a:lumOff val="50000"/>
                <a:alpha val="39000"/>
              </a:schemeClr>
            </a:solidFill>
            <a:ln w="254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black"/>
                </a:solidFill>
                <a:effectLst/>
                <a:uLnTx/>
                <a:uFillTx/>
                <a:ea typeface="+mn-ea"/>
                <a:cs typeface="+mn-cs"/>
              </a:endParaRPr>
            </a:p>
          </p:txBody>
        </p:sp>
        <p:sp>
          <p:nvSpPr>
            <p:cNvPr id="515" name="Rectángulo 514">
              <a:extLst>
                <a:ext uri="{FF2B5EF4-FFF2-40B4-BE49-F238E27FC236}">
                  <a16:creationId xmlns:a16="http://schemas.microsoft.com/office/drawing/2014/main" id="{2D7CA126-1401-4708-8F7F-658EF1A1A3E1}"/>
                </a:ext>
              </a:extLst>
            </p:cNvPr>
            <p:cNvSpPr/>
            <p:nvPr/>
          </p:nvSpPr>
          <p:spPr>
            <a:xfrm>
              <a:off x="2392680" y="3404121"/>
              <a:ext cx="905691" cy="592183"/>
            </a:xfrm>
            <a:prstGeom prst="rect">
              <a:avLst/>
            </a:prstGeom>
            <a:solidFill>
              <a:schemeClr val="bg2">
                <a:lumMod val="60000"/>
                <a:lumOff val="40000"/>
              </a:schemeClr>
            </a:solidFill>
            <a:ln w="635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1200" b="0" i="0" u="none" strike="noStrike" kern="0" cap="none" spc="0" normalizeH="0" baseline="0" noProof="0" dirty="0">
                  <a:ln>
                    <a:noFill/>
                  </a:ln>
                  <a:solidFill>
                    <a:prstClr val="black"/>
                  </a:solidFill>
                  <a:effectLst/>
                  <a:uLnTx/>
                  <a:uFillTx/>
                  <a:ea typeface="+mn-ea"/>
                  <a:cs typeface="+mn-cs"/>
                </a:rPr>
                <a:t>UC</a:t>
              </a:r>
            </a:p>
          </p:txBody>
        </p:sp>
        <p:sp>
          <p:nvSpPr>
            <p:cNvPr id="516" name="Rectángulo 515">
              <a:extLst>
                <a:ext uri="{FF2B5EF4-FFF2-40B4-BE49-F238E27FC236}">
                  <a16:creationId xmlns:a16="http://schemas.microsoft.com/office/drawing/2014/main" id="{7DB373FC-DA3F-444E-A823-622ECF46F8CC}"/>
                </a:ext>
              </a:extLst>
            </p:cNvPr>
            <p:cNvSpPr/>
            <p:nvPr/>
          </p:nvSpPr>
          <p:spPr>
            <a:xfrm>
              <a:off x="2392680" y="4092098"/>
              <a:ext cx="2351336" cy="354880"/>
            </a:xfrm>
            <a:prstGeom prst="rect">
              <a:avLst/>
            </a:prstGeom>
            <a:solidFill>
              <a:srgbClr val="B3D7C2"/>
            </a:solidFill>
            <a:ln w="635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1200" b="0" i="0" u="none" strike="noStrike" kern="0" cap="none" spc="0" normalizeH="0" baseline="0" noProof="0" dirty="0">
                  <a:ln>
                    <a:noFill/>
                  </a:ln>
                  <a:solidFill>
                    <a:prstClr val="black"/>
                  </a:solidFill>
                  <a:effectLst/>
                  <a:uLnTx/>
                  <a:uFillTx/>
                  <a:ea typeface="+mn-ea"/>
                  <a:cs typeface="+mn-cs"/>
                </a:rPr>
                <a:t>Caché</a:t>
              </a:r>
            </a:p>
          </p:txBody>
        </p:sp>
        <p:sp>
          <p:nvSpPr>
            <p:cNvPr id="517" name="Rectángulo 516">
              <a:extLst>
                <a:ext uri="{FF2B5EF4-FFF2-40B4-BE49-F238E27FC236}">
                  <a16:creationId xmlns:a16="http://schemas.microsoft.com/office/drawing/2014/main" id="{0164D989-423A-4272-921C-63A7254D6DAE}"/>
                </a:ext>
              </a:extLst>
            </p:cNvPr>
            <p:cNvSpPr/>
            <p:nvPr/>
          </p:nvSpPr>
          <p:spPr>
            <a:xfrm>
              <a:off x="3476898" y="3404120"/>
              <a:ext cx="596536" cy="261257"/>
            </a:xfrm>
            <a:prstGeom prst="rect">
              <a:avLst/>
            </a:prstGeom>
            <a:solidFill>
              <a:schemeClr val="accent3">
                <a:lumMod val="40000"/>
                <a:lumOff val="60000"/>
              </a:schemeClr>
            </a:solidFill>
            <a:ln w="635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1200" b="0" i="0" u="none" strike="noStrike" kern="0" cap="none" spc="0" normalizeH="0" baseline="0" noProof="0" dirty="0">
                  <a:ln>
                    <a:noFill/>
                  </a:ln>
                  <a:solidFill>
                    <a:prstClr val="black"/>
                  </a:solidFill>
                  <a:effectLst/>
                  <a:uLnTx/>
                  <a:uFillTx/>
                  <a:ea typeface="+mn-ea"/>
                  <a:cs typeface="+mn-cs"/>
                </a:rPr>
                <a:t>ALU</a:t>
              </a:r>
            </a:p>
          </p:txBody>
        </p:sp>
        <p:sp>
          <p:nvSpPr>
            <p:cNvPr id="518" name="Rectángulo 517">
              <a:extLst>
                <a:ext uri="{FF2B5EF4-FFF2-40B4-BE49-F238E27FC236}">
                  <a16:creationId xmlns:a16="http://schemas.microsoft.com/office/drawing/2014/main" id="{796D13AC-5236-45B6-9A84-D2E833150B06}"/>
                </a:ext>
              </a:extLst>
            </p:cNvPr>
            <p:cNvSpPr/>
            <p:nvPr/>
          </p:nvSpPr>
          <p:spPr>
            <a:xfrm>
              <a:off x="3476898" y="3735047"/>
              <a:ext cx="596536" cy="261257"/>
            </a:xfrm>
            <a:prstGeom prst="rect">
              <a:avLst/>
            </a:prstGeom>
            <a:solidFill>
              <a:schemeClr val="accent3">
                <a:lumMod val="40000"/>
                <a:lumOff val="60000"/>
              </a:schemeClr>
            </a:solidFill>
            <a:ln w="635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1200" b="0" i="0" u="none" strike="noStrike" kern="0" cap="none" spc="0" normalizeH="0" baseline="0" noProof="0" dirty="0">
                  <a:ln>
                    <a:noFill/>
                  </a:ln>
                  <a:solidFill>
                    <a:prstClr val="black"/>
                  </a:solidFill>
                  <a:effectLst/>
                  <a:uLnTx/>
                  <a:uFillTx/>
                  <a:ea typeface="+mn-ea"/>
                  <a:cs typeface="+mn-cs"/>
                </a:rPr>
                <a:t>ALU</a:t>
              </a:r>
            </a:p>
          </p:txBody>
        </p:sp>
        <p:sp>
          <p:nvSpPr>
            <p:cNvPr id="519" name="Rectángulo 518">
              <a:extLst>
                <a:ext uri="{FF2B5EF4-FFF2-40B4-BE49-F238E27FC236}">
                  <a16:creationId xmlns:a16="http://schemas.microsoft.com/office/drawing/2014/main" id="{0BBCA35D-4644-4E5C-A24D-F815160D4BBE}"/>
                </a:ext>
              </a:extLst>
            </p:cNvPr>
            <p:cNvSpPr/>
            <p:nvPr/>
          </p:nvSpPr>
          <p:spPr>
            <a:xfrm>
              <a:off x="2392680" y="4719115"/>
              <a:ext cx="2351336" cy="261258"/>
            </a:xfrm>
            <a:prstGeom prst="rect">
              <a:avLst/>
            </a:prstGeom>
            <a:solidFill>
              <a:srgbClr val="E3CBF1"/>
            </a:solidFill>
            <a:ln w="635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1200" b="0" i="0" u="none" strike="noStrike" kern="0" cap="none" spc="0" normalizeH="0" baseline="0" noProof="0" dirty="0">
                  <a:ln>
                    <a:noFill/>
                  </a:ln>
                  <a:solidFill>
                    <a:prstClr val="black"/>
                  </a:solidFill>
                  <a:effectLst/>
                  <a:uLnTx/>
                  <a:uFillTx/>
                  <a:ea typeface="+mn-ea"/>
                  <a:cs typeface="+mn-cs"/>
                </a:rPr>
                <a:t>RAM</a:t>
              </a:r>
            </a:p>
          </p:txBody>
        </p:sp>
        <p:sp>
          <p:nvSpPr>
            <p:cNvPr id="530" name="Rectángulo 529">
              <a:extLst>
                <a:ext uri="{FF2B5EF4-FFF2-40B4-BE49-F238E27FC236}">
                  <a16:creationId xmlns:a16="http://schemas.microsoft.com/office/drawing/2014/main" id="{EFADEC12-806D-4807-B7D1-DE7F6FC895D9}"/>
                </a:ext>
              </a:extLst>
            </p:cNvPr>
            <p:cNvSpPr/>
            <p:nvPr/>
          </p:nvSpPr>
          <p:spPr>
            <a:xfrm>
              <a:off x="4147480" y="3404119"/>
              <a:ext cx="596536" cy="261257"/>
            </a:xfrm>
            <a:prstGeom prst="rect">
              <a:avLst/>
            </a:prstGeom>
            <a:solidFill>
              <a:schemeClr val="accent3">
                <a:lumMod val="40000"/>
                <a:lumOff val="60000"/>
              </a:schemeClr>
            </a:solidFill>
            <a:ln w="635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1200" b="0" i="0" u="none" strike="noStrike" kern="0" cap="none" spc="0" normalizeH="0" baseline="0" noProof="0" dirty="0">
                  <a:ln>
                    <a:noFill/>
                  </a:ln>
                  <a:solidFill>
                    <a:prstClr val="black"/>
                  </a:solidFill>
                  <a:effectLst/>
                  <a:uLnTx/>
                  <a:uFillTx/>
                  <a:ea typeface="+mn-ea"/>
                  <a:cs typeface="+mn-cs"/>
                </a:rPr>
                <a:t>ALU</a:t>
              </a:r>
            </a:p>
          </p:txBody>
        </p:sp>
        <p:sp>
          <p:nvSpPr>
            <p:cNvPr id="531" name="Rectángulo 530">
              <a:extLst>
                <a:ext uri="{FF2B5EF4-FFF2-40B4-BE49-F238E27FC236}">
                  <a16:creationId xmlns:a16="http://schemas.microsoft.com/office/drawing/2014/main" id="{FDF0183B-D60C-4854-93BA-0137D919140C}"/>
                </a:ext>
              </a:extLst>
            </p:cNvPr>
            <p:cNvSpPr/>
            <p:nvPr/>
          </p:nvSpPr>
          <p:spPr>
            <a:xfrm>
              <a:off x="4147480" y="3730692"/>
              <a:ext cx="596536" cy="261257"/>
            </a:xfrm>
            <a:prstGeom prst="rect">
              <a:avLst/>
            </a:prstGeom>
            <a:solidFill>
              <a:schemeClr val="accent3">
                <a:lumMod val="40000"/>
                <a:lumOff val="60000"/>
              </a:schemeClr>
            </a:solidFill>
            <a:ln w="635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1200" b="0" i="0" u="none" strike="noStrike" kern="0" cap="none" spc="0" normalizeH="0" baseline="0" noProof="0" dirty="0">
                  <a:ln>
                    <a:noFill/>
                  </a:ln>
                  <a:solidFill>
                    <a:prstClr val="black"/>
                  </a:solidFill>
                  <a:effectLst/>
                  <a:uLnTx/>
                  <a:uFillTx/>
                  <a:ea typeface="+mn-ea"/>
                  <a:cs typeface="+mn-cs"/>
                </a:rPr>
                <a:t>ALU</a:t>
              </a:r>
            </a:p>
          </p:txBody>
        </p:sp>
        <p:sp>
          <p:nvSpPr>
            <p:cNvPr id="564" name="CuadroTexto 563">
              <a:extLst>
                <a:ext uri="{FF2B5EF4-FFF2-40B4-BE49-F238E27FC236}">
                  <a16:creationId xmlns:a16="http://schemas.microsoft.com/office/drawing/2014/main" id="{08B407F2-8238-4C44-A09C-86E140987986}"/>
                </a:ext>
              </a:extLst>
            </p:cNvPr>
            <p:cNvSpPr txBox="1"/>
            <p:nvPr/>
          </p:nvSpPr>
          <p:spPr>
            <a:xfrm>
              <a:off x="507697" y="2814101"/>
              <a:ext cx="4506263" cy="515195"/>
            </a:xfrm>
            <a:prstGeom prst="rect">
              <a:avLst/>
            </a:prstGeom>
            <a:noFill/>
          </p:spPr>
          <p:txBody>
            <a:bodyPr wrap="square" rtlCol="0">
              <a:spAutoFit/>
            </a:bodyPr>
            <a:lstStyle/>
            <a:p>
              <a:pPr algn="ctr" defTabSz="914400"/>
              <a:r>
                <a:rPr lang="es-ES" b="1" dirty="0">
                  <a:solidFill>
                    <a:prstClr val="black"/>
                  </a:solidFill>
                </a:rPr>
                <a:t>Arquitectura CPU</a:t>
              </a:r>
            </a:p>
          </p:txBody>
        </p:sp>
      </p:grpSp>
      <p:pic>
        <p:nvPicPr>
          <p:cNvPr id="1032" name="Picture 8" descr="https://www.tuexpertoit.com/wp-content/uploads/2012/10/intel-core-i7-cpu.jpg">
            <a:extLst>
              <a:ext uri="{FF2B5EF4-FFF2-40B4-BE49-F238E27FC236}">
                <a16:creationId xmlns:a16="http://schemas.microsoft.com/office/drawing/2014/main" id="{B46BAB4D-52F6-4A97-99C5-292F6238E26D}"/>
              </a:ext>
            </a:extLst>
          </p:cNvPr>
          <p:cNvPicPr>
            <a:picLocks noChangeAspect="1" noChangeArrowheads="1"/>
          </p:cNvPicPr>
          <p:nvPr/>
        </p:nvPicPr>
        <p:blipFill>
          <a:blip r:embed="rId7">
            <a:extLst>
              <a:ext uri="{BEBA8EAE-BF5A-486C-A8C5-ECC9F3942E4B}">
                <a14:imgProps xmlns:a14="http://schemas.microsoft.com/office/drawing/2010/main">
                  <a14:imgLayer r:embed="rId8">
                    <a14:imgEffect>
                      <a14:backgroundRemoval t="0" b="100000" l="0" r="100000"/>
                    </a14:imgEffect>
                  </a14:imgLayer>
                </a14:imgProps>
              </a:ext>
              <a:ext uri="{28A0092B-C50C-407E-A947-70E740481C1C}">
                <a14:useLocalDpi xmlns:a14="http://schemas.microsoft.com/office/drawing/2010/main" val="0"/>
              </a:ext>
            </a:extLst>
          </a:blip>
          <a:srcRect/>
          <a:stretch>
            <a:fillRect/>
          </a:stretch>
        </p:blipFill>
        <p:spPr bwMode="auto">
          <a:xfrm>
            <a:off x="2139692" y="2273601"/>
            <a:ext cx="857576" cy="686061"/>
          </a:xfrm>
          <a:prstGeom prst="rect">
            <a:avLst/>
          </a:prstGeom>
          <a:noFill/>
          <a:extLst>
            <a:ext uri="{909E8E84-426E-40DD-AFC4-6F175D3DCCD1}">
              <a14:hiddenFill xmlns:a14="http://schemas.microsoft.com/office/drawing/2010/main">
                <a:solidFill>
                  <a:srgbClr val="FFFFFF"/>
                </a:solidFill>
              </a14:hiddenFill>
            </a:ext>
          </a:extLst>
        </p:spPr>
      </p:pic>
      <p:grpSp>
        <p:nvGrpSpPr>
          <p:cNvPr id="615" name="Grupo 614">
            <a:extLst>
              <a:ext uri="{FF2B5EF4-FFF2-40B4-BE49-F238E27FC236}">
                <a16:creationId xmlns:a16="http://schemas.microsoft.com/office/drawing/2014/main" id="{116D42F9-1E60-48A2-ACAC-9F451A7D1384}"/>
              </a:ext>
            </a:extLst>
          </p:cNvPr>
          <p:cNvGrpSpPr/>
          <p:nvPr/>
        </p:nvGrpSpPr>
        <p:grpSpPr>
          <a:xfrm>
            <a:off x="5791107" y="2078902"/>
            <a:ext cx="2654879" cy="2673284"/>
            <a:chOff x="5488934" y="3186831"/>
            <a:chExt cx="2889132" cy="2909161"/>
          </a:xfrm>
          <a:effectLst>
            <a:outerShdw blurRad="215900" dist="38100" dir="2700000" sx="102000" sy="102000" algn="tl" rotWithShape="0">
              <a:prstClr val="black">
                <a:alpha val="40000"/>
              </a:prstClr>
            </a:outerShdw>
          </a:effectLst>
        </p:grpSpPr>
        <p:sp>
          <p:nvSpPr>
            <p:cNvPr id="616" name="Rectángulo 615">
              <a:extLst>
                <a:ext uri="{FF2B5EF4-FFF2-40B4-BE49-F238E27FC236}">
                  <a16:creationId xmlns:a16="http://schemas.microsoft.com/office/drawing/2014/main" id="{9C50C947-48F4-4879-B5A0-F63EFA180789}"/>
                </a:ext>
              </a:extLst>
            </p:cNvPr>
            <p:cNvSpPr/>
            <p:nvPr/>
          </p:nvSpPr>
          <p:spPr>
            <a:xfrm>
              <a:off x="6942106" y="4642152"/>
              <a:ext cx="1128584" cy="1128584"/>
            </a:xfrm>
            <a:prstGeom prst="rect">
              <a:avLst/>
            </a:prstGeom>
            <a:solidFill>
              <a:sysClr val="window" lastClr="FFFFFF"/>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400" b="0" i="0" u="none" strike="noStrike" kern="0" cap="none" spc="0" normalizeH="0" baseline="0" noProof="0">
                <a:ln>
                  <a:noFill/>
                </a:ln>
                <a:solidFill>
                  <a:prstClr val="white"/>
                </a:solidFill>
                <a:effectLst/>
                <a:uLnTx/>
                <a:uFillTx/>
                <a:latin typeface="Calibri" panose="020F0502020204030204"/>
              </a:endParaRPr>
            </a:p>
          </p:txBody>
        </p:sp>
        <p:sp>
          <p:nvSpPr>
            <p:cNvPr id="617" name="Rectángulo 616">
              <a:extLst>
                <a:ext uri="{FF2B5EF4-FFF2-40B4-BE49-F238E27FC236}">
                  <a16:creationId xmlns:a16="http://schemas.microsoft.com/office/drawing/2014/main" id="{B3F69BBD-CC7E-46D7-ADC8-FCD042AD0BF1}"/>
                </a:ext>
              </a:extLst>
            </p:cNvPr>
            <p:cNvSpPr/>
            <p:nvPr/>
          </p:nvSpPr>
          <p:spPr>
            <a:xfrm>
              <a:off x="5821318" y="3498548"/>
              <a:ext cx="1128584" cy="1141882"/>
            </a:xfrm>
            <a:prstGeom prst="rect">
              <a:avLst/>
            </a:prstGeom>
            <a:solidFill>
              <a:sysClr val="window" lastClr="FFFFFF"/>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400" b="0" i="0" u="none" strike="noStrike" kern="0" cap="none" spc="0" normalizeH="0" baseline="0" noProof="0">
                <a:ln>
                  <a:noFill/>
                </a:ln>
                <a:solidFill>
                  <a:prstClr val="white"/>
                </a:solidFill>
                <a:effectLst/>
                <a:uLnTx/>
                <a:uFillTx/>
                <a:latin typeface="Calibri" panose="020F0502020204030204"/>
              </a:endParaRPr>
            </a:p>
          </p:txBody>
        </p:sp>
        <p:sp>
          <p:nvSpPr>
            <p:cNvPr id="618" name="Rectángulo 617">
              <a:extLst>
                <a:ext uri="{FF2B5EF4-FFF2-40B4-BE49-F238E27FC236}">
                  <a16:creationId xmlns:a16="http://schemas.microsoft.com/office/drawing/2014/main" id="{C03871D9-0D95-4D14-8404-73920AA75A4D}"/>
                </a:ext>
              </a:extLst>
            </p:cNvPr>
            <p:cNvSpPr/>
            <p:nvPr/>
          </p:nvSpPr>
          <p:spPr>
            <a:xfrm>
              <a:off x="5813523" y="3515289"/>
              <a:ext cx="1128584" cy="1128584"/>
            </a:xfrm>
            <a:prstGeom prst="rect">
              <a:avLst/>
            </a:prstGeom>
            <a:no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400" b="0" i="0" u="none" strike="noStrike" kern="0" cap="none" spc="0" normalizeH="0" baseline="0" noProof="0">
                <a:ln>
                  <a:noFill/>
                </a:ln>
                <a:solidFill>
                  <a:prstClr val="white"/>
                </a:solidFill>
                <a:effectLst/>
                <a:uLnTx/>
                <a:uFillTx/>
                <a:latin typeface="Calibri" panose="020F0502020204030204"/>
              </a:endParaRPr>
            </a:p>
          </p:txBody>
        </p:sp>
        <p:sp>
          <p:nvSpPr>
            <p:cNvPr id="619" name="Rectángulo 618">
              <a:extLst>
                <a:ext uri="{FF2B5EF4-FFF2-40B4-BE49-F238E27FC236}">
                  <a16:creationId xmlns:a16="http://schemas.microsoft.com/office/drawing/2014/main" id="{C65F80F8-20B0-4649-BBA5-7AFF7F732A53}"/>
                </a:ext>
              </a:extLst>
            </p:cNvPr>
            <p:cNvSpPr/>
            <p:nvPr/>
          </p:nvSpPr>
          <p:spPr>
            <a:xfrm>
              <a:off x="6942107" y="3515289"/>
              <a:ext cx="1128584" cy="1128584"/>
            </a:xfrm>
            <a:prstGeom prst="rect">
              <a:avLst/>
            </a:prstGeom>
            <a:solidFill>
              <a:sysClr val="windowText" lastClr="000000"/>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400" b="0" i="0" u="none" strike="noStrike" kern="0" cap="none" spc="0" normalizeH="0" baseline="0" noProof="0">
                <a:ln>
                  <a:noFill/>
                </a:ln>
                <a:solidFill>
                  <a:prstClr val="white"/>
                </a:solidFill>
                <a:effectLst/>
                <a:uLnTx/>
                <a:uFillTx/>
                <a:latin typeface="Calibri" panose="020F0502020204030204"/>
              </a:endParaRPr>
            </a:p>
          </p:txBody>
        </p:sp>
        <p:sp>
          <p:nvSpPr>
            <p:cNvPr id="620" name="Rectángulo 619">
              <a:extLst>
                <a:ext uri="{FF2B5EF4-FFF2-40B4-BE49-F238E27FC236}">
                  <a16:creationId xmlns:a16="http://schemas.microsoft.com/office/drawing/2014/main" id="{FE0C10F1-AB67-4619-858F-760AE84DF51C}"/>
                </a:ext>
              </a:extLst>
            </p:cNvPr>
            <p:cNvSpPr/>
            <p:nvPr/>
          </p:nvSpPr>
          <p:spPr>
            <a:xfrm>
              <a:off x="5813523" y="4643873"/>
              <a:ext cx="1128584" cy="1128584"/>
            </a:xfrm>
            <a:prstGeom prst="rect">
              <a:avLst/>
            </a:prstGeom>
            <a:solidFill>
              <a:sysClr val="windowText" lastClr="000000"/>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400" b="0" i="0" u="none" strike="noStrike" kern="0" cap="none" spc="0" normalizeH="0" baseline="0" noProof="0">
                <a:ln>
                  <a:noFill/>
                </a:ln>
                <a:solidFill>
                  <a:prstClr val="white"/>
                </a:solidFill>
                <a:effectLst/>
                <a:uLnTx/>
                <a:uFillTx/>
                <a:latin typeface="Calibri" panose="020F0502020204030204"/>
              </a:endParaRPr>
            </a:p>
          </p:txBody>
        </p:sp>
        <p:sp>
          <p:nvSpPr>
            <p:cNvPr id="621" name="Rectángulo 620">
              <a:extLst>
                <a:ext uri="{FF2B5EF4-FFF2-40B4-BE49-F238E27FC236}">
                  <a16:creationId xmlns:a16="http://schemas.microsoft.com/office/drawing/2014/main" id="{356710C2-6335-4367-8637-ACA016489A33}"/>
                </a:ext>
              </a:extLst>
            </p:cNvPr>
            <p:cNvSpPr/>
            <p:nvPr/>
          </p:nvSpPr>
          <p:spPr>
            <a:xfrm>
              <a:off x="6942107" y="4643873"/>
              <a:ext cx="1128584" cy="1128584"/>
            </a:xfrm>
            <a:prstGeom prst="rect">
              <a:avLst/>
            </a:prstGeom>
            <a:no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400" b="0" i="0" u="none" strike="noStrike" kern="0" cap="none" spc="0" normalizeH="0" baseline="0" noProof="0">
                <a:ln>
                  <a:noFill/>
                </a:ln>
                <a:solidFill>
                  <a:prstClr val="white"/>
                </a:solidFill>
                <a:effectLst/>
                <a:uLnTx/>
                <a:uFillTx/>
                <a:latin typeface="Calibri" panose="020F0502020204030204"/>
              </a:endParaRPr>
            </a:p>
          </p:txBody>
        </p:sp>
        <p:sp>
          <p:nvSpPr>
            <p:cNvPr id="622" name="Rectángulo 621">
              <a:extLst>
                <a:ext uri="{FF2B5EF4-FFF2-40B4-BE49-F238E27FC236}">
                  <a16:creationId xmlns:a16="http://schemas.microsoft.com/office/drawing/2014/main" id="{21B5F3B2-4010-4703-A6EB-0FE23C850E82}"/>
                </a:ext>
              </a:extLst>
            </p:cNvPr>
            <p:cNvSpPr/>
            <p:nvPr/>
          </p:nvSpPr>
          <p:spPr>
            <a:xfrm>
              <a:off x="5813523" y="3207915"/>
              <a:ext cx="1128584" cy="307374"/>
            </a:xfrm>
            <a:prstGeom prst="rect">
              <a:avLst/>
            </a:prstGeom>
            <a:solidFill>
              <a:sysClr val="windowText" lastClr="000000"/>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400" b="0" i="0" u="none" strike="noStrike" kern="0" cap="none" spc="0" normalizeH="0" baseline="0" noProof="0">
                <a:ln>
                  <a:noFill/>
                </a:ln>
                <a:solidFill>
                  <a:prstClr val="white"/>
                </a:solidFill>
                <a:effectLst/>
                <a:uLnTx/>
                <a:uFillTx/>
                <a:latin typeface="Calibri" panose="020F0502020204030204"/>
              </a:endParaRPr>
            </a:p>
          </p:txBody>
        </p:sp>
        <p:sp>
          <p:nvSpPr>
            <p:cNvPr id="623" name="Rectángulo 622">
              <a:extLst>
                <a:ext uri="{FF2B5EF4-FFF2-40B4-BE49-F238E27FC236}">
                  <a16:creationId xmlns:a16="http://schemas.microsoft.com/office/drawing/2014/main" id="{FCDBE636-6968-42E0-971C-ADCBC49D1602}"/>
                </a:ext>
              </a:extLst>
            </p:cNvPr>
            <p:cNvSpPr/>
            <p:nvPr/>
          </p:nvSpPr>
          <p:spPr>
            <a:xfrm>
              <a:off x="6942107" y="3207915"/>
              <a:ext cx="1128584" cy="307374"/>
            </a:xfrm>
            <a:prstGeom prst="rect">
              <a:avLst/>
            </a:prstGeom>
            <a:solidFill>
              <a:sysClr val="window" lastClr="FFFFFF"/>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400" b="0" i="0" u="none" strike="noStrike" kern="0" cap="none" spc="0" normalizeH="0" baseline="0" noProof="0">
                <a:ln>
                  <a:noFill/>
                </a:ln>
                <a:solidFill>
                  <a:prstClr val="white"/>
                </a:solidFill>
                <a:effectLst/>
                <a:uLnTx/>
                <a:uFillTx/>
                <a:latin typeface="Calibri" panose="020F0502020204030204"/>
              </a:endParaRPr>
            </a:p>
          </p:txBody>
        </p:sp>
        <p:sp>
          <p:nvSpPr>
            <p:cNvPr id="624" name="Rectángulo 623">
              <a:extLst>
                <a:ext uri="{FF2B5EF4-FFF2-40B4-BE49-F238E27FC236}">
                  <a16:creationId xmlns:a16="http://schemas.microsoft.com/office/drawing/2014/main" id="{C33345BF-29D8-43B8-8DE7-7D0E916B5DA3}"/>
                </a:ext>
              </a:extLst>
            </p:cNvPr>
            <p:cNvSpPr/>
            <p:nvPr/>
          </p:nvSpPr>
          <p:spPr>
            <a:xfrm rot="5400000">
              <a:off x="7660086" y="3925894"/>
              <a:ext cx="1128584" cy="307374"/>
            </a:xfrm>
            <a:prstGeom prst="rect">
              <a:avLst/>
            </a:prstGeom>
            <a:solidFill>
              <a:sysClr val="window" lastClr="FFFFFF"/>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400" b="0" i="0" u="none" strike="noStrike" kern="0" cap="none" spc="0" normalizeH="0" baseline="0" noProof="0">
                <a:ln>
                  <a:noFill/>
                </a:ln>
                <a:solidFill>
                  <a:prstClr val="white"/>
                </a:solidFill>
                <a:effectLst/>
                <a:uLnTx/>
                <a:uFillTx/>
                <a:latin typeface="Calibri" panose="020F0502020204030204"/>
              </a:endParaRPr>
            </a:p>
          </p:txBody>
        </p:sp>
        <p:sp>
          <p:nvSpPr>
            <p:cNvPr id="625" name="Rectángulo 624">
              <a:extLst>
                <a:ext uri="{FF2B5EF4-FFF2-40B4-BE49-F238E27FC236}">
                  <a16:creationId xmlns:a16="http://schemas.microsoft.com/office/drawing/2014/main" id="{129807E8-04AD-4C65-B93A-5551EED8ACA1}"/>
                </a:ext>
              </a:extLst>
            </p:cNvPr>
            <p:cNvSpPr/>
            <p:nvPr/>
          </p:nvSpPr>
          <p:spPr>
            <a:xfrm>
              <a:off x="5813523" y="5772457"/>
              <a:ext cx="1128584" cy="307374"/>
            </a:xfrm>
            <a:prstGeom prst="rect">
              <a:avLst/>
            </a:prstGeom>
            <a:solidFill>
              <a:sysClr val="window" lastClr="FFFFFF"/>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400" b="0" i="0" u="none" strike="noStrike" kern="0" cap="none" spc="0" normalizeH="0" baseline="0" noProof="0">
                <a:ln>
                  <a:noFill/>
                </a:ln>
                <a:solidFill>
                  <a:prstClr val="white"/>
                </a:solidFill>
                <a:effectLst/>
                <a:uLnTx/>
                <a:uFillTx/>
                <a:latin typeface="Calibri" panose="020F0502020204030204"/>
              </a:endParaRPr>
            </a:p>
          </p:txBody>
        </p:sp>
        <p:sp>
          <p:nvSpPr>
            <p:cNvPr id="626" name="Rectángulo 625">
              <a:extLst>
                <a:ext uri="{FF2B5EF4-FFF2-40B4-BE49-F238E27FC236}">
                  <a16:creationId xmlns:a16="http://schemas.microsoft.com/office/drawing/2014/main" id="{157FAB59-B032-4FDA-83ED-11399F0E4D88}"/>
                </a:ext>
              </a:extLst>
            </p:cNvPr>
            <p:cNvSpPr/>
            <p:nvPr/>
          </p:nvSpPr>
          <p:spPr>
            <a:xfrm>
              <a:off x="6942107" y="5772457"/>
              <a:ext cx="1128584" cy="307374"/>
            </a:xfrm>
            <a:prstGeom prst="rect">
              <a:avLst/>
            </a:prstGeom>
            <a:solidFill>
              <a:sysClr val="windowText" lastClr="000000"/>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400" b="0" i="0" u="none" strike="noStrike" kern="0" cap="none" spc="0" normalizeH="0" baseline="0" noProof="0">
                <a:ln>
                  <a:noFill/>
                </a:ln>
                <a:solidFill>
                  <a:prstClr val="white"/>
                </a:solidFill>
                <a:effectLst/>
                <a:uLnTx/>
                <a:uFillTx/>
                <a:latin typeface="Calibri" panose="020F0502020204030204"/>
              </a:endParaRPr>
            </a:p>
          </p:txBody>
        </p:sp>
        <p:sp>
          <p:nvSpPr>
            <p:cNvPr id="627" name="Rectángulo 626">
              <a:extLst>
                <a:ext uri="{FF2B5EF4-FFF2-40B4-BE49-F238E27FC236}">
                  <a16:creationId xmlns:a16="http://schemas.microsoft.com/office/drawing/2014/main" id="{43C33782-A459-49CF-A2B7-0E1397802AFA}"/>
                </a:ext>
              </a:extLst>
            </p:cNvPr>
            <p:cNvSpPr/>
            <p:nvPr/>
          </p:nvSpPr>
          <p:spPr>
            <a:xfrm rot="5400000">
              <a:off x="7660086" y="5054478"/>
              <a:ext cx="1128584" cy="307374"/>
            </a:xfrm>
            <a:prstGeom prst="rect">
              <a:avLst/>
            </a:prstGeom>
            <a:solidFill>
              <a:sysClr val="windowText" lastClr="000000"/>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400" b="0" i="0" u="none" strike="noStrike" kern="0" cap="none" spc="0" normalizeH="0" baseline="0" noProof="0">
                <a:ln>
                  <a:noFill/>
                </a:ln>
                <a:solidFill>
                  <a:prstClr val="white"/>
                </a:solidFill>
                <a:effectLst/>
                <a:uLnTx/>
                <a:uFillTx/>
                <a:latin typeface="Calibri" panose="020F0502020204030204"/>
              </a:endParaRPr>
            </a:p>
          </p:txBody>
        </p:sp>
        <p:sp>
          <p:nvSpPr>
            <p:cNvPr id="628" name="Rectángulo 627">
              <a:extLst>
                <a:ext uri="{FF2B5EF4-FFF2-40B4-BE49-F238E27FC236}">
                  <a16:creationId xmlns:a16="http://schemas.microsoft.com/office/drawing/2014/main" id="{046A54C1-6E48-4FE5-85EF-A7794411069D}"/>
                </a:ext>
              </a:extLst>
            </p:cNvPr>
            <p:cNvSpPr/>
            <p:nvPr/>
          </p:nvSpPr>
          <p:spPr>
            <a:xfrm rot="5400000">
              <a:off x="5095544" y="3925894"/>
              <a:ext cx="1128584" cy="307374"/>
            </a:xfrm>
            <a:prstGeom prst="rect">
              <a:avLst/>
            </a:prstGeom>
            <a:solidFill>
              <a:sysClr val="windowText" lastClr="000000"/>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400" b="0" i="0" u="none" strike="noStrike" kern="0" cap="none" spc="0" normalizeH="0" baseline="0" noProof="0">
                <a:ln>
                  <a:noFill/>
                </a:ln>
                <a:solidFill>
                  <a:prstClr val="white"/>
                </a:solidFill>
                <a:effectLst/>
                <a:uLnTx/>
                <a:uFillTx/>
                <a:latin typeface="Calibri" panose="020F0502020204030204"/>
              </a:endParaRPr>
            </a:p>
          </p:txBody>
        </p:sp>
        <p:sp>
          <p:nvSpPr>
            <p:cNvPr id="629" name="Rectángulo 628">
              <a:extLst>
                <a:ext uri="{FF2B5EF4-FFF2-40B4-BE49-F238E27FC236}">
                  <a16:creationId xmlns:a16="http://schemas.microsoft.com/office/drawing/2014/main" id="{E0CFA651-DF2C-438F-B8A7-6F75042101B8}"/>
                </a:ext>
              </a:extLst>
            </p:cNvPr>
            <p:cNvSpPr/>
            <p:nvPr/>
          </p:nvSpPr>
          <p:spPr>
            <a:xfrm rot="5400000">
              <a:off x="5095544" y="5054478"/>
              <a:ext cx="1128584" cy="307374"/>
            </a:xfrm>
            <a:prstGeom prst="rect">
              <a:avLst/>
            </a:prstGeom>
            <a:solidFill>
              <a:sysClr val="window" lastClr="FFFFFF"/>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400" b="0" i="0" u="none" strike="noStrike" kern="0" cap="none" spc="0" normalizeH="0" baseline="0" noProof="0">
                <a:ln>
                  <a:noFill/>
                </a:ln>
                <a:solidFill>
                  <a:prstClr val="white"/>
                </a:solidFill>
                <a:effectLst/>
                <a:uLnTx/>
                <a:uFillTx/>
                <a:latin typeface="Calibri" panose="020F0502020204030204"/>
              </a:endParaRPr>
            </a:p>
          </p:txBody>
        </p:sp>
        <p:sp>
          <p:nvSpPr>
            <p:cNvPr id="630" name="CuadroTexto 629">
              <a:extLst>
                <a:ext uri="{FF2B5EF4-FFF2-40B4-BE49-F238E27FC236}">
                  <a16:creationId xmlns:a16="http://schemas.microsoft.com/office/drawing/2014/main" id="{CBB798A6-7E58-4FF9-8BAF-97D54B963F25}"/>
                </a:ext>
              </a:extLst>
            </p:cNvPr>
            <p:cNvSpPr txBox="1"/>
            <p:nvPr/>
          </p:nvSpPr>
          <p:spPr>
            <a:xfrm>
              <a:off x="6044826" y="5756868"/>
              <a:ext cx="665978" cy="338554"/>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1400" b="0" i="0" u="none" strike="noStrike" kern="0" cap="none" spc="0" normalizeH="0" baseline="0" noProof="0">
                  <a:ln>
                    <a:noFill/>
                  </a:ln>
                  <a:effectLst/>
                  <a:uLnTx/>
                  <a:uFillTx/>
                  <a:latin typeface="Calibri" panose="020F0502020204030204"/>
                </a:rPr>
                <a:t>MP 1</a:t>
              </a:r>
            </a:p>
          </p:txBody>
        </p:sp>
        <p:sp>
          <p:nvSpPr>
            <p:cNvPr id="631" name="CuadroTexto 630">
              <a:extLst>
                <a:ext uri="{FF2B5EF4-FFF2-40B4-BE49-F238E27FC236}">
                  <a16:creationId xmlns:a16="http://schemas.microsoft.com/office/drawing/2014/main" id="{B8DB5621-7D13-4D2B-8B7E-1F5BE4A3414D}"/>
                </a:ext>
              </a:extLst>
            </p:cNvPr>
            <p:cNvSpPr txBox="1"/>
            <p:nvPr/>
          </p:nvSpPr>
          <p:spPr>
            <a:xfrm>
              <a:off x="6044826" y="3192325"/>
              <a:ext cx="665978" cy="338554"/>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1400" b="0" i="0" u="none" strike="noStrike" kern="0" cap="none" spc="0" normalizeH="0" baseline="0" noProof="0" dirty="0">
                  <a:ln>
                    <a:noFill/>
                  </a:ln>
                  <a:solidFill>
                    <a:schemeClr val="bg1"/>
                  </a:solidFill>
                  <a:effectLst/>
                  <a:uLnTx/>
                  <a:uFillTx/>
                  <a:latin typeface="Calibri" panose="020F0502020204030204"/>
                </a:rPr>
                <a:t>MP 3</a:t>
              </a:r>
            </a:p>
          </p:txBody>
        </p:sp>
        <p:sp>
          <p:nvSpPr>
            <p:cNvPr id="632" name="CuadroTexto 631">
              <a:extLst>
                <a:ext uri="{FF2B5EF4-FFF2-40B4-BE49-F238E27FC236}">
                  <a16:creationId xmlns:a16="http://schemas.microsoft.com/office/drawing/2014/main" id="{D08DC816-A505-4497-A417-873F3CA68514}"/>
                </a:ext>
              </a:extLst>
            </p:cNvPr>
            <p:cNvSpPr txBox="1"/>
            <p:nvPr/>
          </p:nvSpPr>
          <p:spPr>
            <a:xfrm>
              <a:off x="7178173" y="3186831"/>
              <a:ext cx="665978" cy="338554"/>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1400" b="0" i="0" u="none" strike="noStrike" kern="0" cap="none" spc="0" normalizeH="0" baseline="0" noProof="0" dirty="0">
                  <a:ln>
                    <a:noFill/>
                  </a:ln>
                  <a:effectLst/>
                  <a:uLnTx/>
                  <a:uFillTx/>
                  <a:latin typeface="Calibri" panose="020F0502020204030204"/>
                </a:rPr>
                <a:t>MP 4</a:t>
              </a:r>
            </a:p>
          </p:txBody>
        </p:sp>
        <p:sp>
          <p:nvSpPr>
            <p:cNvPr id="633" name="CuadroTexto 632">
              <a:extLst>
                <a:ext uri="{FF2B5EF4-FFF2-40B4-BE49-F238E27FC236}">
                  <a16:creationId xmlns:a16="http://schemas.microsoft.com/office/drawing/2014/main" id="{1CD5F802-D2DA-4855-AB31-1E2AED3501D7}"/>
                </a:ext>
              </a:extLst>
            </p:cNvPr>
            <p:cNvSpPr txBox="1"/>
            <p:nvPr/>
          </p:nvSpPr>
          <p:spPr>
            <a:xfrm>
              <a:off x="7173410" y="5757438"/>
              <a:ext cx="665978" cy="338554"/>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1400" b="0" i="0" u="none" strike="noStrike" kern="0" cap="none" spc="0" normalizeH="0" baseline="0" noProof="0" dirty="0">
                  <a:ln>
                    <a:noFill/>
                  </a:ln>
                  <a:solidFill>
                    <a:schemeClr val="bg1"/>
                  </a:solidFill>
                  <a:effectLst/>
                  <a:uLnTx/>
                  <a:uFillTx/>
                  <a:latin typeface="Calibri" panose="020F0502020204030204"/>
                </a:rPr>
                <a:t>MP 2</a:t>
              </a:r>
            </a:p>
          </p:txBody>
        </p:sp>
        <p:sp>
          <p:nvSpPr>
            <p:cNvPr id="634" name="CuadroTexto 633">
              <a:extLst>
                <a:ext uri="{FF2B5EF4-FFF2-40B4-BE49-F238E27FC236}">
                  <a16:creationId xmlns:a16="http://schemas.microsoft.com/office/drawing/2014/main" id="{B1E6EABD-C7D6-435B-8A45-891B39C2F00E}"/>
                </a:ext>
              </a:extLst>
            </p:cNvPr>
            <p:cNvSpPr txBox="1"/>
            <p:nvPr/>
          </p:nvSpPr>
          <p:spPr>
            <a:xfrm>
              <a:off x="6044826" y="3901350"/>
              <a:ext cx="665978" cy="338554"/>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1400" b="0" i="0" u="none" strike="noStrike" kern="0" cap="none" spc="0" normalizeH="0" baseline="0" noProof="0" dirty="0">
                  <a:ln>
                    <a:noFill/>
                  </a:ln>
                  <a:effectLst/>
                  <a:uLnTx/>
                  <a:uFillTx/>
                  <a:latin typeface="Calibri" panose="020F0502020204030204"/>
                </a:rPr>
                <a:t>MP 1</a:t>
              </a:r>
            </a:p>
          </p:txBody>
        </p:sp>
        <p:sp>
          <p:nvSpPr>
            <p:cNvPr id="635" name="CuadroTexto 634">
              <a:extLst>
                <a:ext uri="{FF2B5EF4-FFF2-40B4-BE49-F238E27FC236}">
                  <a16:creationId xmlns:a16="http://schemas.microsoft.com/office/drawing/2014/main" id="{8CEEE05F-B95B-44F8-A384-EC6C23068497}"/>
                </a:ext>
              </a:extLst>
            </p:cNvPr>
            <p:cNvSpPr txBox="1"/>
            <p:nvPr/>
          </p:nvSpPr>
          <p:spPr>
            <a:xfrm>
              <a:off x="6058792" y="5014344"/>
              <a:ext cx="665978" cy="338554"/>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1400" b="0" i="0" u="none" strike="noStrike" kern="0" cap="none" spc="0" normalizeH="0" baseline="0" noProof="0" dirty="0">
                  <a:ln>
                    <a:noFill/>
                  </a:ln>
                  <a:solidFill>
                    <a:schemeClr val="bg1"/>
                  </a:solidFill>
                  <a:effectLst/>
                  <a:uLnTx/>
                  <a:uFillTx/>
                  <a:latin typeface="Calibri" panose="020F0502020204030204"/>
                </a:rPr>
                <a:t>MP 3</a:t>
              </a:r>
            </a:p>
          </p:txBody>
        </p:sp>
        <p:sp>
          <p:nvSpPr>
            <p:cNvPr id="636" name="CuadroTexto 635">
              <a:extLst>
                <a:ext uri="{FF2B5EF4-FFF2-40B4-BE49-F238E27FC236}">
                  <a16:creationId xmlns:a16="http://schemas.microsoft.com/office/drawing/2014/main" id="{4D951D8B-068A-46BA-81C2-666C5C7E568D}"/>
                </a:ext>
              </a:extLst>
            </p:cNvPr>
            <p:cNvSpPr txBox="1"/>
            <p:nvPr/>
          </p:nvSpPr>
          <p:spPr>
            <a:xfrm>
              <a:off x="7173410" y="3901350"/>
              <a:ext cx="665978" cy="338554"/>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1400" b="0" i="0" u="none" strike="noStrike" kern="0" cap="none" spc="0" normalizeH="0" baseline="0" noProof="0" dirty="0">
                  <a:ln>
                    <a:noFill/>
                  </a:ln>
                  <a:solidFill>
                    <a:schemeClr val="bg1"/>
                  </a:solidFill>
                  <a:effectLst/>
                  <a:uLnTx/>
                  <a:uFillTx/>
                  <a:latin typeface="Calibri" panose="020F0502020204030204"/>
                </a:rPr>
                <a:t>MP 2</a:t>
              </a:r>
            </a:p>
          </p:txBody>
        </p:sp>
        <p:sp>
          <p:nvSpPr>
            <p:cNvPr id="637" name="CuadroTexto 636">
              <a:extLst>
                <a:ext uri="{FF2B5EF4-FFF2-40B4-BE49-F238E27FC236}">
                  <a16:creationId xmlns:a16="http://schemas.microsoft.com/office/drawing/2014/main" id="{DA5F37C0-D370-4C65-985A-2B215F18AB14}"/>
                </a:ext>
              </a:extLst>
            </p:cNvPr>
            <p:cNvSpPr txBox="1"/>
            <p:nvPr/>
          </p:nvSpPr>
          <p:spPr>
            <a:xfrm>
              <a:off x="7173410" y="5029203"/>
              <a:ext cx="665978" cy="338554"/>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1400" b="0" i="0" u="none" strike="noStrike" kern="0" cap="none" spc="0" normalizeH="0" baseline="0" noProof="0" dirty="0">
                  <a:ln>
                    <a:noFill/>
                  </a:ln>
                  <a:effectLst/>
                  <a:uLnTx/>
                  <a:uFillTx/>
                  <a:latin typeface="Calibri" panose="020F0502020204030204"/>
                </a:rPr>
                <a:t>MP 4</a:t>
              </a:r>
            </a:p>
          </p:txBody>
        </p:sp>
        <p:sp>
          <p:nvSpPr>
            <p:cNvPr id="638" name="CuadroTexto 637">
              <a:extLst>
                <a:ext uri="{FF2B5EF4-FFF2-40B4-BE49-F238E27FC236}">
                  <a16:creationId xmlns:a16="http://schemas.microsoft.com/office/drawing/2014/main" id="{9104927B-F1F4-4649-9F97-B9106D2A8DD3}"/>
                </a:ext>
              </a:extLst>
            </p:cNvPr>
            <p:cNvSpPr txBox="1"/>
            <p:nvPr/>
          </p:nvSpPr>
          <p:spPr>
            <a:xfrm rot="16200000">
              <a:off x="5326847" y="3901350"/>
              <a:ext cx="665978" cy="338554"/>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1400" b="0" i="0" u="none" strike="noStrike" kern="0" cap="none" spc="0" normalizeH="0" baseline="0" noProof="0" dirty="0">
                  <a:ln>
                    <a:noFill/>
                  </a:ln>
                  <a:solidFill>
                    <a:schemeClr val="bg1"/>
                  </a:solidFill>
                  <a:effectLst/>
                  <a:uLnTx/>
                  <a:uFillTx/>
                  <a:latin typeface="Calibri" panose="020F0502020204030204"/>
                </a:rPr>
                <a:t>MP 2</a:t>
              </a:r>
            </a:p>
          </p:txBody>
        </p:sp>
        <p:sp>
          <p:nvSpPr>
            <p:cNvPr id="639" name="CuadroTexto 638">
              <a:extLst>
                <a:ext uri="{FF2B5EF4-FFF2-40B4-BE49-F238E27FC236}">
                  <a16:creationId xmlns:a16="http://schemas.microsoft.com/office/drawing/2014/main" id="{6057C22E-B3DD-4396-90C3-EA8A1592FEC0}"/>
                </a:ext>
              </a:extLst>
            </p:cNvPr>
            <p:cNvSpPr txBox="1"/>
            <p:nvPr/>
          </p:nvSpPr>
          <p:spPr>
            <a:xfrm rot="16200000">
              <a:off x="5325222" y="5029934"/>
              <a:ext cx="665978" cy="338554"/>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1400" b="0" i="0" u="none" strike="noStrike" kern="0" cap="none" spc="0" normalizeH="0" baseline="0" noProof="0" dirty="0">
                  <a:ln>
                    <a:noFill/>
                  </a:ln>
                  <a:effectLst/>
                  <a:uLnTx/>
                  <a:uFillTx/>
                  <a:latin typeface="Calibri" panose="020F0502020204030204"/>
                </a:rPr>
                <a:t>MP 4</a:t>
              </a:r>
            </a:p>
          </p:txBody>
        </p:sp>
        <p:sp>
          <p:nvSpPr>
            <p:cNvPr id="640" name="CuadroTexto 639">
              <a:extLst>
                <a:ext uri="{FF2B5EF4-FFF2-40B4-BE49-F238E27FC236}">
                  <a16:creationId xmlns:a16="http://schemas.microsoft.com/office/drawing/2014/main" id="{EAA22779-965F-4DA6-AD91-46D02B0F0275}"/>
                </a:ext>
              </a:extLst>
            </p:cNvPr>
            <p:cNvSpPr txBox="1"/>
            <p:nvPr/>
          </p:nvSpPr>
          <p:spPr>
            <a:xfrm rot="16200000">
              <a:off x="7875800" y="3911175"/>
              <a:ext cx="665978" cy="338554"/>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1400" b="0" i="0" u="none" strike="noStrike" kern="0" cap="none" spc="0" normalizeH="0" baseline="0" noProof="0" dirty="0">
                  <a:ln>
                    <a:noFill/>
                  </a:ln>
                  <a:effectLst/>
                  <a:uLnTx/>
                  <a:uFillTx/>
                  <a:latin typeface="Calibri" panose="020F0502020204030204"/>
                </a:rPr>
                <a:t>MP 1</a:t>
              </a:r>
            </a:p>
          </p:txBody>
        </p:sp>
        <p:sp>
          <p:nvSpPr>
            <p:cNvPr id="641" name="CuadroTexto 640">
              <a:extLst>
                <a:ext uri="{FF2B5EF4-FFF2-40B4-BE49-F238E27FC236}">
                  <a16:creationId xmlns:a16="http://schemas.microsoft.com/office/drawing/2014/main" id="{C96B8011-18B1-4071-AC42-5AAFE41BC99D}"/>
                </a:ext>
              </a:extLst>
            </p:cNvPr>
            <p:cNvSpPr txBox="1"/>
            <p:nvPr/>
          </p:nvSpPr>
          <p:spPr>
            <a:xfrm rot="16200000">
              <a:off x="7875799" y="5029933"/>
              <a:ext cx="665978" cy="338554"/>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1400" b="0" i="0" u="none" strike="noStrike" kern="0" cap="none" spc="0" normalizeH="0" baseline="0" noProof="0" dirty="0">
                  <a:ln>
                    <a:noFill/>
                  </a:ln>
                  <a:solidFill>
                    <a:schemeClr val="bg1"/>
                  </a:solidFill>
                  <a:effectLst/>
                  <a:uLnTx/>
                  <a:uFillTx/>
                  <a:latin typeface="Calibri" panose="020F0502020204030204"/>
                </a:rPr>
                <a:t>MP 3</a:t>
              </a:r>
            </a:p>
          </p:txBody>
        </p:sp>
      </p:grpSp>
      <p:graphicFrame>
        <p:nvGraphicFramePr>
          <p:cNvPr id="84" name="Tabla 83">
            <a:extLst>
              <a:ext uri="{FF2B5EF4-FFF2-40B4-BE49-F238E27FC236}">
                <a16:creationId xmlns:a16="http://schemas.microsoft.com/office/drawing/2014/main" id="{26DE906B-744D-44D7-ABF0-DF37322B764C}"/>
              </a:ext>
            </a:extLst>
          </p:cNvPr>
          <p:cNvGraphicFramePr>
            <a:graphicFrameLocks noGrp="1"/>
          </p:cNvGraphicFramePr>
          <p:nvPr>
            <p:extLst>
              <p:ext uri="{D42A27DB-BD31-4B8C-83A1-F6EECF244321}">
                <p14:modId xmlns:p14="http://schemas.microsoft.com/office/powerpoint/2010/main" val="2442808878"/>
              </p:ext>
            </p:extLst>
          </p:nvPr>
        </p:nvGraphicFramePr>
        <p:xfrm>
          <a:off x="6221472" y="6153374"/>
          <a:ext cx="2922528" cy="640080"/>
        </p:xfrm>
        <a:graphic>
          <a:graphicData uri="http://schemas.openxmlformats.org/drawingml/2006/table">
            <a:tbl>
              <a:tblPr firstRow="1" bandRow="1">
                <a:tableStyleId>{2D5ABB26-0587-4C30-8999-92F81FD0307C}</a:tableStyleId>
              </a:tblPr>
              <a:tblGrid>
                <a:gridCol w="2458943">
                  <a:extLst>
                    <a:ext uri="{9D8B030D-6E8A-4147-A177-3AD203B41FA5}">
                      <a16:colId xmlns:a16="http://schemas.microsoft.com/office/drawing/2014/main" val="1347896834"/>
                    </a:ext>
                  </a:extLst>
                </a:gridCol>
                <a:gridCol w="463585">
                  <a:extLst>
                    <a:ext uri="{9D8B030D-6E8A-4147-A177-3AD203B41FA5}">
                      <a16:colId xmlns:a16="http://schemas.microsoft.com/office/drawing/2014/main" val="972821047"/>
                    </a:ext>
                  </a:extLst>
                </a:gridCol>
              </a:tblGrid>
              <a:tr h="633819">
                <a:tc>
                  <a:txBody>
                    <a:bodyPr/>
                    <a:lstStyle/>
                    <a:p>
                      <a:pPr algn="r"/>
                      <a:r>
                        <a:rPr lang="es-ES" dirty="0">
                          <a:solidFill>
                            <a:schemeClr val="bg1"/>
                          </a:solidFill>
                        </a:rPr>
                        <a:t>Simulación cinética en Entornos Distribuidos</a:t>
                      </a:r>
                      <a:endParaRPr lang="es-ES" b="0" dirty="0">
                        <a:solidFill>
                          <a:schemeClr val="bg1"/>
                        </a:solidFill>
                      </a:endParaRPr>
                    </a:p>
                  </a:txBody>
                  <a:tcPr anchor="ctr">
                    <a:lnR w="12700" cap="flat" cmpd="sng" algn="ctr">
                      <a:solidFill>
                        <a:schemeClr val="tx1"/>
                      </a:solidFill>
                      <a:prstDash val="solid"/>
                      <a:round/>
                      <a:headEnd type="none" w="med" len="med"/>
                      <a:tailEnd type="none" w="med" len="med"/>
                    </a:lnR>
                  </a:tcPr>
                </a:tc>
                <a:tc>
                  <a:txBody>
                    <a:bodyPr/>
                    <a:lstStyle/>
                    <a:p>
                      <a:pPr algn="ctr"/>
                      <a:fld id="{0E1C8A44-DCA4-45BE-94D1-2AB25001A8D2}" type="slidenum">
                        <a:rPr lang="es-ES" smtClean="0">
                          <a:solidFill>
                            <a:schemeClr val="bg2">
                              <a:lumMod val="60000"/>
                              <a:lumOff val="40000"/>
                            </a:schemeClr>
                          </a:solidFill>
                        </a:rPr>
                        <a:t>17</a:t>
                      </a:fld>
                      <a:endParaRPr lang="es-ES" dirty="0">
                        <a:solidFill>
                          <a:schemeClr val="bg2">
                            <a:lumMod val="60000"/>
                            <a:lumOff val="40000"/>
                          </a:schemeClr>
                        </a:solidFill>
                      </a:endParaRPr>
                    </a:p>
                  </a:txBody>
                  <a:tcPr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862195207"/>
                  </a:ext>
                </a:extLst>
              </a:tr>
            </a:tbl>
          </a:graphicData>
        </a:graphic>
      </p:graphicFrame>
      <p:sp>
        <p:nvSpPr>
          <p:cNvPr id="83" name="Rectángulo 82">
            <a:extLst>
              <a:ext uri="{FF2B5EF4-FFF2-40B4-BE49-F238E27FC236}">
                <a16:creationId xmlns:a16="http://schemas.microsoft.com/office/drawing/2014/main" id="{22DBA280-8230-42C9-AC6E-2E1490BB80F2}"/>
              </a:ext>
            </a:extLst>
          </p:cNvPr>
          <p:cNvSpPr/>
          <p:nvPr/>
        </p:nvSpPr>
        <p:spPr>
          <a:xfrm>
            <a:off x="0" y="873306"/>
            <a:ext cx="1785769" cy="5215521"/>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s-ES" sz="1350" u="sng" dirty="0">
                <a:solidFill>
                  <a:schemeClr val="bg1"/>
                </a:solidFill>
              </a:rPr>
              <a:t>Crecimiento cristalino</a:t>
            </a:r>
          </a:p>
          <a:p>
            <a:pPr marL="108000" indent="-72000">
              <a:buFontTx/>
              <a:buChar char="-"/>
            </a:pPr>
            <a:r>
              <a:rPr lang="es-ES" sz="1350" dirty="0">
                <a:solidFill>
                  <a:schemeClr val="bg1"/>
                </a:solidFill>
              </a:rPr>
              <a:t>Deposición</a:t>
            </a:r>
          </a:p>
          <a:p>
            <a:pPr marL="108000" indent="-72000">
              <a:buFontTx/>
              <a:buChar char="-"/>
            </a:pPr>
            <a:r>
              <a:rPr lang="es-ES" sz="1350" dirty="0">
                <a:solidFill>
                  <a:schemeClr val="bg1"/>
                </a:solidFill>
              </a:rPr>
              <a:t>Conceptos</a:t>
            </a:r>
          </a:p>
          <a:p>
            <a:pPr marL="108000" indent="-72000">
              <a:buFontTx/>
              <a:buChar char="-"/>
            </a:pPr>
            <a:r>
              <a:rPr lang="es-ES" sz="1350" dirty="0">
                <a:solidFill>
                  <a:schemeClr val="bg1"/>
                </a:solidFill>
              </a:rPr>
              <a:t>Tipos de Crecimiento</a:t>
            </a:r>
          </a:p>
          <a:p>
            <a:pPr marL="108000" indent="-72000">
              <a:buFontTx/>
              <a:buChar char="-"/>
            </a:pPr>
            <a:r>
              <a:rPr lang="es-ES" sz="1350" dirty="0"/>
              <a:t>Modelo TSK</a:t>
            </a:r>
          </a:p>
          <a:p>
            <a:pPr marL="108000" indent="-72000">
              <a:buFontTx/>
              <a:buChar char="-"/>
            </a:pPr>
            <a:endParaRPr lang="es-ES" sz="1350" dirty="0"/>
          </a:p>
          <a:p>
            <a:r>
              <a:rPr lang="es-ES" sz="1350" b="1" u="sng" dirty="0">
                <a:solidFill>
                  <a:srgbClr val="FD9101"/>
                </a:solidFill>
              </a:rPr>
              <a:t>Simulación atomística</a:t>
            </a:r>
          </a:p>
          <a:p>
            <a:pPr marL="108000" indent="-72000">
              <a:buFontTx/>
              <a:buChar char="-"/>
            </a:pPr>
            <a:r>
              <a:rPr lang="es-ES" sz="1350" dirty="0">
                <a:solidFill>
                  <a:schemeClr val="bg1"/>
                </a:solidFill>
              </a:rPr>
              <a:t>Introducción</a:t>
            </a:r>
          </a:p>
          <a:p>
            <a:pPr marL="108000" indent="-72000">
              <a:buFontTx/>
              <a:buChar char="-"/>
            </a:pPr>
            <a:r>
              <a:rPr lang="es-ES" sz="1350" dirty="0">
                <a:solidFill>
                  <a:schemeClr val="bg1"/>
                </a:solidFill>
              </a:rPr>
              <a:t>Dinámica molecular</a:t>
            </a:r>
          </a:p>
          <a:p>
            <a:pPr marL="108000" indent="-72000">
              <a:buFontTx/>
              <a:buChar char="-"/>
            </a:pPr>
            <a:r>
              <a:rPr lang="es-ES" sz="1350" b="1" dirty="0">
                <a:solidFill>
                  <a:srgbClr val="FD9101"/>
                </a:solidFill>
              </a:rPr>
              <a:t>Monte Carlo</a:t>
            </a:r>
          </a:p>
          <a:p>
            <a:pPr marL="288000" lvl="1" indent="-171450">
              <a:buFont typeface="Arial" panose="020B0604020202020204" pitchFamily="34" charset="0"/>
              <a:buChar char="•"/>
            </a:pPr>
            <a:r>
              <a:rPr lang="es-ES" sz="1350" dirty="0">
                <a:solidFill>
                  <a:schemeClr val="bg1"/>
                </a:solidFill>
              </a:rPr>
              <a:t>KMC</a:t>
            </a:r>
          </a:p>
          <a:p>
            <a:pPr marL="288000" lvl="1" indent="-171450">
              <a:buFont typeface="Arial" panose="020B0604020202020204" pitchFamily="34" charset="0"/>
              <a:buChar char="•"/>
            </a:pPr>
            <a:r>
              <a:rPr lang="es-ES" sz="1350" b="1" dirty="0">
                <a:solidFill>
                  <a:srgbClr val="FD9101"/>
                </a:solidFill>
              </a:rPr>
              <a:t>Paralelización</a:t>
            </a:r>
          </a:p>
          <a:p>
            <a:endParaRPr lang="es-ES" sz="1350" b="1" u="sng" dirty="0"/>
          </a:p>
          <a:p>
            <a:r>
              <a:rPr lang="es-ES" sz="1350" u="sng" dirty="0"/>
              <a:t>Aportaciones</a:t>
            </a:r>
          </a:p>
          <a:p>
            <a:pPr marL="108000" indent="-72000">
              <a:buFontTx/>
              <a:buChar char="-"/>
            </a:pPr>
            <a:r>
              <a:rPr lang="es-ES" sz="1350" dirty="0" err="1"/>
              <a:t>Homoepitaxia</a:t>
            </a:r>
            <a:endParaRPr lang="es-ES" sz="1350" dirty="0"/>
          </a:p>
          <a:p>
            <a:pPr marL="108000" indent="-72000">
              <a:buFontTx/>
              <a:buChar char="-"/>
            </a:pPr>
            <a:r>
              <a:rPr lang="es-ES" sz="1350" dirty="0" err="1"/>
              <a:t>Heteroepitaxia</a:t>
            </a:r>
            <a:endParaRPr lang="es-ES" sz="1350" dirty="0"/>
          </a:p>
          <a:p>
            <a:pPr marL="108000" indent="-72000">
              <a:buFontTx/>
              <a:buChar char="-"/>
            </a:pPr>
            <a:r>
              <a:rPr lang="es-ES" sz="1350" dirty="0"/>
              <a:t>Análisis </a:t>
            </a:r>
            <a:r>
              <a:rPr lang="es-ES" sz="1350" dirty="0" err="1"/>
              <a:t>MMonCa</a:t>
            </a:r>
            <a:endParaRPr lang="es-ES" sz="1350" dirty="0"/>
          </a:p>
          <a:p>
            <a:endParaRPr lang="es-ES" sz="1350" dirty="0"/>
          </a:p>
          <a:p>
            <a:r>
              <a:rPr lang="es-ES" sz="1350" u="sng" dirty="0"/>
              <a:t>Simulador distribuido</a:t>
            </a:r>
          </a:p>
          <a:p>
            <a:pPr marL="108000" indent="-72000">
              <a:buFontTx/>
              <a:buChar char="-"/>
            </a:pPr>
            <a:r>
              <a:rPr lang="es-ES" sz="1350" dirty="0"/>
              <a:t>Versión secuencial</a:t>
            </a:r>
          </a:p>
          <a:p>
            <a:pPr marL="108000" indent="-72000">
              <a:buFontTx/>
              <a:buChar char="-"/>
            </a:pPr>
            <a:r>
              <a:rPr lang="es-ES" sz="1350" dirty="0"/>
              <a:t>Versión distribuida</a:t>
            </a:r>
          </a:p>
          <a:p>
            <a:pPr marL="108000" indent="-72000">
              <a:buFontTx/>
              <a:buChar char="-"/>
            </a:pPr>
            <a:r>
              <a:rPr lang="es-ES" sz="1350" dirty="0"/>
              <a:t>Simulaciones</a:t>
            </a:r>
          </a:p>
          <a:p>
            <a:endParaRPr lang="es-ES" sz="1350" dirty="0"/>
          </a:p>
          <a:p>
            <a:r>
              <a:rPr lang="es-ES" sz="1350" u="sng" dirty="0"/>
              <a:t>Conclusiones</a:t>
            </a:r>
          </a:p>
        </p:txBody>
      </p:sp>
    </p:spTree>
    <p:extLst>
      <p:ext uri="{BB962C8B-B14F-4D97-AF65-F5344CB8AC3E}">
        <p14:creationId xmlns:p14="http://schemas.microsoft.com/office/powerpoint/2010/main" val="36651329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ángulo 7"/>
          <p:cNvSpPr/>
          <p:nvPr/>
        </p:nvSpPr>
        <p:spPr>
          <a:xfrm>
            <a:off x="0" y="6088828"/>
            <a:ext cx="9144000" cy="769172"/>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r"/>
            <a:endParaRPr lang="es-ES" dirty="0"/>
          </a:p>
        </p:txBody>
      </p:sp>
      <p:sp>
        <p:nvSpPr>
          <p:cNvPr id="9" name="Rectángulo 8"/>
          <p:cNvSpPr/>
          <p:nvPr/>
        </p:nvSpPr>
        <p:spPr>
          <a:xfrm>
            <a:off x="0" y="0"/>
            <a:ext cx="1785769" cy="6088828"/>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ES" dirty="0"/>
          </a:p>
        </p:txBody>
      </p:sp>
      <p:pic>
        <p:nvPicPr>
          <p:cNvPr id="11" name="Picture 6" descr="Resultado de imagen de universidad de cádiz"/>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9773" y="75303"/>
            <a:ext cx="473646" cy="60897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8" descr="Resultado de imagen de sistemas inteligentes de computación uc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458" y="75304"/>
            <a:ext cx="1085768" cy="60897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033195" y="198971"/>
            <a:ext cx="6820349" cy="887552"/>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a:lstStyle>
          <a:p>
            <a:r>
              <a:rPr lang="es-ES" dirty="0"/>
              <a:t>Aportaciones</a:t>
            </a:r>
          </a:p>
        </p:txBody>
      </p:sp>
      <p:sp>
        <p:nvSpPr>
          <p:cNvPr id="23" name="CuadroTexto 22"/>
          <p:cNvSpPr txBox="1"/>
          <p:nvPr/>
        </p:nvSpPr>
        <p:spPr>
          <a:xfrm>
            <a:off x="1785770" y="1086522"/>
            <a:ext cx="7317998" cy="523220"/>
          </a:xfrm>
          <a:prstGeom prst="rect">
            <a:avLst/>
          </a:prstGeom>
          <a:noFill/>
        </p:spPr>
        <p:txBody>
          <a:bodyPr wrap="square" rtlCol="0">
            <a:spAutoFit/>
          </a:bodyPr>
          <a:lstStyle/>
          <a:p>
            <a:pPr algn="ctr"/>
            <a:r>
              <a:rPr lang="es-ES" sz="2800" u="sng" dirty="0"/>
              <a:t>Simulación LKMC de </a:t>
            </a:r>
            <a:r>
              <a:rPr lang="es-ES" sz="2800" u="sng" dirty="0" err="1"/>
              <a:t>homoepitaxia</a:t>
            </a:r>
            <a:endParaRPr lang="es-ES" sz="2800" u="sng" dirty="0"/>
          </a:p>
        </p:txBody>
      </p:sp>
      <p:sp>
        <p:nvSpPr>
          <p:cNvPr id="92" name="Cubo 91">
            <a:extLst>
              <a:ext uri="{FF2B5EF4-FFF2-40B4-BE49-F238E27FC236}">
                <a16:creationId xmlns:a16="http://schemas.microsoft.com/office/drawing/2014/main" id="{A46EC98F-4D87-4D5B-827B-C8B4A4B4A6EE}"/>
              </a:ext>
            </a:extLst>
          </p:cNvPr>
          <p:cNvSpPr/>
          <p:nvPr/>
        </p:nvSpPr>
        <p:spPr>
          <a:xfrm>
            <a:off x="4896894" y="3355835"/>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94" name="Cubo 93">
            <a:extLst>
              <a:ext uri="{FF2B5EF4-FFF2-40B4-BE49-F238E27FC236}">
                <a16:creationId xmlns:a16="http://schemas.microsoft.com/office/drawing/2014/main" id="{84443467-554F-4EF2-9B20-E5D3BE8F5E93}"/>
              </a:ext>
            </a:extLst>
          </p:cNvPr>
          <p:cNvSpPr/>
          <p:nvPr/>
        </p:nvSpPr>
        <p:spPr>
          <a:xfrm>
            <a:off x="5348883" y="3355835"/>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102" name="Cubo 101">
            <a:extLst>
              <a:ext uri="{FF2B5EF4-FFF2-40B4-BE49-F238E27FC236}">
                <a16:creationId xmlns:a16="http://schemas.microsoft.com/office/drawing/2014/main" id="{82A0E26B-5550-41C7-A4D4-43D739374F71}"/>
              </a:ext>
            </a:extLst>
          </p:cNvPr>
          <p:cNvSpPr/>
          <p:nvPr/>
        </p:nvSpPr>
        <p:spPr>
          <a:xfrm>
            <a:off x="5807180" y="3354775"/>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04" name="Cubo 103">
            <a:extLst>
              <a:ext uri="{FF2B5EF4-FFF2-40B4-BE49-F238E27FC236}">
                <a16:creationId xmlns:a16="http://schemas.microsoft.com/office/drawing/2014/main" id="{4148B0BA-4577-41E3-83ED-9CC35D0D3323}"/>
              </a:ext>
            </a:extLst>
          </p:cNvPr>
          <p:cNvSpPr/>
          <p:nvPr/>
        </p:nvSpPr>
        <p:spPr>
          <a:xfrm>
            <a:off x="6258212" y="3354775"/>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25" name="Cubo 124">
            <a:extLst>
              <a:ext uri="{FF2B5EF4-FFF2-40B4-BE49-F238E27FC236}">
                <a16:creationId xmlns:a16="http://schemas.microsoft.com/office/drawing/2014/main" id="{A5DA90BC-2267-4D75-90EB-F70BFCE15ABE}"/>
              </a:ext>
            </a:extLst>
          </p:cNvPr>
          <p:cNvSpPr/>
          <p:nvPr/>
        </p:nvSpPr>
        <p:spPr>
          <a:xfrm>
            <a:off x="4740029" y="3530668"/>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26" name="Cubo 125">
            <a:extLst>
              <a:ext uri="{FF2B5EF4-FFF2-40B4-BE49-F238E27FC236}">
                <a16:creationId xmlns:a16="http://schemas.microsoft.com/office/drawing/2014/main" id="{534D4000-BCC1-4F2B-BB56-755EFE942BAC}"/>
              </a:ext>
            </a:extLst>
          </p:cNvPr>
          <p:cNvSpPr/>
          <p:nvPr/>
        </p:nvSpPr>
        <p:spPr>
          <a:xfrm>
            <a:off x="5192019" y="3530668"/>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127" name="Cubo 126">
            <a:extLst>
              <a:ext uri="{FF2B5EF4-FFF2-40B4-BE49-F238E27FC236}">
                <a16:creationId xmlns:a16="http://schemas.microsoft.com/office/drawing/2014/main" id="{DCEEC5FE-3898-4C02-8B02-45315F51CFC4}"/>
              </a:ext>
            </a:extLst>
          </p:cNvPr>
          <p:cNvSpPr/>
          <p:nvPr/>
        </p:nvSpPr>
        <p:spPr>
          <a:xfrm>
            <a:off x="5650316" y="3529608"/>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28" name="Cubo 127">
            <a:extLst>
              <a:ext uri="{FF2B5EF4-FFF2-40B4-BE49-F238E27FC236}">
                <a16:creationId xmlns:a16="http://schemas.microsoft.com/office/drawing/2014/main" id="{BB27CEF3-9B99-44DC-9D40-C552D1201290}"/>
              </a:ext>
            </a:extLst>
          </p:cNvPr>
          <p:cNvSpPr/>
          <p:nvPr/>
        </p:nvSpPr>
        <p:spPr>
          <a:xfrm>
            <a:off x="6101348" y="3529608"/>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29" name="Cubo 128">
            <a:extLst>
              <a:ext uri="{FF2B5EF4-FFF2-40B4-BE49-F238E27FC236}">
                <a16:creationId xmlns:a16="http://schemas.microsoft.com/office/drawing/2014/main" id="{5835BDB3-E0FD-4897-88C5-FE38FEFD1008}"/>
              </a:ext>
            </a:extLst>
          </p:cNvPr>
          <p:cNvSpPr/>
          <p:nvPr/>
        </p:nvSpPr>
        <p:spPr>
          <a:xfrm>
            <a:off x="4583165" y="3704441"/>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30" name="Cubo 129">
            <a:extLst>
              <a:ext uri="{FF2B5EF4-FFF2-40B4-BE49-F238E27FC236}">
                <a16:creationId xmlns:a16="http://schemas.microsoft.com/office/drawing/2014/main" id="{33309A22-4B01-4E2D-9BD8-6750A48E104D}"/>
              </a:ext>
            </a:extLst>
          </p:cNvPr>
          <p:cNvSpPr/>
          <p:nvPr/>
        </p:nvSpPr>
        <p:spPr>
          <a:xfrm>
            <a:off x="5035155" y="3704441"/>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131" name="Cubo 130">
            <a:extLst>
              <a:ext uri="{FF2B5EF4-FFF2-40B4-BE49-F238E27FC236}">
                <a16:creationId xmlns:a16="http://schemas.microsoft.com/office/drawing/2014/main" id="{3F8132D5-CBB6-471B-A943-7BFD5862CB83}"/>
              </a:ext>
            </a:extLst>
          </p:cNvPr>
          <p:cNvSpPr/>
          <p:nvPr/>
        </p:nvSpPr>
        <p:spPr>
          <a:xfrm>
            <a:off x="5493452" y="3703381"/>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32" name="Cubo 131">
            <a:extLst>
              <a:ext uri="{FF2B5EF4-FFF2-40B4-BE49-F238E27FC236}">
                <a16:creationId xmlns:a16="http://schemas.microsoft.com/office/drawing/2014/main" id="{962784A1-3EC5-4777-8BF5-A9CE5CD25679}"/>
              </a:ext>
            </a:extLst>
          </p:cNvPr>
          <p:cNvSpPr/>
          <p:nvPr/>
        </p:nvSpPr>
        <p:spPr>
          <a:xfrm>
            <a:off x="5944484" y="3703381"/>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33" name="Cubo 132">
            <a:extLst>
              <a:ext uri="{FF2B5EF4-FFF2-40B4-BE49-F238E27FC236}">
                <a16:creationId xmlns:a16="http://schemas.microsoft.com/office/drawing/2014/main" id="{2554EE89-A902-4A45-980F-95ED1BA8B944}"/>
              </a:ext>
            </a:extLst>
          </p:cNvPr>
          <p:cNvSpPr/>
          <p:nvPr/>
        </p:nvSpPr>
        <p:spPr>
          <a:xfrm>
            <a:off x="4413310" y="3880227"/>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34" name="Cubo 133">
            <a:extLst>
              <a:ext uri="{FF2B5EF4-FFF2-40B4-BE49-F238E27FC236}">
                <a16:creationId xmlns:a16="http://schemas.microsoft.com/office/drawing/2014/main" id="{7028BA03-EBB8-43A9-84FD-DD9935A4B2B9}"/>
              </a:ext>
            </a:extLst>
          </p:cNvPr>
          <p:cNvSpPr/>
          <p:nvPr/>
        </p:nvSpPr>
        <p:spPr>
          <a:xfrm>
            <a:off x="4865299" y="3880227"/>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135" name="Cubo 134">
            <a:extLst>
              <a:ext uri="{FF2B5EF4-FFF2-40B4-BE49-F238E27FC236}">
                <a16:creationId xmlns:a16="http://schemas.microsoft.com/office/drawing/2014/main" id="{6C2787A0-9158-4907-9690-E9845ABDFC67}"/>
              </a:ext>
            </a:extLst>
          </p:cNvPr>
          <p:cNvSpPr/>
          <p:nvPr/>
        </p:nvSpPr>
        <p:spPr>
          <a:xfrm>
            <a:off x="5323596" y="3879167"/>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36" name="Cubo 135">
            <a:extLst>
              <a:ext uri="{FF2B5EF4-FFF2-40B4-BE49-F238E27FC236}">
                <a16:creationId xmlns:a16="http://schemas.microsoft.com/office/drawing/2014/main" id="{A30587F9-79CE-44D9-98BC-2DB0F094D3F0}"/>
              </a:ext>
            </a:extLst>
          </p:cNvPr>
          <p:cNvSpPr/>
          <p:nvPr/>
        </p:nvSpPr>
        <p:spPr>
          <a:xfrm>
            <a:off x="5774629" y="3879167"/>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37" name="Cubo 136">
            <a:extLst>
              <a:ext uri="{FF2B5EF4-FFF2-40B4-BE49-F238E27FC236}">
                <a16:creationId xmlns:a16="http://schemas.microsoft.com/office/drawing/2014/main" id="{9D04C9C3-BAC5-48EF-BB47-CD9969507A6D}"/>
              </a:ext>
            </a:extLst>
          </p:cNvPr>
          <p:cNvSpPr/>
          <p:nvPr/>
        </p:nvSpPr>
        <p:spPr>
          <a:xfrm>
            <a:off x="4903201" y="2924356"/>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38" name="Cubo 137">
            <a:extLst>
              <a:ext uri="{FF2B5EF4-FFF2-40B4-BE49-F238E27FC236}">
                <a16:creationId xmlns:a16="http://schemas.microsoft.com/office/drawing/2014/main" id="{20B00FE0-82EA-4571-8C85-7EF4E929DAA0}"/>
              </a:ext>
            </a:extLst>
          </p:cNvPr>
          <p:cNvSpPr/>
          <p:nvPr/>
        </p:nvSpPr>
        <p:spPr>
          <a:xfrm>
            <a:off x="6264519" y="2926467"/>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140" name="Cubo 139">
            <a:extLst>
              <a:ext uri="{FF2B5EF4-FFF2-40B4-BE49-F238E27FC236}">
                <a16:creationId xmlns:a16="http://schemas.microsoft.com/office/drawing/2014/main" id="{98E98597-1E8E-4029-912A-7C3600A7221A}"/>
              </a:ext>
            </a:extLst>
          </p:cNvPr>
          <p:cNvSpPr/>
          <p:nvPr/>
        </p:nvSpPr>
        <p:spPr>
          <a:xfrm>
            <a:off x="5349923" y="2926466"/>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60" name="Cubo 159">
            <a:extLst>
              <a:ext uri="{FF2B5EF4-FFF2-40B4-BE49-F238E27FC236}">
                <a16:creationId xmlns:a16="http://schemas.microsoft.com/office/drawing/2014/main" id="{472845FB-31DF-43D2-847F-5C0E2BC643B8}"/>
              </a:ext>
            </a:extLst>
          </p:cNvPr>
          <p:cNvSpPr/>
          <p:nvPr/>
        </p:nvSpPr>
        <p:spPr>
          <a:xfrm>
            <a:off x="6711830" y="3355835"/>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61" name="Cubo 160">
            <a:extLst>
              <a:ext uri="{FF2B5EF4-FFF2-40B4-BE49-F238E27FC236}">
                <a16:creationId xmlns:a16="http://schemas.microsoft.com/office/drawing/2014/main" id="{DDEF377F-3610-4CC4-A037-9A1C6D647166}"/>
              </a:ext>
            </a:extLst>
          </p:cNvPr>
          <p:cNvSpPr/>
          <p:nvPr/>
        </p:nvSpPr>
        <p:spPr>
          <a:xfrm>
            <a:off x="7163819" y="3355835"/>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162" name="Cubo 161">
            <a:extLst>
              <a:ext uri="{FF2B5EF4-FFF2-40B4-BE49-F238E27FC236}">
                <a16:creationId xmlns:a16="http://schemas.microsoft.com/office/drawing/2014/main" id="{55F8F2D6-469B-4D8F-9AB7-E021491FF747}"/>
              </a:ext>
            </a:extLst>
          </p:cNvPr>
          <p:cNvSpPr/>
          <p:nvPr/>
        </p:nvSpPr>
        <p:spPr>
          <a:xfrm>
            <a:off x="7622116" y="3354775"/>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63" name="Cubo 162">
            <a:extLst>
              <a:ext uri="{FF2B5EF4-FFF2-40B4-BE49-F238E27FC236}">
                <a16:creationId xmlns:a16="http://schemas.microsoft.com/office/drawing/2014/main" id="{86F7C793-4251-404D-A8AF-CD1D054761D1}"/>
              </a:ext>
            </a:extLst>
          </p:cNvPr>
          <p:cNvSpPr/>
          <p:nvPr/>
        </p:nvSpPr>
        <p:spPr>
          <a:xfrm>
            <a:off x="8073148" y="3354775"/>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64" name="Cubo 163">
            <a:extLst>
              <a:ext uri="{FF2B5EF4-FFF2-40B4-BE49-F238E27FC236}">
                <a16:creationId xmlns:a16="http://schemas.microsoft.com/office/drawing/2014/main" id="{95228681-9559-4661-A85F-4370B838F5A3}"/>
              </a:ext>
            </a:extLst>
          </p:cNvPr>
          <p:cNvSpPr/>
          <p:nvPr/>
        </p:nvSpPr>
        <p:spPr>
          <a:xfrm>
            <a:off x="6554966" y="3530668"/>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65" name="Cubo 164">
            <a:extLst>
              <a:ext uri="{FF2B5EF4-FFF2-40B4-BE49-F238E27FC236}">
                <a16:creationId xmlns:a16="http://schemas.microsoft.com/office/drawing/2014/main" id="{CD10A3E0-9344-4A61-BA06-50E5E0B6CDB1}"/>
              </a:ext>
            </a:extLst>
          </p:cNvPr>
          <p:cNvSpPr/>
          <p:nvPr/>
        </p:nvSpPr>
        <p:spPr>
          <a:xfrm>
            <a:off x="7006955" y="3530668"/>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166" name="Cubo 165">
            <a:extLst>
              <a:ext uri="{FF2B5EF4-FFF2-40B4-BE49-F238E27FC236}">
                <a16:creationId xmlns:a16="http://schemas.microsoft.com/office/drawing/2014/main" id="{2B946B39-A23F-4E5A-87BD-C681EA1A49F8}"/>
              </a:ext>
            </a:extLst>
          </p:cNvPr>
          <p:cNvSpPr/>
          <p:nvPr/>
        </p:nvSpPr>
        <p:spPr>
          <a:xfrm>
            <a:off x="7465252" y="3529608"/>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67" name="Cubo 166">
            <a:extLst>
              <a:ext uri="{FF2B5EF4-FFF2-40B4-BE49-F238E27FC236}">
                <a16:creationId xmlns:a16="http://schemas.microsoft.com/office/drawing/2014/main" id="{9709E848-62C4-4282-B461-A510A06E55E3}"/>
              </a:ext>
            </a:extLst>
          </p:cNvPr>
          <p:cNvSpPr/>
          <p:nvPr/>
        </p:nvSpPr>
        <p:spPr>
          <a:xfrm>
            <a:off x="7916284" y="3529608"/>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68" name="Cubo 167">
            <a:extLst>
              <a:ext uri="{FF2B5EF4-FFF2-40B4-BE49-F238E27FC236}">
                <a16:creationId xmlns:a16="http://schemas.microsoft.com/office/drawing/2014/main" id="{4C5DF6BA-CE5A-4D3A-A0C1-F21683643055}"/>
              </a:ext>
            </a:extLst>
          </p:cNvPr>
          <p:cNvSpPr/>
          <p:nvPr/>
        </p:nvSpPr>
        <p:spPr>
          <a:xfrm>
            <a:off x="6398102" y="3704441"/>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69" name="Cubo 168">
            <a:extLst>
              <a:ext uri="{FF2B5EF4-FFF2-40B4-BE49-F238E27FC236}">
                <a16:creationId xmlns:a16="http://schemas.microsoft.com/office/drawing/2014/main" id="{F9934A17-D665-4223-846F-0E038D5A5C80}"/>
              </a:ext>
            </a:extLst>
          </p:cNvPr>
          <p:cNvSpPr/>
          <p:nvPr/>
        </p:nvSpPr>
        <p:spPr>
          <a:xfrm>
            <a:off x="6850091" y="3704441"/>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170" name="Cubo 169">
            <a:extLst>
              <a:ext uri="{FF2B5EF4-FFF2-40B4-BE49-F238E27FC236}">
                <a16:creationId xmlns:a16="http://schemas.microsoft.com/office/drawing/2014/main" id="{E3F497C6-4B1E-490D-856C-D3E1D3B39C68}"/>
              </a:ext>
            </a:extLst>
          </p:cNvPr>
          <p:cNvSpPr/>
          <p:nvPr/>
        </p:nvSpPr>
        <p:spPr>
          <a:xfrm>
            <a:off x="7308388" y="3703381"/>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71" name="Cubo 170">
            <a:extLst>
              <a:ext uri="{FF2B5EF4-FFF2-40B4-BE49-F238E27FC236}">
                <a16:creationId xmlns:a16="http://schemas.microsoft.com/office/drawing/2014/main" id="{862F9BD2-371A-4BF2-8D66-BEA6485692B6}"/>
              </a:ext>
            </a:extLst>
          </p:cNvPr>
          <p:cNvSpPr/>
          <p:nvPr/>
        </p:nvSpPr>
        <p:spPr>
          <a:xfrm>
            <a:off x="7759420" y="3703381"/>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72" name="Cubo 171">
            <a:extLst>
              <a:ext uri="{FF2B5EF4-FFF2-40B4-BE49-F238E27FC236}">
                <a16:creationId xmlns:a16="http://schemas.microsoft.com/office/drawing/2014/main" id="{C57962D3-6781-4A97-B01B-A5490329FBA0}"/>
              </a:ext>
            </a:extLst>
          </p:cNvPr>
          <p:cNvSpPr/>
          <p:nvPr/>
        </p:nvSpPr>
        <p:spPr>
          <a:xfrm>
            <a:off x="6228246" y="3880227"/>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73" name="Cubo 172">
            <a:extLst>
              <a:ext uri="{FF2B5EF4-FFF2-40B4-BE49-F238E27FC236}">
                <a16:creationId xmlns:a16="http://schemas.microsoft.com/office/drawing/2014/main" id="{6980CF6F-907B-49E4-89BE-DD6B301C76B1}"/>
              </a:ext>
            </a:extLst>
          </p:cNvPr>
          <p:cNvSpPr/>
          <p:nvPr/>
        </p:nvSpPr>
        <p:spPr>
          <a:xfrm>
            <a:off x="6680236" y="3880227"/>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174" name="Cubo 173">
            <a:extLst>
              <a:ext uri="{FF2B5EF4-FFF2-40B4-BE49-F238E27FC236}">
                <a16:creationId xmlns:a16="http://schemas.microsoft.com/office/drawing/2014/main" id="{B1B39238-2699-4437-88E3-F549AA4AD3F5}"/>
              </a:ext>
            </a:extLst>
          </p:cNvPr>
          <p:cNvSpPr/>
          <p:nvPr/>
        </p:nvSpPr>
        <p:spPr>
          <a:xfrm>
            <a:off x="7138532" y="3879167"/>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75" name="Cubo 174">
            <a:extLst>
              <a:ext uri="{FF2B5EF4-FFF2-40B4-BE49-F238E27FC236}">
                <a16:creationId xmlns:a16="http://schemas.microsoft.com/office/drawing/2014/main" id="{62ABC5A1-E520-447F-95F9-6F54C95AA15F}"/>
              </a:ext>
            </a:extLst>
          </p:cNvPr>
          <p:cNvSpPr/>
          <p:nvPr/>
        </p:nvSpPr>
        <p:spPr>
          <a:xfrm>
            <a:off x="7589565" y="3879167"/>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76" name="Cubo 175">
            <a:extLst>
              <a:ext uri="{FF2B5EF4-FFF2-40B4-BE49-F238E27FC236}">
                <a16:creationId xmlns:a16="http://schemas.microsoft.com/office/drawing/2014/main" id="{20DBA351-4669-4635-95A0-4BEFFC38654D}"/>
              </a:ext>
            </a:extLst>
          </p:cNvPr>
          <p:cNvSpPr/>
          <p:nvPr/>
        </p:nvSpPr>
        <p:spPr>
          <a:xfrm>
            <a:off x="6718137" y="2926977"/>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77" name="Cubo 176">
            <a:extLst>
              <a:ext uri="{FF2B5EF4-FFF2-40B4-BE49-F238E27FC236}">
                <a16:creationId xmlns:a16="http://schemas.microsoft.com/office/drawing/2014/main" id="{741E58CE-80A7-48E6-BB27-C7616C9F25A5}"/>
              </a:ext>
            </a:extLst>
          </p:cNvPr>
          <p:cNvSpPr/>
          <p:nvPr/>
        </p:nvSpPr>
        <p:spPr>
          <a:xfrm>
            <a:off x="7170127" y="2926977"/>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178" name="Cubo 177">
            <a:extLst>
              <a:ext uri="{FF2B5EF4-FFF2-40B4-BE49-F238E27FC236}">
                <a16:creationId xmlns:a16="http://schemas.microsoft.com/office/drawing/2014/main" id="{1C6EF2E8-C182-4CE7-AC22-16AF3049519F}"/>
              </a:ext>
            </a:extLst>
          </p:cNvPr>
          <p:cNvSpPr/>
          <p:nvPr/>
        </p:nvSpPr>
        <p:spPr>
          <a:xfrm>
            <a:off x="6561273" y="3101809"/>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79" name="Rectángulo 178">
            <a:extLst>
              <a:ext uri="{FF2B5EF4-FFF2-40B4-BE49-F238E27FC236}">
                <a16:creationId xmlns:a16="http://schemas.microsoft.com/office/drawing/2014/main" id="{25F506F1-CF8E-4F81-BDF0-33A5C60277ED}"/>
              </a:ext>
            </a:extLst>
          </p:cNvPr>
          <p:cNvSpPr/>
          <p:nvPr/>
        </p:nvSpPr>
        <p:spPr>
          <a:xfrm>
            <a:off x="1921995" y="5361977"/>
            <a:ext cx="7101079" cy="537822"/>
          </a:xfrm>
          <a:prstGeom prst="rect">
            <a:avLst/>
          </a:prstGeom>
          <a:solidFill>
            <a:schemeClr val="tx1">
              <a:lumMod val="75000"/>
              <a:lumOff val="2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n-US" sz="1400" dirty="0"/>
              <a:t>M. A. </a:t>
            </a:r>
            <a:r>
              <a:rPr lang="en-US" sz="1400" dirty="0" err="1"/>
              <a:t>Gallivan</a:t>
            </a:r>
            <a:r>
              <a:rPr lang="en-US" sz="1400" dirty="0"/>
              <a:t> y R. M. Murray, «The Dynamics Of Thin Film Growth: A Modeling Study», The </a:t>
            </a:r>
            <a:r>
              <a:rPr lang="en-US" sz="1400" dirty="0" err="1"/>
              <a:t>Electorchemical</a:t>
            </a:r>
            <a:r>
              <a:rPr lang="en-US" sz="1400" dirty="0"/>
              <a:t> Society, vol. 616, pp. 168-175, 2000.</a:t>
            </a:r>
            <a:endParaRPr lang="de-DE" sz="1400" dirty="0"/>
          </a:p>
        </p:txBody>
      </p:sp>
      <p:sp>
        <p:nvSpPr>
          <p:cNvPr id="181" name="Rectángulo 180">
            <a:extLst>
              <a:ext uri="{FF2B5EF4-FFF2-40B4-BE49-F238E27FC236}">
                <a16:creationId xmlns:a16="http://schemas.microsoft.com/office/drawing/2014/main" id="{A7C0F58E-0C5A-4F19-840D-6BB6963AA618}"/>
              </a:ext>
            </a:extLst>
          </p:cNvPr>
          <p:cNvSpPr/>
          <p:nvPr/>
        </p:nvSpPr>
        <p:spPr>
          <a:xfrm>
            <a:off x="2110810" y="2152938"/>
            <a:ext cx="2230216" cy="1938992"/>
          </a:xfrm>
          <a:prstGeom prst="rect">
            <a:avLst/>
          </a:prstGeom>
        </p:spPr>
        <p:txBody>
          <a:bodyPr wrap="square">
            <a:spAutoFit/>
          </a:bodyPr>
          <a:lstStyle/>
          <a:p>
            <a:pPr>
              <a:spcBef>
                <a:spcPts val="1200"/>
              </a:spcBef>
            </a:pPr>
            <a:r>
              <a:rPr lang="es-ES" dirty="0"/>
              <a:t>Eventos:</a:t>
            </a:r>
          </a:p>
          <a:p>
            <a:pPr marL="285750" indent="-285750">
              <a:spcBef>
                <a:spcPts val="600"/>
              </a:spcBef>
              <a:buFontTx/>
              <a:buChar char="-"/>
            </a:pPr>
            <a:r>
              <a:rPr lang="es-ES" dirty="0"/>
              <a:t>Adsorción</a:t>
            </a:r>
          </a:p>
          <a:p>
            <a:pPr marL="285750" indent="-285750">
              <a:spcBef>
                <a:spcPts val="600"/>
              </a:spcBef>
              <a:buFontTx/>
              <a:buChar char="-"/>
            </a:pPr>
            <a:r>
              <a:rPr lang="es-ES" dirty="0"/>
              <a:t>Difusión</a:t>
            </a:r>
          </a:p>
          <a:p>
            <a:pPr marL="285750" indent="-285750">
              <a:spcBef>
                <a:spcPts val="600"/>
              </a:spcBef>
              <a:buFontTx/>
              <a:buChar char="-"/>
            </a:pPr>
            <a:r>
              <a:rPr lang="es-ES" dirty="0"/>
              <a:t>Desorción</a:t>
            </a:r>
          </a:p>
          <a:p>
            <a:pPr>
              <a:spcBef>
                <a:spcPts val="1800"/>
              </a:spcBef>
            </a:pPr>
            <a:r>
              <a:rPr lang="es-ES" dirty="0"/>
              <a:t>Límites periódicos</a:t>
            </a:r>
          </a:p>
        </p:txBody>
      </p:sp>
      <p:sp>
        <p:nvSpPr>
          <p:cNvPr id="182" name="Cubo 181">
            <a:extLst>
              <a:ext uri="{FF2B5EF4-FFF2-40B4-BE49-F238E27FC236}">
                <a16:creationId xmlns:a16="http://schemas.microsoft.com/office/drawing/2014/main" id="{E8171E43-A2CA-4BEA-8450-291B3097945A}"/>
              </a:ext>
            </a:extLst>
          </p:cNvPr>
          <p:cNvSpPr/>
          <p:nvPr/>
        </p:nvSpPr>
        <p:spPr>
          <a:xfrm>
            <a:off x="5497188" y="3275493"/>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87" name="Cubo 186">
            <a:extLst>
              <a:ext uri="{FF2B5EF4-FFF2-40B4-BE49-F238E27FC236}">
                <a16:creationId xmlns:a16="http://schemas.microsoft.com/office/drawing/2014/main" id="{A1D493F7-68BC-41FF-80A5-3B5B03F9885C}"/>
              </a:ext>
            </a:extLst>
          </p:cNvPr>
          <p:cNvSpPr/>
          <p:nvPr/>
        </p:nvSpPr>
        <p:spPr>
          <a:xfrm>
            <a:off x="4740028" y="3101809"/>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86" name="Cubo 185">
            <a:extLst>
              <a:ext uri="{FF2B5EF4-FFF2-40B4-BE49-F238E27FC236}">
                <a16:creationId xmlns:a16="http://schemas.microsoft.com/office/drawing/2014/main" id="{05F7D754-5B17-48D1-A5BA-3B04D5EA4E65}"/>
              </a:ext>
            </a:extLst>
          </p:cNvPr>
          <p:cNvSpPr/>
          <p:nvPr/>
        </p:nvSpPr>
        <p:spPr>
          <a:xfrm>
            <a:off x="4583645" y="3275493"/>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88" name="Cubo 187">
            <a:extLst>
              <a:ext uri="{FF2B5EF4-FFF2-40B4-BE49-F238E27FC236}">
                <a16:creationId xmlns:a16="http://schemas.microsoft.com/office/drawing/2014/main" id="{FB3705C2-F9F8-4270-8E9B-4811A8EF11C9}"/>
              </a:ext>
            </a:extLst>
          </p:cNvPr>
          <p:cNvSpPr/>
          <p:nvPr/>
        </p:nvSpPr>
        <p:spPr>
          <a:xfrm>
            <a:off x="4892625" y="2508298"/>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89" name="Cubo 188">
            <a:extLst>
              <a:ext uri="{FF2B5EF4-FFF2-40B4-BE49-F238E27FC236}">
                <a16:creationId xmlns:a16="http://schemas.microsoft.com/office/drawing/2014/main" id="{6F44E864-E849-4A80-A79D-B64A633BD342}"/>
              </a:ext>
            </a:extLst>
          </p:cNvPr>
          <p:cNvSpPr/>
          <p:nvPr/>
        </p:nvSpPr>
        <p:spPr>
          <a:xfrm>
            <a:off x="8511885" y="3290229"/>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98" name="Rectángulo 197">
            <a:extLst>
              <a:ext uri="{FF2B5EF4-FFF2-40B4-BE49-F238E27FC236}">
                <a16:creationId xmlns:a16="http://schemas.microsoft.com/office/drawing/2014/main" id="{4195F69F-E089-48FF-A553-89685B191283}"/>
              </a:ext>
            </a:extLst>
          </p:cNvPr>
          <p:cNvSpPr/>
          <p:nvPr/>
        </p:nvSpPr>
        <p:spPr>
          <a:xfrm>
            <a:off x="5376488" y="1818384"/>
            <a:ext cx="2652539" cy="369332"/>
          </a:xfrm>
          <a:prstGeom prst="rect">
            <a:avLst/>
          </a:prstGeom>
        </p:spPr>
        <p:txBody>
          <a:bodyPr wrap="square">
            <a:spAutoFit/>
          </a:bodyPr>
          <a:lstStyle/>
          <a:p>
            <a:pPr>
              <a:spcBef>
                <a:spcPts val="1200"/>
              </a:spcBef>
            </a:pPr>
            <a:r>
              <a:rPr lang="es-ES" dirty="0"/>
              <a:t>Estructura cristalina cúbica:</a:t>
            </a:r>
          </a:p>
        </p:txBody>
      </p:sp>
      <p:graphicFrame>
        <p:nvGraphicFramePr>
          <p:cNvPr id="60" name="Tabla 59">
            <a:extLst>
              <a:ext uri="{FF2B5EF4-FFF2-40B4-BE49-F238E27FC236}">
                <a16:creationId xmlns:a16="http://schemas.microsoft.com/office/drawing/2014/main" id="{32A3CBB3-15A2-4DE4-AE59-DFB3422C212D}"/>
              </a:ext>
            </a:extLst>
          </p:cNvPr>
          <p:cNvGraphicFramePr>
            <a:graphicFrameLocks noGrp="1"/>
          </p:cNvGraphicFramePr>
          <p:nvPr>
            <p:extLst>
              <p:ext uri="{D42A27DB-BD31-4B8C-83A1-F6EECF244321}">
                <p14:modId xmlns:p14="http://schemas.microsoft.com/office/powerpoint/2010/main" val="2442808878"/>
              </p:ext>
            </p:extLst>
          </p:nvPr>
        </p:nvGraphicFramePr>
        <p:xfrm>
          <a:off x="6221472" y="6153374"/>
          <a:ext cx="2922528" cy="640080"/>
        </p:xfrm>
        <a:graphic>
          <a:graphicData uri="http://schemas.openxmlformats.org/drawingml/2006/table">
            <a:tbl>
              <a:tblPr firstRow="1" bandRow="1">
                <a:tableStyleId>{2D5ABB26-0587-4C30-8999-92F81FD0307C}</a:tableStyleId>
              </a:tblPr>
              <a:tblGrid>
                <a:gridCol w="2458943">
                  <a:extLst>
                    <a:ext uri="{9D8B030D-6E8A-4147-A177-3AD203B41FA5}">
                      <a16:colId xmlns:a16="http://schemas.microsoft.com/office/drawing/2014/main" val="1347896834"/>
                    </a:ext>
                  </a:extLst>
                </a:gridCol>
                <a:gridCol w="463585">
                  <a:extLst>
                    <a:ext uri="{9D8B030D-6E8A-4147-A177-3AD203B41FA5}">
                      <a16:colId xmlns:a16="http://schemas.microsoft.com/office/drawing/2014/main" val="972821047"/>
                    </a:ext>
                  </a:extLst>
                </a:gridCol>
              </a:tblGrid>
              <a:tr h="633819">
                <a:tc>
                  <a:txBody>
                    <a:bodyPr/>
                    <a:lstStyle/>
                    <a:p>
                      <a:pPr algn="r"/>
                      <a:r>
                        <a:rPr lang="es-ES" dirty="0">
                          <a:solidFill>
                            <a:schemeClr val="bg1"/>
                          </a:solidFill>
                        </a:rPr>
                        <a:t>Simulación cinética en Entornos Distribuidos</a:t>
                      </a:r>
                      <a:endParaRPr lang="es-ES" b="0" dirty="0">
                        <a:solidFill>
                          <a:schemeClr val="bg1"/>
                        </a:solidFill>
                      </a:endParaRPr>
                    </a:p>
                  </a:txBody>
                  <a:tcPr anchor="ctr">
                    <a:lnR w="12700" cap="flat" cmpd="sng" algn="ctr">
                      <a:solidFill>
                        <a:schemeClr val="tx1"/>
                      </a:solidFill>
                      <a:prstDash val="solid"/>
                      <a:round/>
                      <a:headEnd type="none" w="med" len="med"/>
                      <a:tailEnd type="none" w="med" len="med"/>
                    </a:lnR>
                  </a:tcPr>
                </a:tc>
                <a:tc>
                  <a:txBody>
                    <a:bodyPr/>
                    <a:lstStyle/>
                    <a:p>
                      <a:pPr algn="ctr"/>
                      <a:fld id="{0E1C8A44-DCA4-45BE-94D1-2AB25001A8D2}" type="slidenum">
                        <a:rPr lang="es-ES" smtClean="0">
                          <a:solidFill>
                            <a:schemeClr val="bg2">
                              <a:lumMod val="60000"/>
                              <a:lumOff val="40000"/>
                            </a:schemeClr>
                          </a:solidFill>
                        </a:rPr>
                        <a:t>18</a:t>
                      </a:fld>
                      <a:endParaRPr lang="es-ES" dirty="0">
                        <a:solidFill>
                          <a:schemeClr val="bg2">
                            <a:lumMod val="60000"/>
                            <a:lumOff val="40000"/>
                          </a:schemeClr>
                        </a:solidFill>
                      </a:endParaRPr>
                    </a:p>
                  </a:txBody>
                  <a:tcPr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862195207"/>
                  </a:ext>
                </a:extLst>
              </a:tr>
            </a:tbl>
          </a:graphicData>
        </a:graphic>
      </p:graphicFrame>
      <p:sp>
        <p:nvSpPr>
          <p:cNvPr id="61" name="Rectángulo 60">
            <a:extLst>
              <a:ext uri="{FF2B5EF4-FFF2-40B4-BE49-F238E27FC236}">
                <a16:creationId xmlns:a16="http://schemas.microsoft.com/office/drawing/2014/main" id="{098CD372-9F56-4C80-9D59-8583B76823DB}"/>
              </a:ext>
            </a:extLst>
          </p:cNvPr>
          <p:cNvSpPr/>
          <p:nvPr/>
        </p:nvSpPr>
        <p:spPr>
          <a:xfrm>
            <a:off x="0" y="873306"/>
            <a:ext cx="1785769" cy="5215521"/>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s-ES" sz="1350" u="sng" dirty="0">
                <a:solidFill>
                  <a:schemeClr val="bg1"/>
                </a:solidFill>
              </a:rPr>
              <a:t>Crecimiento cristalino</a:t>
            </a:r>
          </a:p>
          <a:p>
            <a:pPr marL="108000" indent="-72000">
              <a:buFontTx/>
              <a:buChar char="-"/>
            </a:pPr>
            <a:r>
              <a:rPr lang="es-ES" sz="1350" dirty="0">
                <a:solidFill>
                  <a:schemeClr val="bg1"/>
                </a:solidFill>
              </a:rPr>
              <a:t>Deposición</a:t>
            </a:r>
          </a:p>
          <a:p>
            <a:pPr marL="108000" indent="-72000">
              <a:buFontTx/>
              <a:buChar char="-"/>
            </a:pPr>
            <a:r>
              <a:rPr lang="es-ES" sz="1350" dirty="0">
                <a:solidFill>
                  <a:schemeClr val="bg1"/>
                </a:solidFill>
              </a:rPr>
              <a:t>Conceptos</a:t>
            </a:r>
          </a:p>
          <a:p>
            <a:pPr marL="108000" indent="-72000">
              <a:buFontTx/>
              <a:buChar char="-"/>
            </a:pPr>
            <a:r>
              <a:rPr lang="es-ES" sz="1350" dirty="0">
                <a:solidFill>
                  <a:schemeClr val="bg1"/>
                </a:solidFill>
              </a:rPr>
              <a:t>Tipos de Crecimiento</a:t>
            </a:r>
          </a:p>
          <a:p>
            <a:pPr marL="108000" indent="-72000">
              <a:buFontTx/>
              <a:buChar char="-"/>
            </a:pPr>
            <a:r>
              <a:rPr lang="es-ES" sz="1350" dirty="0"/>
              <a:t>Modelo TSK</a:t>
            </a:r>
          </a:p>
          <a:p>
            <a:pPr marL="108000" indent="-72000">
              <a:buFontTx/>
              <a:buChar char="-"/>
            </a:pPr>
            <a:endParaRPr lang="es-ES" sz="1350" dirty="0"/>
          </a:p>
          <a:p>
            <a:r>
              <a:rPr lang="es-ES" sz="1350" u="sng" dirty="0">
                <a:solidFill>
                  <a:schemeClr val="bg1"/>
                </a:solidFill>
              </a:rPr>
              <a:t>Simulación atomística</a:t>
            </a:r>
          </a:p>
          <a:p>
            <a:pPr marL="108000" indent="-72000">
              <a:buFontTx/>
              <a:buChar char="-"/>
            </a:pPr>
            <a:r>
              <a:rPr lang="es-ES" sz="1350" dirty="0">
                <a:solidFill>
                  <a:schemeClr val="bg1"/>
                </a:solidFill>
              </a:rPr>
              <a:t>Introducción</a:t>
            </a:r>
          </a:p>
          <a:p>
            <a:pPr marL="108000" indent="-72000">
              <a:buFontTx/>
              <a:buChar char="-"/>
            </a:pPr>
            <a:r>
              <a:rPr lang="es-ES" sz="1350" dirty="0">
                <a:solidFill>
                  <a:schemeClr val="bg1"/>
                </a:solidFill>
              </a:rPr>
              <a:t>Dinámica molecular</a:t>
            </a:r>
          </a:p>
          <a:p>
            <a:pPr marL="108000" indent="-72000">
              <a:buFontTx/>
              <a:buChar char="-"/>
            </a:pPr>
            <a:r>
              <a:rPr lang="es-ES" sz="1350" dirty="0">
                <a:solidFill>
                  <a:schemeClr val="bg1"/>
                </a:solidFill>
              </a:rPr>
              <a:t>Monte Carlo</a:t>
            </a:r>
          </a:p>
          <a:p>
            <a:pPr marL="288000" lvl="1" indent="-171450">
              <a:buFont typeface="Arial" panose="020B0604020202020204" pitchFamily="34" charset="0"/>
              <a:buChar char="•"/>
            </a:pPr>
            <a:r>
              <a:rPr lang="es-ES" sz="1350" dirty="0">
                <a:solidFill>
                  <a:schemeClr val="bg1"/>
                </a:solidFill>
              </a:rPr>
              <a:t>KMC</a:t>
            </a:r>
          </a:p>
          <a:p>
            <a:pPr marL="288000" lvl="1" indent="-171450">
              <a:buFont typeface="Arial" panose="020B0604020202020204" pitchFamily="34" charset="0"/>
              <a:buChar char="•"/>
            </a:pPr>
            <a:r>
              <a:rPr lang="es-ES" sz="1350" dirty="0">
                <a:solidFill>
                  <a:schemeClr val="bg1"/>
                </a:solidFill>
              </a:rPr>
              <a:t>Paralelización</a:t>
            </a:r>
          </a:p>
          <a:p>
            <a:endParaRPr lang="es-ES" sz="1350" b="1" u="sng" dirty="0"/>
          </a:p>
          <a:p>
            <a:r>
              <a:rPr lang="es-ES" sz="1350" b="1" u="sng" dirty="0">
                <a:solidFill>
                  <a:srgbClr val="FD9101"/>
                </a:solidFill>
              </a:rPr>
              <a:t>Aportaciones</a:t>
            </a:r>
          </a:p>
          <a:p>
            <a:pPr marL="108000" indent="-72000">
              <a:buFontTx/>
              <a:buChar char="-"/>
            </a:pPr>
            <a:r>
              <a:rPr lang="es-ES" sz="1350" b="1" dirty="0" err="1">
                <a:solidFill>
                  <a:srgbClr val="FD9101"/>
                </a:solidFill>
              </a:rPr>
              <a:t>Homoepitaxia</a:t>
            </a:r>
            <a:endParaRPr lang="es-ES" sz="1350" b="1" dirty="0">
              <a:solidFill>
                <a:srgbClr val="FD9101"/>
              </a:solidFill>
            </a:endParaRPr>
          </a:p>
          <a:p>
            <a:pPr marL="108000" indent="-72000">
              <a:buFontTx/>
              <a:buChar char="-"/>
            </a:pPr>
            <a:r>
              <a:rPr lang="es-ES" sz="1350" dirty="0" err="1"/>
              <a:t>Heteroepitaxia</a:t>
            </a:r>
            <a:endParaRPr lang="es-ES" sz="1350" dirty="0"/>
          </a:p>
          <a:p>
            <a:pPr marL="108000" indent="-72000">
              <a:buFontTx/>
              <a:buChar char="-"/>
            </a:pPr>
            <a:r>
              <a:rPr lang="es-ES" sz="1350" dirty="0"/>
              <a:t>Análisis </a:t>
            </a:r>
            <a:r>
              <a:rPr lang="es-ES" sz="1350" dirty="0" err="1"/>
              <a:t>MMonCa</a:t>
            </a:r>
            <a:endParaRPr lang="es-ES" sz="1350" dirty="0"/>
          </a:p>
          <a:p>
            <a:endParaRPr lang="es-ES" sz="1350" dirty="0"/>
          </a:p>
          <a:p>
            <a:r>
              <a:rPr lang="es-ES" sz="1350" u="sng" dirty="0"/>
              <a:t>Simulador distribuido</a:t>
            </a:r>
          </a:p>
          <a:p>
            <a:pPr marL="108000" indent="-72000">
              <a:buFontTx/>
              <a:buChar char="-"/>
            </a:pPr>
            <a:r>
              <a:rPr lang="es-ES" sz="1350" dirty="0"/>
              <a:t>Versión secuencial</a:t>
            </a:r>
          </a:p>
          <a:p>
            <a:pPr marL="108000" indent="-72000">
              <a:buFontTx/>
              <a:buChar char="-"/>
            </a:pPr>
            <a:r>
              <a:rPr lang="es-ES" sz="1350" dirty="0"/>
              <a:t>Versión distribuida</a:t>
            </a:r>
          </a:p>
          <a:p>
            <a:pPr marL="108000" indent="-72000">
              <a:buFontTx/>
              <a:buChar char="-"/>
            </a:pPr>
            <a:r>
              <a:rPr lang="es-ES" sz="1350" dirty="0"/>
              <a:t>Simulaciones</a:t>
            </a:r>
          </a:p>
          <a:p>
            <a:endParaRPr lang="es-ES" sz="1350" dirty="0"/>
          </a:p>
          <a:p>
            <a:r>
              <a:rPr lang="es-ES" sz="1350" u="sng" dirty="0"/>
              <a:t>Conclusiones</a:t>
            </a:r>
          </a:p>
        </p:txBody>
      </p:sp>
    </p:spTree>
    <p:extLst>
      <p:ext uri="{BB962C8B-B14F-4D97-AF65-F5344CB8AC3E}">
        <p14:creationId xmlns:p14="http://schemas.microsoft.com/office/powerpoint/2010/main" val="35769286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mph" presetSubtype="2" fill="hold" nodeType="clickEffect">
                                  <p:stCondLst>
                                    <p:cond delay="0"/>
                                  </p:stCondLst>
                                  <p:childTnLst>
                                    <p:animClr clrSpc="rgb" dir="cw">
                                      <p:cBhvr override="childStyle">
                                        <p:cTn id="6" dur="10" fill="hold"/>
                                        <p:tgtEl>
                                          <p:spTgt spid="181">
                                            <p:txEl>
                                              <p:pRg st="0" end="0"/>
                                            </p:txEl>
                                          </p:spTgt>
                                        </p:tgtEl>
                                        <p:attrNameLst>
                                          <p:attrName>style.color</p:attrName>
                                        </p:attrNameLst>
                                      </p:cBhvr>
                                      <p:to>
                                        <a:schemeClr val="accent1"/>
                                      </p:to>
                                    </p:animClr>
                                  </p:childTnLst>
                                </p:cTn>
                              </p:par>
                            </p:childTnLst>
                          </p:cTn>
                        </p:par>
                      </p:childTnLst>
                    </p:cTn>
                  </p:par>
                  <p:par>
                    <p:cTn id="7" fill="hold">
                      <p:stCondLst>
                        <p:cond delay="indefinite"/>
                      </p:stCondLst>
                      <p:childTnLst>
                        <p:par>
                          <p:cTn id="8" fill="hold">
                            <p:stCondLst>
                              <p:cond delay="0"/>
                            </p:stCondLst>
                            <p:childTnLst>
                              <p:par>
                                <p:cTn id="9" presetID="3" presetClass="emph" presetSubtype="2" fill="hold" nodeType="clickEffect">
                                  <p:stCondLst>
                                    <p:cond delay="0"/>
                                  </p:stCondLst>
                                  <p:childTnLst>
                                    <p:animClr clrSpc="rgb" dir="cw">
                                      <p:cBhvr override="childStyle">
                                        <p:cTn id="10" dur="10" fill="hold"/>
                                        <p:tgtEl>
                                          <p:spTgt spid="181">
                                            <p:txEl>
                                              <p:pRg st="1" end="1"/>
                                            </p:txEl>
                                          </p:spTgt>
                                        </p:tgtEl>
                                        <p:attrNameLst>
                                          <p:attrName>style.color</p:attrName>
                                        </p:attrNameLst>
                                      </p:cBhvr>
                                      <p:to>
                                        <a:schemeClr val="accent1"/>
                                      </p:to>
                                    </p:animClr>
                                  </p:childTnLst>
                                  <p:subTnLst>
                                    <p:animClr clrSpc="rgb" dir="cw">
                                      <p:cBhvr override="childStyle">
                                        <p:cTn dur="1" fill="hold" display="0" masterRel="nextClick" afterEffect="1"/>
                                        <p:tgtEl>
                                          <p:spTgt spid="181">
                                            <p:txEl>
                                              <p:pRg st="1" end="1"/>
                                            </p:txEl>
                                          </p:spTgt>
                                        </p:tgtEl>
                                        <p:attrNameLst>
                                          <p:attrName>ppt_c</p:attrName>
                                        </p:attrNameLst>
                                      </p:cBhvr>
                                      <p:to>
                                        <a:schemeClr val="tx1"/>
                                      </p:to>
                                    </p:animClr>
                                  </p:subTnLst>
                                </p:cTn>
                              </p:par>
                              <p:par>
                                <p:cTn id="11" presetID="47" presetClass="entr" presetSubtype="0" fill="hold" grpId="0" nodeType="withEffect">
                                  <p:stCondLst>
                                    <p:cond delay="0"/>
                                  </p:stCondLst>
                                  <p:childTnLst>
                                    <p:set>
                                      <p:cBhvr>
                                        <p:cTn id="12" dur="1" fill="hold">
                                          <p:stCondLst>
                                            <p:cond delay="0"/>
                                          </p:stCondLst>
                                        </p:cTn>
                                        <p:tgtEl>
                                          <p:spTgt spid="182"/>
                                        </p:tgtEl>
                                        <p:attrNameLst>
                                          <p:attrName>style.visibility</p:attrName>
                                        </p:attrNameLst>
                                      </p:cBhvr>
                                      <p:to>
                                        <p:strVal val="visible"/>
                                      </p:to>
                                    </p:set>
                                    <p:animEffect transition="in" filter="fade">
                                      <p:cBhvr>
                                        <p:cTn id="13" dur="1000"/>
                                        <p:tgtEl>
                                          <p:spTgt spid="182"/>
                                        </p:tgtEl>
                                      </p:cBhvr>
                                    </p:animEffect>
                                    <p:anim calcmode="lin" valueType="num">
                                      <p:cBhvr>
                                        <p:cTn id="14" dur="1000" fill="hold"/>
                                        <p:tgtEl>
                                          <p:spTgt spid="182"/>
                                        </p:tgtEl>
                                        <p:attrNameLst>
                                          <p:attrName>ppt_x</p:attrName>
                                        </p:attrNameLst>
                                      </p:cBhvr>
                                      <p:tavLst>
                                        <p:tav tm="0">
                                          <p:val>
                                            <p:strVal val="#ppt_x"/>
                                          </p:val>
                                        </p:tav>
                                        <p:tav tm="100000">
                                          <p:val>
                                            <p:strVal val="#ppt_x"/>
                                          </p:val>
                                        </p:tav>
                                      </p:tavLst>
                                    </p:anim>
                                    <p:anim calcmode="lin" valueType="num">
                                      <p:cBhvr>
                                        <p:cTn id="15" dur="1000" fill="hold"/>
                                        <p:tgtEl>
                                          <p:spTgt spid="182"/>
                                        </p:tgtEl>
                                        <p:attrNameLst>
                                          <p:attrName>ppt_y</p:attrName>
                                        </p:attrNameLst>
                                      </p:cBhvr>
                                      <p:tavLst>
                                        <p:tav tm="0">
                                          <p:val>
                                            <p:strVal val="#ppt_y-.1"/>
                                          </p:val>
                                        </p:tav>
                                        <p:tav tm="100000">
                                          <p:val>
                                            <p:strVal val="#ppt_y"/>
                                          </p:val>
                                        </p:tav>
                                      </p:tavLst>
                                    </p:anim>
                                  </p:childTnLst>
                                </p:cTn>
                              </p:par>
                              <p:par>
                                <p:cTn id="16" presetID="27" presetClass="emph" presetSubtype="0" repeatCount="2000" fill="remove" grpId="1" nodeType="withEffect">
                                  <p:stCondLst>
                                    <p:cond delay="0"/>
                                  </p:stCondLst>
                                  <p:childTnLst>
                                    <p:animClr clrSpc="rgb" dir="cw">
                                      <p:cBhvr override="childStyle">
                                        <p:cTn id="17" dur="250" autoRev="1" fill="remove"/>
                                        <p:tgtEl>
                                          <p:spTgt spid="182"/>
                                        </p:tgtEl>
                                        <p:attrNameLst>
                                          <p:attrName>style.color</p:attrName>
                                        </p:attrNameLst>
                                      </p:cBhvr>
                                      <p:to>
                                        <a:srgbClr val="77E2F1"/>
                                      </p:to>
                                    </p:animClr>
                                    <p:animClr clrSpc="rgb" dir="cw">
                                      <p:cBhvr>
                                        <p:cTn id="18" dur="250" autoRev="1" fill="remove"/>
                                        <p:tgtEl>
                                          <p:spTgt spid="182"/>
                                        </p:tgtEl>
                                        <p:attrNameLst>
                                          <p:attrName>fillcolor</p:attrName>
                                        </p:attrNameLst>
                                      </p:cBhvr>
                                      <p:to>
                                        <a:srgbClr val="77E2F1"/>
                                      </p:to>
                                    </p:animClr>
                                    <p:set>
                                      <p:cBhvr>
                                        <p:cTn id="19" dur="250" autoRev="1" fill="remove"/>
                                        <p:tgtEl>
                                          <p:spTgt spid="182"/>
                                        </p:tgtEl>
                                        <p:attrNameLst>
                                          <p:attrName>fill.type</p:attrName>
                                        </p:attrNameLst>
                                      </p:cBhvr>
                                      <p:to>
                                        <p:strVal val="solid"/>
                                      </p:to>
                                    </p:set>
                                    <p:set>
                                      <p:cBhvr>
                                        <p:cTn id="20" dur="250" autoRev="1" fill="remove"/>
                                        <p:tgtEl>
                                          <p:spTgt spid="182"/>
                                        </p:tgtEl>
                                        <p:attrNameLst>
                                          <p:attrName>fill.on</p:attrName>
                                        </p:attrNameLst>
                                      </p:cBhvr>
                                      <p:to>
                                        <p:strVal val="true"/>
                                      </p:to>
                                    </p:set>
                                  </p:childTnLst>
                                </p:cTn>
                              </p:par>
                            </p:childTnLst>
                          </p:cTn>
                        </p:par>
                      </p:childTnLst>
                    </p:cTn>
                  </p:par>
                  <p:par>
                    <p:cTn id="21" fill="hold">
                      <p:stCondLst>
                        <p:cond delay="indefinite"/>
                      </p:stCondLst>
                      <p:childTnLst>
                        <p:par>
                          <p:cTn id="22" fill="hold">
                            <p:stCondLst>
                              <p:cond delay="0"/>
                            </p:stCondLst>
                            <p:childTnLst>
                              <p:par>
                                <p:cTn id="23" presetID="3" presetClass="emph" presetSubtype="2" fill="hold" nodeType="clickEffect">
                                  <p:stCondLst>
                                    <p:cond delay="0"/>
                                  </p:stCondLst>
                                  <p:childTnLst>
                                    <p:animClr clrSpc="rgb" dir="cw">
                                      <p:cBhvr override="childStyle">
                                        <p:cTn id="24" dur="10" fill="hold"/>
                                        <p:tgtEl>
                                          <p:spTgt spid="181">
                                            <p:txEl>
                                              <p:pRg st="2" end="2"/>
                                            </p:txEl>
                                          </p:spTgt>
                                        </p:tgtEl>
                                        <p:attrNameLst>
                                          <p:attrName>style.color</p:attrName>
                                        </p:attrNameLst>
                                      </p:cBhvr>
                                      <p:to>
                                        <a:schemeClr val="accent1"/>
                                      </p:to>
                                    </p:animClr>
                                  </p:childTnLst>
                                  <p:subTnLst>
                                    <p:animClr clrSpc="rgb" dir="cw">
                                      <p:cBhvr override="childStyle">
                                        <p:cTn dur="1" fill="hold" display="0" masterRel="nextClick" afterEffect="1"/>
                                        <p:tgtEl>
                                          <p:spTgt spid="181">
                                            <p:txEl>
                                              <p:pRg st="2" end="2"/>
                                            </p:txEl>
                                          </p:spTgt>
                                        </p:tgtEl>
                                        <p:attrNameLst>
                                          <p:attrName>ppt_c</p:attrName>
                                        </p:attrNameLst>
                                      </p:cBhvr>
                                      <p:to>
                                        <a:schemeClr val="tx1"/>
                                      </p:to>
                                    </p:animClr>
                                  </p:subTnLst>
                                </p:cTn>
                              </p:par>
                              <p:par>
                                <p:cTn id="25" presetID="63" presetClass="path" presetSubtype="0" accel="50000" decel="50000" fill="hold" grpId="0" nodeType="withEffect">
                                  <p:stCondLst>
                                    <p:cond delay="0"/>
                                  </p:stCondLst>
                                  <p:childTnLst>
                                    <p:animMotion origin="layout" path="M 3.88889E-6 2.96296E-6 L 0.04861 0.00069 " pathEditMode="relative" rAng="0" ptsTypes="AA">
                                      <p:cBhvr>
                                        <p:cTn id="26" dur="1000" fill="hold"/>
                                        <p:tgtEl>
                                          <p:spTgt spid="178"/>
                                        </p:tgtEl>
                                        <p:attrNameLst>
                                          <p:attrName>ppt_x</p:attrName>
                                          <p:attrName>ppt_y</p:attrName>
                                        </p:attrNameLst>
                                      </p:cBhvr>
                                      <p:rCtr x="2431" y="23"/>
                                    </p:animMotion>
                                  </p:childTnLst>
                                </p:cTn>
                              </p:par>
                              <p:par>
                                <p:cTn id="27" presetID="27" presetClass="emph" presetSubtype="0" repeatCount="2000" fill="remove" grpId="1" nodeType="withEffect">
                                  <p:stCondLst>
                                    <p:cond delay="0"/>
                                  </p:stCondLst>
                                  <p:childTnLst>
                                    <p:animClr clrSpc="rgb" dir="cw">
                                      <p:cBhvr override="childStyle">
                                        <p:cTn id="28" dur="250" autoRev="1" fill="remove"/>
                                        <p:tgtEl>
                                          <p:spTgt spid="178"/>
                                        </p:tgtEl>
                                        <p:attrNameLst>
                                          <p:attrName>style.color</p:attrName>
                                        </p:attrNameLst>
                                      </p:cBhvr>
                                      <p:to>
                                        <a:srgbClr val="77E2F1"/>
                                      </p:to>
                                    </p:animClr>
                                    <p:animClr clrSpc="rgb" dir="cw">
                                      <p:cBhvr>
                                        <p:cTn id="29" dur="250" autoRev="1" fill="remove"/>
                                        <p:tgtEl>
                                          <p:spTgt spid="178"/>
                                        </p:tgtEl>
                                        <p:attrNameLst>
                                          <p:attrName>fillcolor</p:attrName>
                                        </p:attrNameLst>
                                      </p:cBhvr>
                                      <p:to>
                                        <a:srgbClr val="77E2F1"/>
                                      </p:to>
                                    </p:animClr>
                                    <p:set>
                                      <p:cBhvr>
                                        <p:cTn id="30" dur="250" autoRev="1" fill="remove"/>
                                        <p:tgtEl>
                                          <p:spTgt spid="178"/>
                                        </p:tgtEl>
                                        <p:attrNameLst>
                                          <p:attrName>fill.type</p:attrName>
                                        </p:attrNameLst>
                                      </p:cBhvr>
                                      <p:to>
                                        <p:strVal val="solid"/>
                                      </p:to>
                                    </p:set>
                                    <p:set>
                                      <p:cBhvr>
                                        <p:cTn id="31" dur="250" autoRev="1" fill="remove"/>
                                        <p:tgtEl>
                                          <p:spTgt spid="178"/>
                                        </p:tgtEl>
                                        <p:attrNameLst>
                                          <p:attrName>fill.on</p:attrName>
                                        </p:attrNameLst>
                                      </p:cBhvr>
                                      <p:to>
                                        <p:strVal val="true"/>
                                      </p:to>
                                    </p:set>
                                  </p:childTnLst>
                                </p:cTn>
                              </p:par>
                            </p:childTnLst>
                          </p:cTn>
                        </p:par>
                      </p:childTnLst>
                    </p:cTn>
                  </p:par>
                  <p:par>
                    <p:cTn id="32" fill="hold">
                      <p:stCondLst>
                        <p:cond delay="indefinite"/>
                      </p:stCondLst>
                      <p:childTnLst>
                        <p:par>
                          <p:cTn id="33" fill="hold">
                            <p:stCondLst>
                              <p:cond delay="0"/>
                            </p:stCondLst>
                            <p:childTnLst>
                              <p:par>
                                <p:cTn id="34" presetID="3" presetClass="emph" presetSubtype="2" fill="hold" nodeType="clickEffect">
                                  <p:stCondLst>
                                    <p:cond delay="0"/>
                                  </p:stCondLst>
                                  <p:childTnLst>
                                    <p:animClr clrSpc="rgb" dir="cw">
                                      <p:cBhvr override="childStyle">
                                        <p:cTn id="35" dur="10" fill="hold"/>
                                        <p:tgtEl>
                                          <p:spTgt spid="181">
                                            <p:txEl>
                                              <p:pRg st="3" end="3"/>
                                            </p:txEl>
                                          </p:spTgt>
                                        </p:tgtEl>
                                        <p:attrNameLst>
                                          <p:attrName>style.color</p:attrName>
                                        </p:attrNameLst>
                                      </p:cBhvr>
                                      <p:to>
                                        <a:schemeClr val="accent1"/>
                                      </p:to>
                                    </p:animClr>
                                  </p:childTnLst>
                                  <p:subTnLst>
                                    <p:animClr clrSpc="rgb" dir="cw">
                                      <p:cBhvr override="childStyle">
                                        <p:cTn dur="1" fill="hold" display="0" masterRel="nextClick" afterEffect="1"/>
                                        <p:tgtEl>
                                          <p:spTgt spid="181">
                                            <p:txEl>
                                              <p:pRg st="3" end="3"/>
                                            </p:txEl>
                                          </p:spTgt>
                                        </p:tgtEl>
                                        <p:attrNameLst>
                                          <p:attrName>ppt_c</p:attrName>
                                        </p:attrNameLst>
                                      </p:cBhvr>
                                      <p:to>
                                        <a:schemeClr val="tx1"/>
                                      </p:to>
                                    </p:animClr>
                                  </p:subTnLst>
                                </p:cTn>
                              </p:par>
                              <p:par>
                                <p:cTn id="36" presetID="27" presetClass="emph" presetSubtype="0" repeatCount="2000" fill="remove" grpId="1" nodeType="withEffect">
                                  <p:stCondLst>
                                    <p:cond delay="0"/>
                                  </p:stCondLst>
                                  <p:childTnLst>
                                    <p:animClr clrSpc="rgb" dir="cw">
                                      <p:cBhvr override="childStyle">
                                        <p:cTn id="37" dur="250" autoRev="1" fill="remove"/>
                                        <p:tgtEl>
                                          <p:spTgt spid="176"/>
                                        </p:tgtEl>
                                        <p:attrNameLst>
                                          <p:attrName>style.color</p:attrName>
                                        </p:attrNameLst>
                                      </p:cBhvr>
                                      <p:to>
                                        <a:srgbClr val="77E2F1"/>
                                      </p:to>
                                    </p:animClr>
                                    <p:animClr clrSpc="rgb" dir="cw">
                                      <p:cBhvr>
                                        <p:cTn id="38" dur="250" autoRev="1" fill="remove"/>
                                        <p:tgtEl>
                                          <p:spTgt spid="176"/>
                                        </p:tgtEl>
                                        <p:attrNameLst>
                                          <p:attrName>fillcolor</p:attrName>
                                        </p:attrNameLst>
                                      </p:cBhvr>
                                      <p:to>
                                        <a:srgbClr val="77E2F1"/>
                                      </p:to>
                                    </p:animClr>
                                    <p:set>
                                      <p:cBhvr>
                                        <p:cTn id="39" dur="250" autoRev="1" fill="remove"/>
                                        <p:tgtEl>
                                          <p:spTgt spid="176"/>
                                        </p:tgtEl>
                                        <p:attrNameLst>
                                          <p:attrName>fill.type</p:attrName>
                                        </p:attrNameLst>
                                      </p:cBhvr>
                                      <p:to>
                                        <p:strVal val="solid"/>
                                      </p:to>
                                    </p:set>
                                    <p:set>
                                      <p:cBhvr>
                                        <p:cTn id="40" dur="250" autoRev="1" fill="remove"/>
                                        <p:tgtEl>
                                          <p:spTgt spid="176"/>
                                        </p:tgtEl>
                                        <p:attrNameLst>
                                          <p:attrName>fill.on</p:attrName>
                                        </p:attrNameLst>
                                      </p:cBhvr>
                                      <p:to>
                                        <p:strVal val="true"/>
                                      </p:to>
                                    </p:set>
                                  </p:childTnLst>
                                </p:cTn>
                              </p:par>
                              <p:par>
                                <p:cTn id="41" presetID="47" presetClass="exit" presetSubtype="0" fill="hold" grpId="0" nodeType="withEffect">
                                  <p:stCondLst>
                                    <p:cond delay="500"/>
                                  </p:stCondLst>
                                  <p:childTnLst>
                                    <p:animEffect transition="out" filter="fade">
                                      <p:cBhvr>
                                        <p:cTn id="42" dur="1000"/>
                                        <p:tgtEl>
                                          <p:spTgt spid="176"/>
                                        </p:tgtEl>
                                      </p:cBhvr>
                                    </p:animEffect>
                                    <p:anim calcmode="lin" valueType="num">
                                      <p:cBhvr>
                                        <p:cTn id="43" dur="1000"/>
                                        <p:tgtEl>
                                          <p:spTgt spid="176"/>
                                        </p:tgtEl>
                                        <p:attrNameLst>
                                          <p:attrName>ppt_x</p:attrName>
                                        </p:attrNameLst>
                                      </p:cBhvr>
                                      <p:tavLst>
                                        <p:tav tm="0">
                                          <p:val>
                                            <p:strVal val="ppt_x"/>
                                          </p:val>
                                        </p:tav>
                                        <p:tav tm="100000">
                                          <p:val>
                                            <p:strVal val="ppt_x"/>
                                          </p:val>
                                        </p:tav>
                                      </p:tavLst>
                                    </p:anim>
                                    <p:anim calcmode="lin" valueType="num">
                                      <p:cBhvr>
                                        <p:cTn id="44" dur="1000"/>
                                        <p:tgtEl>
                                          <p:spTgt spid="176"/>
                                        </p:tgtEl>
                                        <p:attrNameLst>
                                          <p:attrName>ppt_y</p:attrName>
                                        </p:attrNameLst>
                                      </p:cBhvr>
                                      <p:tavLst>
                                        <p:tav tm="0">
                                          <p:val>
                                            <p:strVal val="ppt_y"/>
                                          </p:val>
                                        </p:tav>
                                        <p:tav tm="100000">
                                          <p:val>
                                            <p:strVal val="ppt_y-.1"/>
                                          </p:val>
                                        </p:tav>
                                      </p:tavLst>
                                    </p:anim>
                                    <p:set>
                                      <p:cBhvr>
                                        <p:cTn id="45" dur="1" fill="hold">
                                          <p:stCondLst>
                                            <p:cond delay="999"/>
                                          </p:stCondLst>
                                        </p:cTn>
                                        <p:tgtEl>
                                          <p:spTgt spid="176"/>
                                        </p:tgtEl>
                                        <p:attrNameLst>
                                          <p:attrName>style.visibility</p:attrName>
                                        </p:attrNameLst>
                                      </p:cBhvr>
                                      <p:to>
                                        <p:strVal val="hidden"/>
                                      </p:to>
                                    </p:set>
                                  </p:childTnLst>
                                </p:cTn>
                              </p:par>
                            </p:childTnLst>
                          </p:cTn>
                        </p:par>
                      </p:childTnLst>
                    </p:cTn>
                  </p:par>
                  <p:par>
                    <p:cTn id="46" fill="hold">
                      <p:stCondLst>
                        <p:cond delay="indefinite"/>
                      </p:stCondLst>
                      <p:childTnLst>
                        <p:par>
                          <p:cTn id="47" fill="hold">
                            <p:stCondLst>
                              <p:cond delay="0"/>
                            </p:stCondLst>
                            <p:childTnLst>
                              <p:par>
                                <p:cTn id="48" presetID="3" presetClass="emph" presetSubtype="2" fill="hold" nodeType="clickEffect">
                                  <p:stCondLst>
                                    <p:cond delay="0"/>
                                  </p:stCondLst>
                                  <p:childTnLst>
                                    <p:animClr clrSpc="rgb" dir="cw">
                                      <p:cBhvr override="childStyle">
                                        <p:cTn id="49" dur="10" fill="hold"/>
                                        <p:tgtEl>
                                          <p:spTgt spid="181">
                                            <p:txEl>
                                              <p:pRg st="4" end="4"/>
                                            </p:txEl>
                                          </p:spTgt>
                                        </p:tgtEl>
                                        <p:attrNameLst>
                                          <p:attrName>style.color</p:attrName>
                                        </p:attrNameLst>
                                      </p:cBhvr>
                                      <p:to>
                                        <a:schemeClr val="accent1"/>
                                      </p:to>
                                    </p:animClr>
                                  </p:childTnLst>
                                </p:cTn>
                              </p:par>
                              <p:par>
                                <p:cTn id="50" presetID="3" presetClass="emph" presetSubtype="2" fill="hold" nodeType="withEffect">
                                  <p:stCondLst>
                                    <p:cond delay="0"/>
                                  </p:stCondLst>
                                  <p:childTnLst>
                                    <p:animClr clrSpc="rgb" dir="cw">
                                      <p:cBhvr override="childStyle">
                                        <p:cTn id="51" dur="10" fill="hold"/>
                                        <p:tgtEl>
                                          <p:spTgt spid="181">
                                            <p:txEl>
                                              <p:pRg st="0" end="0"/>
                                            </p:txEl>
                                          </p:spTgt>
                                        </p:tgtEl>
                                        <p:attrNameLst>
                                          <p:attrName>style.color</p:attrName>
                                        </p:attrNameLst>
                                      </p:cBhvr>
                                      <p:to>
                                        <a:schemeClr val="tx1"/>
                                      </p:to>
                                    </p:animClr>
                                  </p:childTnLst>
                                </p:cTn>
                              </p:par>
                              <p:par>
                                <p:cTn id="52" presetID="27" presetClass="emph" presetSubtype="0" repeatCount="2000" fill="remove" grpId="2" nodeType="withEffect">
                                  <p:stCondLst>
                                    <p:cond delay="0"/>
                                  </p:stCondLst>
                                  <p:childTnLst>
                                    <p:animClr clrSpc="rgb" dir="cw">
                                      <p:cBhvr override="childStyle">
                                        <p:cTn id="53" dur="250" autoRev="1" fill="remove"/>
                                        <p:tgtEl>
                                          <p:spTgt spid="186"/>
                                        </p:tgtEl>
                                        <p:attrNameLst>
                                          <p:attrName>style.color</p:attrName>
                                        </p:attrNameLst>
                                      </p:cBhvr>
                                      <p:to>
                                        <a:srgbClr val="77E2F1"/>
                                      </p:to>
                                    </p:animClr>
                                    <p:animClr clrSpc="rgb" dir="cw">
                                      <p:cBhvr>
                                        <p:cTn id="54" dur="250" autoRev="1" fill="remove"/>
                                        <p:tgtEl>
                                          <p:spTgt spid="186"/>
                                        </p:tgtEl>
                                        <p:attrNameLst>
                                          <p:attrName>fillcolor</p:attrName>
                                        </p:attrNameLst>
                                      </p:cBhvr>
                                      <p:to>
                                        <a:srgbClr val="77E2F1"/>
                                      </p:to>
                                    </p:animClr>
                                    <p:set>
                                      <p:cBhvr>
                                        <p:cTn id="55" dur="250" autoRev="1" fill="remove"/>
                                        <p:tgtEl>
                                          <p:spTgt spid="186"/>
                                        </p:tgtEl>
                                        <p:attrNameLst>
                                          <p:attrName>fill.type</p:attrName>
                                        </p:attrNameLst>
                                      </p:cBhvr>
                                      <p:to>
                                        <p:strVal val="solid"/>
                                      </p:to>
                                    </p:set>
                                    <p:set>
                                      <p:cBhvr>
                                        <p:cTn id="56" dur="250" autoRev="1" fill="remove"/>
                                        <p:tgtEl>
                                          <p:spTgt spid="186"/>
                                        </p:tgtEl>
                                        <p:attrNameLst>
                                          <p:attrName>fill.on</p:attrName>
                                        </p:attrNameLst>
                                      </p:cBhvr>
                                      <p:to>
                                        <p:strVal val="true"/>
                                      </p:to>
                                    </p:set>
                                  </p:childTnLst>
                                </p:cTn>
                              </p:par>
                              <p:par>
                                <p:cTn id="57" presetID="10" presetClass="exit" presetSubtype="0" fill="hold" grpId="0" nodeType="withEffect">
                                  <p:stCondLst>
                                    <p:cond delay="500"/>
                                  </p:stCondLst>
                                  <p:childTnLst>
                                    <p:animEffect transition="out" filter="fade">
                                      <p:cBhvr>
                                        <p:cTn id="58" dur="500"/>
                                        <p:tgtEl>
                                          <p:spTgt spid="186"/>
                                        </p:tgtEl>
                                      </p:cBhvr>
                                    </p:animEffect>
                                    <p:set>
                                      <p:cBhvr>
                                        <p:cTn id="59" dur="1" fill="hold">
                                          <p:stCondLst>
                                            <p:cond delay="499"/>
                                          </p:stCondLst>
                                        </p:cTn>
                                        <p:tgtEl>
                                          <p:spTgt spid="186"/>
                                        </p:tgtEl>
                                        <p:attrNameLst>
                                          <p:attrName>style.visibility</p:attrName>
                                        </p:attrNameLst>
                                      </p:cBhvr>
                                      <p:to>
                                        <p:strVal val="hidden"/>
                                      </p:to>
                                    </p:set>
                                  </p:childTnLst>
                                </p:cTn>
                              </p:par>
                              <p:par>
                                <p:cTn id="60" presetID="35" presetClass="path" presetSubtype="0" accel="50000" decel="50000" fill="hold" grpId="1" nodeType="withEffect">
                                  <p:stCondLst>
                                    <p:cond delay="400"/>
                                  </p:stCondLst>
                                  <p:childTnLst>
                                    <p:animMotion origin="layout" path="M 3.33333E-6 1.48148E-6 L -0.08143 1.48148E-6 " pathEditMode="relative" rAng="0" ptsTypes="AA">
                                      <p:cBhvr>
                                        <p:cTn id="61" dur="600" fill="hold"/>
                                        <p:tgtEl>
                                          <p:spTgt spid="186"/>
                                        </p:tgtEl>
                                        <p:attrNameLst>
                                          <p:attrName>ppt_x</p:attrName>
                                          <p:attrName>ppt_y</p:attrName>
                                        </p:attrNameLst>
                                      </p:cBhvr>
                                      <p:rCtr x="-4080" y="0"/>
                                    </p:animMotion>
                                  </p:childTnLst>
                                </p:cTn>
                              </p:par>
                              <p:par>
                                <p:cTn id="62" presetID="10" presetClass="entr" presetSubtype="0" fill="hold" grpId="2" nodeType="withEffect">
                                  <p:stCondLst>
                                    <p:cond delay="900"/>
                                  </p:stCondLst>
                                  <p:childTnLst>
                                    <p:set>
                                      <p:cBhvr>
                                        <p:cTn id="63" dur="1" fill="hold">
                                          <p:stCondLst>
                                            <p:cond delay="0"/>
                                          </p:stCondLst>
                                        </p:cTn>
                                        <p:tgtEl>
                                          <p:spTgt spid="189"/>
                                        </p:tgtEl>
                                        <p:attrNameLst>
                                          <p:attrName>style.visibility</p:attrName>
                                        </p:attrNameLst>
                                      </p:cBhvr>
                                      <p:to>
                                        <p:strVal val="visible"/>
                                      </p:to>
                                    </p:set>
                                    <p:animEffect transition="in" filter="fade">
                                      <p:cBhvr>
                                        <p:cTn id="64" dur="500"/>
                                        <p:tgtEl>
                                          <p:spTgt spid="189"/>
                                        </p:tgtEl>
                                      </p:cBhvr>
                                    </p:animEffect>
                                  </p:childTnLst>
                                </p:cTn>
                              </p:par>
                              <p:par>
                                <p:cTn id="65" presetID="27" presetClass="emph" presetSubtype="0" repeatCount="2000" fill="remove" grpId="3" nodeType="withEffect">
                                  <p:stCondLst>
                                    <p:cond delay="900"/>
                                  </p:stCondLst>
                                  <p:childTnLst>
                                    <p:animClr clrSpc="rgb" dir="cw">
                                      <p:cBhvr override="childStyle">
                                        <p:cTn id="66" dur="250" autoRev="1" fill="remove"/>
                                        <p:tgtEl>
                                          <p:spTgt spid="189"/>
                                        </p:tgtEl>
                                        <p:attrNameLst>
                                          <p:attrName>style.color</p:attrName>
                                        </p:attrNameLst>
                                      </p:cBhvr>
                                      <p:to>
                                        <a:srgbClr val="77E2F1"/>
                                      </p:to>
                                    </p:animClr>
                                    <p:animClr clrSpc="rgb" dir="cw">
                                      <p:cBhvr>
                                        <p:cTn id="67" dur="250" autoRev="1" fill="remove"/>
                                        <p:tgtEl>
                                          <p:spTgt spid="189"/>
                                        </p:tgtEl>
                                        <p:attrNameLst>
                                          <p:attrName>fillcolor</p:attrName>
                                        </p:attrNameLst>
                                      </p:cBhvr>
                                      <p:to>
                                        <a:srgbClr val="77E2F1"/>
                                      </p:to>
                                    </p:animClr>
                                    <p:set>
                                      <p:cBhvr>
                                        <p:cTn id="68" dur="250" autoRev="1" fill="remove"/>
                                        <p:tgtEl>
                                          <p:spTgt spid="189"/>
                                        </p:tgtEl>
                                        <p:attrNameLst>
                                          <p:attrName>fill.type</p:attrName>
                                        </p:attrNameLst>
                                      </p:cBhvr>
                                      <p:to>
                                        <p:strVal val="solid"/>
                                      </p:to>
                                    </p:set>
                                    <p:set>
                                      <p:cBhvr>
                                        <p:cTn id="69" dur="250" autoRev="1" fill="remove"/>
                                        <p:tgtEl>
                                          <p:spTgt spid="189"/>
                                        </p:tgtEl>
                                        <p:attrNameLst>
                                          <p:attrName>fill.on</p:attrName>
                                        </p:attrNameLst>
                                      </p:cBhvr>
                                      <p:to>
                                        <p:strVal val="true"/>
                                      </p:to>
                                    </p:set>
                                  </p:childTnLst>
                                </p:cTn>
                              </p:par>
                              <p:par>
                                <p:cTn id="70" presetID="35" presetClass="path" presetSubtype="0" accel="50000" decel="50000" fill="hold" grpId="1" nodeType="withEffect">
                                  <p:stCondLst>
                                    <p:cond delay="800"/>
                                  </p:stCondLst>
                                  <p:childTnLst>
                                    <p:animMotion origin="layout" path="M -4.16667E-6 -3.33333E-6 L -0.08194 -0.00023 " pathEditMode="relative" rAng="0" ptsTypes="AA">
                                      <p:cBhvr>
                                        <p:cTn id="71" dur="600" fill="hold"/>
                                        <p:tgtEl>
                                          <p:spTgt spid="189"/>
                                        </p:tgtEl>
                                        <p:attrNameLst>
                                          <p:attrName>ppt_x</p:attrName>
                                          <p:attrName>ppt_y</p:attrName>
                                        </p:attrNameLst>
                                      </p:cBhvr>
                                      <p:rCtr x="-4097"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6" grpId="0" animBg="1"/>
      <p:bldP spid="176" grpId="1" animBg="1"/>
      <p:bldP spid="178" grpId="0" animBg="1"/>
      <p:bldP spid="178" grpId="1" animBg="1"/>
      <p:bldP spid="182" grpId="0" animBg="1"/>
      <p:bldP spid="182" grpId="1" animBg="1"/>
      <p:bldP spid="186" grpId="0" animBg="1"/>
      <p:bldP spid="186" grpId="1" animBg="1"/>
      <p:bldP spid="186" grpId="2" animBg="1"/>
      <p:bldP spid="189" grpId="1" animBg="1"/>
      <p:bldP spid="189" grpId="2" animBg="1"/>
      <p:bldP spid="189" grpId="3"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ángulo 7"/>
          <p:cNvSpPr/>
          <p:nvPr/>
        </p:nvSpPr>
        <p:spPr>
          <a:xfrm>
            <a:off x="0" y="6088828"/>
            <a:ext cx="9144000" cy="769172"/>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r"/>
            <a:endParaRPr lang="es-ES" dirty="0"/>
          </a:p>
        </p:txBody>
      </p:sp>
      <p:sp>
        <p:nvSpPr>
          <p:cNvPr id="9" name="Rectángulo 8"/>
          <p:cNvSpPr/>
          <p:nvPr/>
        </p:nvSpPr>
        <p:spPr>
          <a:xfrm>
            <a:off x="0" y="0"/>
            <a:ext cx="1785769" cy="6088828"/>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ES" dirty="0"/>
          </a:p>
        </p:txBody>
      </p:sp>
      <p:pic>
        <p:nvPicPr>
          <p:cNvPr id="11" name="Picture 6" descr="Resultado de imagen de universidad de cádiz"/>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29773" y="75303"/>
            <a:ext cx="473646" cy="60897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8" descr="Resultado de imagen de sistemas inteligentes de computación uca"/>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458" y="75304"/>
            <a:ext cx="1085768" cy="60897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033195" y="198971"/>
            <a:ext cx="6820349" cy="887552"/>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a:lstStyle>
          <a:p>
            <a:r>
              <a:rPr lang="es-ES" dirty="0"/>
              <a:t>Aportaciones</a:t>
            </a:r>
          </a:p>
        </p:txBody>
      </p:sp>
      <p:sp>
        <p:nvSpPr>
          <p:cNvPr id="23" name="CuadroTexto 22"/>
          <p:cNvSpPr txBox="1"/>
          <p:nvPr/>
        </p:nvSpPr>
        <p:spPr>
          <a:xfrm>
            <a:off x="1785770" y="1086522"/>
            <a:ext cx="7317998" cy="523220"/>
          </a:xfrm>
          <a:prstGeom prst="rect">
            <a:avLst/>
          </a:prstGeom>
          <a:noFill/>
        </p:spPr>
        <p:txBody>
          <a:bodyPr wrap="square" rtlCol="0">
            <a:spAutoFit/>
          </a:bodyPr>
          <a:lstStyle/>
          <a:p>
            <a:pPr algn="ctr"/>
            <a:r>
              <a:rPr lang="es-ES" sz="2800" u="sng" dirty="0"/>
              <a:t>Simulación LKMC de </a:t>
            </a:r>
            <a:r>
              <a:rPr lang="es-ES" sz="2800" u="sng" dirty="0" err="1"/>
              <a:t>homoepitaxia</a:t>
            </a:r>
            <a:endParaRPr lang="es-ES" sz="2800" u="sng" dirty="0"/>
          </a:p>
        </p:txBody>
      </p:sp>
      <p:pic>
        <p:nvPicPr>
          <p:cNvPr id="93" name="Abujas_Pereira-30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2082408" y="1748944"/>
            <a:ext cx="6721922" cy="4033153"/>
          </a:xfrm>
          <a:prstGeom prst="rect">
            <a:avLst/>
          </a:prstGeom>
          <a:effectLst>
            <a:outerShdw blurRad="241300" dist="38100" dir="2700000" sx="102000" sy="102000" algn="tl" rotWithShape="0">
              <a:prstClr val="black">
                <a:alpha val="40000"/>
              </a:prstClr>
            </a:outerShdw>
          </a:effectLst>
        </p:spPr>
      </p:pic>
      <p:graphicFrame>
        <p:nvGraphicFramePr>
          <p:cNvPr id="16" name="Tabla 15">
            <a:extLst>
              <a:ext uri="{FF2B5EF4-FFF2-40B4-BE49-F238E27FC236}">
                <a16:creationId xmlns:a16="http://schemas.microsoft.com/office/drawing/2014/main" id="{61DB1E4A-45D3-4724-B02E-16EA7DEFF58D}"/>
              </a:ext>
            </a:extLst>
          </p:cNvPr>
          <p:cNvGraphicFramePr>
            <a:graphicFrameLocks noGrp="1"/>
          </p:cNvGraphicFramePr>
          <p:nvPr>
            <p:extLst>
              <p:ext uri="{D42A27DB-BD31-4B8C-83A1-F6EECF244321}">
                <p14:modId xmlns:p14="http://schemas.microsoft.com/office/powerpoint/2010/main" val="2442808878"/>
              </p:ext>
            </p:extLst>
          </p:nvPr>
        </p:nvGraphicFramePr>
        <p:xfrm>
          <a:off x="6221472" y="6153374"/>
          <a:ext cx="2922528" cy="640080"/>
        </p:xfrm>
        <a:graphic>
          <a:graphicData uri="http://schemas.openxmlformats.org/drawingml/2006/table">
            <a:tbl>
              <a:tblPr firstRow="1" bandRow="1">
                <a:tableStyleId>{2D5ABB26-0587-4C30-8999-92F81FD0307C}</a:tableStyleId>
              </a:tblPr>
              <a:tblGrid>
                <a:gridCol w="2458943">
                  <a:extLst>
                    <a:ext uri="{9D8B030D-6E8A-4147-A177-3AD203B41FA5}">
                      <a16:colId xmlns:a16="http://schemas.microsoft.com/office/drawing/2014/main" val="1347896834"/>
                    </a:ext>
                  </a:extLst>
                </a:gridCol>
                <a:gridCol w="463585">
                  <a:extLst>
                    <a:ext uri="{9D8B030D-6E8A-4147-A177-3AD203B41FA5}">
                      <a16:colId xmlns:a16="http://schemas.microsoft.com/office/drawing/2014/main" val="972821047"/>
                    </a:ext>
                  </a:extLst>
                </a:gridCol>
              </a:tblGrid>
              <a:tr h="633819">
                <a:tc>
                  <a:txBody>
                    <a:bodyPr/>
                    <a:lstStyle/>
                    <a:p>
                      <a:pPr algn="r"/>
                      <a:r>
                        <a:rPr lang="es-ES" dirty="0">
                          <a:solidFill>
                            <a:schemeClr val="bg1"/>
                          </a:solidFill>
                        </a:rPr>
                        <a:t>Simulación cinética en Entornos Distribuidos</a:t>
                      </a:r>
                      <a:endParaRPr lang="es-ES" b="0" dirty="0">
                        <a:solidFill>
                          <a:schemeClr val="bg1"/>
                        </a:solidFill>
                      </a:endParaRPr>
                    </a:p>
                  </a:txBody>
                  <a:tcPr anchor="ctr">
                    <a:lnR w="12700" cap="flat" cmpd="sng" algn="ctr">
                      <a:solidFill>
                        <a:schemeClr val="tx1"/>
                      </a:solidFill>
                      <a:prstDash val="solid"/>
                      <a:round/>
                      <a:headEnd type="none" w="med" len="med"/>
                      <a:tailEnd type="none" w="med" len="med"/>
                    </a:lnR>
                  </a:tcPr>
                </a:tc>
                <a:tc>
                  <a:txBody>
                    <a:bodyPr/>
                    <a:lstStyle/>
                    <a:p>
                      <a:pPr algn="ctr"/>
                      <a:fld id="{0E1C8A44-DCA4-45BE-94D1-2AB25001A8D2}" type="slidenum">
                        <a:rPr lang="es-ES" smtClean="0">
                          <a:solidFill>
                            <a:schemeClr val="bg2">
                              <a:lumMod val="60000"/>
                              <a:lumOff val="40000"/>
                            </a:schemeClr>
                          </a:solidFill>
                        </a:rPr>
                        <a:t>19</a:t>
                      </a:fld>
                      <a:endParaRPr lang="es-ES" dirty="0">
                        <a:solidFill>
                          <a:schemeClr val="bg2">
                            <a:lumMod val="60000"/>
                            <a:lumOff val="40000"/>
                          </a:schemeClr>
                        </a:solidFill>
                      </a:endParaRPr>
                    </a:p>
                  </a:txBody>
                  <a:tcPr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862195207"/>
                  </a:ext>
                </a:extLst>
              </a:tr>
            </a:tbl>
          </a:graphicData>
        </a:graphic>
      </p:graphicFrame>
      <p:sp>
        <p:nvSpPr>
          <p:cNvPr id="2" name="CuadroTexto 1">
            <a:extLst>
              <a:ext uri="{FF2B5EF4-FFF2-40B4-BE49-F238E27FC236}">
                <a16:creationId xmlns:a16="http://schemas.microsoft.com/office/drawing/2014/main" id="{6D95A615-65EE-4C53-94FF-9028928A15F2}"/>
              </a:ext>
            </a:extLst>
          </p:cNvPr>
          <p:cNvSpPr txBox="1"/>
          <p:nvPr/>
        </p:nvSpPr>
        <p:spPr>
          <a:xfrm>
            <a:off x="7521980" y="1748944"/>
            <a:ext cx="1282350" cy="307777"/>
          </a:xfrm>
          <a:prstGeom prst="rect">
            <a:avLst/>
          </a:prstGeom>
          <a:noFill/>
        </p:spPr>
        <p:txBody>
          <a:bodyPr wrap="square" rtlCol="0">
            <a:spAutoFit/>
          </a:bodyPr>
          <a:lstStyle/>
          <a:p>
            <a:r>
              <a:rPr lang="es-ES" sz="1400" dirty="0"/>
              <a:t>Crecimiento FV</a:t>
            </a:r>
          </a:p>
        </p:txBody>
      </p:sp>
      <p:sp>
        <p:nvSpPr>
          <p:cNvPr id="15" name="Rectángulo 14">
            <a:extLst>
              <a:ext uri="{FF2B5EF4-FFF2-40B4-BE49-F238E27FC236}">
                <a16:creationId xmlns:a16="http://schemas.microsoft.com/office/drawing/2014/main" id="{0A0737F7-C343-4CE6-97E5-199601C8FEC1}"/>
              </a:ext>
            </a:extLst>
          </p:cNvPr>
          <p:cNvSpPr/>
          <p:nvPr/>
        </p:nvSpPr>
        <p:spPr>
          <a:xfrm>
            <a:off x="0" y="873306"/>
            <a:ext cx="1785769" cy="5215521"/>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s-ES" sz="1350" u="sng" dirty="0">
                <a:solidFill>
                  <a:schemeClr val="bg1"/>
                </a:solidFill>
              </a:rPr>
              <a:t>Crecimiento cristalino</a:t>
            </a:r>
          </a:p>
          <a:p>
            <a:pPr marL="108000" indent="-72000">
              <a:buFontTx/>
              <a:buChar char="-"/>
            </a:pPr>
            <a:r>
              <a:rPr lang="es-ES" sz="1350" dirty="0">
                <a:solidFill>
                  <a:schemeClr val="bg1"/>
                </a:solidFill>
              </a:rPr>
              <a:t>Deposición</a:t>
            </a:r>
          </a:p>
          <a:p>
            <a:pPr marL="108000" indent="-72000">
              <a:buFontTx/>
              <a:buChar char="-"/>
            </a:pPr>
            <a:r>
              <a:rPr lang="es-ES" sz="1350" dirty="0">
                <a:solidFill>
                  <a:schemeClr val="bg1"/>
                </a:solidFill>
              </a:rPr>
              <a:t>Conceptos</a:t>
            </a:r>
          </a:p>
          <a:p>
            <a:pPr marL="108000" indent="-72000">
              <a:buFontTx/>
              <a:buChar char="-"/>
            </a:pPr>
            <a:r>
              <a:rPr lang="es-ES" sz="1350" dirty="0">
                <a:solidFill>
                  <a:schemeClr val="bg1"/>
                </a:solidFill>
              </a:rPr>
              <a:t>Tipos de Crecimiento</a:t>
            </a:r>
          </a:p>
          <a:p>
            <a:pPr marL="108000" indent="-72000">
              <a:buFontTx/>
              <a:buChar char="-"/>
            </a:pPr>
            <a:r>
              <a:rPr lang="es-ES" sz="1350" dirty="0"/>
              <a:t>Modelo TSK</a:t>
            </a:r>
          </a:p>
          <a:p>
            <a:pPr marL="108000" indent="-72000">
              <a:buFontTx/>
              <a:buChar char="-"/>
            </a:pPr>
            <a:endParaRPr lang="es-ES" sz="1350" dirty="0"/>
          </a:p>
          <a:p>
            <a:r>
              <a:rPr lang="es-ES" sz="1350" u="sng" dirty="0">
                <a:solidFill>
                  <a:schemeClr val="bg1"/>
                </a:solidFill>
              </a:rPr>
              <a:t>Simulación atomística</a:t>
            </a:r>
          </a:p>
          <a:p>
            <a:pPr marL="108000" indent="-72000">
              <a:buFontTx/>
              <a:buChar char="-"/>
            </a:pPr>
            <a:r>
              <a:rPr lang="es-ES" sz="1350" dirty="0">
                <a:solidFill>
                  <a:schemeClr val="bg1"/>
                </a:solidFill>
              </a:rPr>
              <a:t>Introducción</a:t>
            </a:r>
          </a:p>
          <a:p>
            <a:pPr marL="108000" indent="-72000">
              <a:buFontTx/>
              <a:buChar char="-"/>
            </a:pPr>
            <a:r>
              <a:rPr lang="es-ES" sz="1350" dirty="0">
                <a:solidFill>
                  <a:schemeClr val="bg1"/>
                </a:solidFill>
              </a:rPr>
              <a:t>Dinámica molecular</a:t>
            </a:r>
          </a:p>
          <a:p>
            <a:pPr marL="108000" indent="-72000">
              <a:buFontTx/>
              <a:buChar char="-"/>
            </a:pPr>
            <a:r>
              <a:rPr lang="es-ES" sz="1350" dirty="0">
                <a:solidFill>
                  <a:schemeClr val="bg1"/>
                </a:solidFill>
              </a:rPr>
              <a:t>Monte Carlo</a:t>
            </a:r>
          </a:p>
          <a:p>
            <a:pPr marL="288000" lvl="1" indent="-171450">
              <a:buFont typeface="Arial" panose="020B0604020202020204" pitchFamily="34" charset="0"/>
              <a:buChar char="•"/>
            </a:pPr>
            <a:r>
              <a:rPr lang="es-ES" sz="1350" dirty="0">
                <a:solidFill>
                  <a:schemeClr val="bg1"/>
                </a:solidFill>
              </a:rPr>
              <a:t>KMC</a:t>
            </a:r>
          </a:p>
          <a:p>
            <a:pPr marL="288000" lvl="1" indent="-171450">
              <a:buFont typeface="Arial" panose="020B0604020202020204" pitchFamily="34" charset="0"/>
              <a:buChar char="•"/>
            </a:pPr>
            <a:r>
              <a:rPr lang="es-ES" sz="1350" dirty="0">
                <a:solidFill>
                  <a:schemeClr val="bg1"/>
                </a:solidFill>
              </a:rPr>
              <a:t>Paralelización</a:t>
            </a:r>
          </a:p>
          <a:p>
            <a:endParaRPr lang="es-ES" sz="1350" b="1" u="sng" dirty="0"/>
          </a:p>
          <a:p>
            <a:r>
              <a:rPr lang="es-ES" sz="1350" b="1" u="sng" dirty="0">
                <a:solidFill>
                  <a:srgbClr val="FD9101"/>
                </a:solidFill>
              </a:rPr>
              <a:t>Aportaciones</a:t>
            </a:r>
          </a:p>
          <a:p>
            <a:pPr marL="108000" indent="-72000">
              <a:buFontTx/>
              <a:buChar char="-"/>
            </a:pPr>
            <a:r>
              <a:rPr lang="es-ES" sz="1350" b="1" dirty="0" err="1">
                <a:solidFill>
                  <a:srgbClr val="FD9101"/>
                </a:solidFill>
              </a:rPr>
              <a:t>Homoepitaxia</a:t>
            </a:r>
            <a:endParaRPr lang="es-ES" sz="1350" b="1" dirty="0">
              <a:solidFill>
                <a:srgbClr val="FD9101"/>
              </a:solidFill>
            </a:endParaRPr>
          </a:p>
          <a:p>
            <a:pPr marL="108000" indent="-72000">
              <a:buFontTx/>
              <a:buChar char="-"/>
            </a:pPr>
            <a:r>
              <a:rPr lang="es-ES" sz="1350" dirty="0" err="1"/>
              <a:t>Heteroepitaxia</a:t>
            </a:r>
            <a:endParaRPr lang="es-ES" sz="1350" dirty="0"/>
          </a:p>
          <a:p>
            <a:pPr marL="108000" indent="-72000">
              <a:buFontTx/>
              <a:buChar char="-"/>
            </a:pPr>
            <a:r>
              <a:rPr lang="es-ES" sz="1350" dirty="0"/>
              <a:t>Análisis </a:t>
            </a:r>
            <a:r>
              <a:rPr lang="es-ES" sz="1350" dirty="0" err="1"/>
              <a:t>MMonCa</a:t>
            </a:r>
            <a:endParaRPr lang="es-ES" sz="1350" dirty="0"/>
          </a:p>
          <a:p>
            <a:endParaRPr lang="es-ES" sz="1350" dirty="0"/>
          </a:p>
          <a:p>
            <a:r>
              <a:rPr lang="es-ES" sz="1350" u="sng" dirty="0"/>
              <a:t>Simulador distribuido</a:t>
            </a:r>
          </a:p>
          <a:p>
            <a:pPr marL="108000" indent="-72000">
              <a:buFontTx/>
              <a:buChar char="-"/>
            </a:pPr>
            <a:r>
              <a:rPr lang="es-ES" sz="1350" dirty="0"/>
              <a:t>Versión secuencial</a:t>
            </a:r>
          </a:p>
          <a:p>
            <a:pPr marL="108000" indent="-72000">
              <a:buFontTx/>
              <a:buChar char="-"/>
            </a:pPr>
            <a:r>
              <a:rPr lang="es-ES" sz="1350" dirty="0"/>
              <a:t>Versión distribuida</a:t>
            </a:r>
          </a:p>
          <a:p>
            <a:pPr marL="108000" indent="-72000">
              <a:buFontTx/>
              <a:buChar char="-"/>
            </a:pPr>
            <a:r>
              <a:rPr lang="es-ES" sz="1350" dirty="0"/>
              <a:t>Simulaciones</a:t>
            </a:r>
          </a:p>
          <a:p>
            <a:endParaRPr lang="es-ES" sz="1350" dirty="0"/>
          </a:p>
          <a:p>
            <a:r>
              <a:rPr lang="es-ES" sz="1350" u="sng" dirty="0"/>
              <a:t>Conclusiones</a:t>
            </a:r>
          </a:p>
        </p:txBody>
      </p:sp>
    </p:spTree>
    <p:extLst>
      <p:ext uri="{BB962C8B-B14F-4D97-AF65-F5344CB8AC3E}">
        <p14:creationId xmlns:p14="http://schemas.microsoft.com/office/powerpoint/2010/main" val="34770804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video fullScrn="1">
              <p:cMediaNode vol="80000">
                <p:cTn id="2" fill="hold" display="0">
                  <p:stCondLst>
                    <p:cond delay="indefinite"/>
                  </p:stCondLst>
                </p:cTn>
                <p:tgtEl>
                  <p:spTgt spid="93"/>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033195" y="198971"/>
            <a:ext cx="6820349" cy="887552"/>
          </a:xfrm>
        </p:spPr>
        <p:txBody>
          <a:bodyPr/>
          <a:lstStyle/>
          <a:p>
            <a:r>
              <a:rPr lang="es-ES" dirty="0"/>
              <a:t>OBJETIVOS</a:t>
            </a:r>
          </a:p>
        </p:txBody>
      </p:sp>
      <p:sp>
        <p:nvSpPr>
          <p:cNvPr id="3" name="Marcador de contenido 2"/>
          <p:cNvSpPr>
            <a:spLocks noGrp="1"/>
          </p:cNvSpPr>
          <p:nvPr>
            <p:ph sz="quarter" idx="13"/>
          </p:nvPr>
        </p:nvSpPr>
        <p:spPr>
          <a:xfrm>
            <a:off x="2438828" y="1779639"/>
            <a:ext cx="6414716" cy="2976829"/>
          </a:xfrm>
        </p:spPr>
        <p:txBody>
          <a:bodyPr>
            <a:normAutofit/>
          </a:bodyPr>
          <a:lstStyle/>
          <a:p>
            <a:r>
              <a:rPr lang="es-ES" dirty="0"/>
              <a:t>Estudio de simulación de crecimiento cristalino</a:t>
            </a:r>
          </a:p>
          <a:p>
            <a:endParaRPr lang="es-ES" dirty="0"/>
          </a:p>
          <a:p>
            <a:r>
              <a:rPr lang="es-ES" dirty="0"/>
              <a:t>Estudio de métodos de monte </a:t>
            </a:r>
            <a:r>
              <a:rPr lang="es-ES" dirty="0" err="1"/>
              <a:t>carlo</a:t>
            </a:r>
            <a:endParaRPr lang="es-ES" dirty="0"/>
          </a:p>
          <a:p>
            <a:endParaRPr lang="es-ES" dirty="0"/>
          </a:p>
          <a:p>
            <a:r>
              <a:rPr lang="es-ES" dirty="0"/>
              <a:t>Paralelización de métodos de monte </a:t>
            </a:r>
            <a:r>
              <a:rPr lang="es-ES" dirty="0" err="1"/>
              <a:t>carlo</a:t>
            </a:r>
            <a:endParaRPr lang="es-ES" dirty="0"/>
          </a:p>
        </p:txBody>
      </p:sp>
      <p:sp>
        <p:nvSpPr>
          <p:cNvPr id="9" name="Rectángulo 8"/>
          <p:cNvSpPr/>
          <p:nvPr/>
        </p:nvSpPr>
        <p:spPr>
          <a:xfrm>
            <a:off x="0" y="0"/>
            <a:ext cx="1785769" cy="6088828"/>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ES" dirty="0"/>
          </a:p>
        </p:txBody>
      </p:sp>
      <p:pic>
        <p:nvPicPr>
          <p:cNvPr id="11" name="Picture 6" descr="Resultado de imagen de universidad de cádiz"/>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9773" y="75303"/>
            <a:ext cx="473646" cy="60897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8" descr="Resultado de imagen de sistemas inteligentes de computación uc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458" y="75304"/>
            <a:ext cx="1085768" cy="608974"/>
          </a:xfrm>
          <a:prstGeom prst="rect">
            <a:avLst/>
          </a:prstGeom>
          <a:noFill/>
          <a:extLst>
            <a:ext uri="{909E8E84-426E-40DD-AFC4-6F175D3DCCD1}">
              <a14:hiddenFill xmlns:a14="http://schemas.microsoft.com/office/drawing/2010/main">
                <a:solidFill>
                  <a:srgbClr val="FFFFFF"/>
                </a:solidFill>
              </a14:hiddenFill>
            </a:ext>
          </a:extLst>
        </p:spPr>
      </p:pic>
      <p:sp>
        <p:nvSpPr>
          <p:cNvPr id="13" name="Rectángulo 12"/>
          <p:cNvSpPr/>
          <p:nvPr/>
        </p:nvSpPr>
        <p:spPr>
          <a:xfrm>
            <a:off x="0" y="6088828"/>
            <a:ext cx="9144000" cy="769172"/>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r"/>
            <a:endParaRPr lang="es-ES" dirty="0"/>
          </a:p>
        </p:txBody>
      </p:sp>
      <p:graphicFrame>
        <p:nvGraphicFramePr>
          <p:cNvPr id="5" name="Tabla 4"/>
          <p:cNvGraphicFramePr>
            <a:graphicFrameLocks noGrp="1"/>
          </p:cNvGraphicFramePr>
          <p:nvPr>
            <p:extLst>
              <p:ext uri="{D42A27DB-BD31-4B8C-83A1-F6EECF244321}">
                <p14:modId xmlns:p14="http://schemas.microsoft.com/office/powerpoint/2010/main" val="3468344268"/>
              </p:ext>
            </p:extLst>
          </p:nvPr>
        </p:nvGraphicFramePr>
        <p:xfrm>
          <a:off x="6221472" y="6153374"/>
          <a:ext cx="2922528" cy="640080"/>
        </p:xfrm>
        <a:graphic>
          <a:graphicData uri="http://schemas.openxmlformats.org/drawingml/2006/table">
            <a:tbl>
              <a:tblPr firstRow="1" bandRow="1">
                <a:tableStyleId>{2D5ABB26-0587-4C30-8999-92F81FD0307C}</a:tableStyleId>
              </a:tblPr>
              <a:tblGrid>
                <a:gridCol w="2458943">
                  <a:extLst>
                    <a:ext uri="{9D8B030D-6E8A-4147-A177-3AD203B41FA5}">
                      <a16:colId xmlns:a16="http://schemas.microsoft.com/office/drawing/2014/main" val="1347896834"/>
                    </a:ext>
                  </a:extLst>
                </a:gridCol>
                <a:gridCol w="463585">
                  <a:extLst>
                    <a:ext uri="{9D8B030D-6E8A-4147-A177-3AD203B41FA5}">
                      <a16:colId xmlns:a16="http://schemas.microsoft.com/office/drawing/2014/main" val="972821047"/>
                    </a:ext>
                  </a:extLst>
                </a:gridCol>
              </a:tblGrid>
              <a:tr h="633819">
                <a:tc>
                  <a:txBody>
                    <a:bodyPr/>
                    <a:lstStyle/>
                    <a:p>
                      <a:pPr algn="r"/>
                      <a:r>
                        <a:rPr lang="es-ES" dirty="0">
                          <a:solidFill>
                            <a:schemeClr val="bg1"/>
                          </a:solidFill>
                        </a:rPr>
                        <a:t>Simulación cinética en Entornos Distribuidos</a:t>
                      </a:r>
                      <a:endParaRPr lang="es-ES" b="0" dirty="0">
                        <a:solidFill>
                          <a:schemeClr val="bg1"/>
                        </a:solidFill>
                      </a:endParaRPr>
                    </a:p>
                  </a:txBody>
                  <a:tcPr anchor="ctr">
                    <a:lnR w="12700" cap="flat" cmpd="sng" algn="ctr">
                      <a:solidFill>
                        <a:schemeClr val="tx1"/>
                      </a:solidFill>
                      <a:prstDash val="solid"/>
                      <a:round/>
                      <a:headEnd type="none" w="med" len="med"/>
                      <a:tailEnd type="none" w="med" len="med"/>
                    </a:lnR>
                  </a:tcPr>
                </a:tc>
                <a:tc>
                  <a:txBody>
                    <a:bodyPr/>
                    <a:lstStyle/>
                    <a:p>
                      <a:pPr algn="ctr"/>
                      <a:fld id="{0E1C8A44-DCA4-45BE-94D1-2AB25001A8D2}" type="slidenum">
                        <a:rPr lang="es-ES" smtClean="0">
                          <a:solidFill>
                            <a:schemeClr val="bg2">
                              <a:lumMod val="60000"/>
                              <a:lumOff val="40000"/>
                            </a:schemeClr>
                          </a:solidFill>
                        </a:rPr>
                        <a:t>2</a:t>
                      </a:fld>
                      <a:endParaRPr lang="es-ES" dirty="0">
                        <a:solidFill>
                          <a:schemeClr val="bg2">
                            <a:lumMod val="60000"/>
                            <a:lumOff val="40000"/>
                          </a:schemeClr>
                        </a:solidFill>
                      </a:endParaRPr>
                    </a:p>
                  </a:txBody>
                  <a:tcPr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862195207"/>
                  </a:ext>
                </a:extLst>
              </a:tr>
            </a:tbl>
          </a:graphicData>
        </a:graphic>
      </p:graphicFrame>
      <p:sp>
        <p:nvSpPr>
          <p:cNvPr id="14" name="Rectángulo 13">
            <a:extLst>
              <a:ext uri="{FF2B5EF4-FFF2-40B4-BE49-F238E27FC236}">
                <a16:creationId xmlns:a16="http://schemas.microsoft.com/office/drawing/2014/main" id="{892CC2AF-DBE1-49C9-A108-96B0CE8275CE}"/>
              </a:ext>
            </a:extLst>
          </p:cNvPr>
          <p:cNvSpPr/>
          <p:nvPr/>
        </p:nvSpPr>
        <p:spPr>
          <a:xfrm>
            <a:off x="0" y="873306"/>
            <a:ext cx="1785769" cy="5215521"/>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s-ES" sz="1350" u="sng" dirty="0">
                <a:solidFill>
                  <a:schemeClr val="bg1"/>
                </a:solidFill>
              </a:rPr>
              <a:t>Crecimiento cristalino</a:t>
            </a:r>
          </a:p>
          <a:p>
            <a:pPr marL="108000" indent="-72000">
              <a:buFontTx/>
              <a:buChar char="-"/>
            </a:pPr>
            <a:r>
              <a:rPr lang="es-ES" sz="1350" dirty="0">
                <a:solidFill>
                  <a:schemeClr val="bg1"/>
                </a:solidFill>
              </a:rPr>
              <a:t>Deposición</a:t>
            </a:r>
          </a:p>
          <a:p>
            <a:pPr marL="108000" indent="-72000">
              <a:buFontTx/>
              <a:buChar char="-"/>
            </a:pPr>
            <a:r>
              <a:rPr lang="es-ES" sz="1350" dirty="0">
                <a:solidFill>
                  <a:schemeClr val="bg1"/>
                </a:solidFill>
              </a:rPr>
              <a:t>Conceptos</a:t>
            </a:r>
          </a:p>
          <a:p>
            <a:pPr marL="108000" indent="-72000">
              <a:buFontTx/>
              <a:buChar char="-"/>
            </a:pPr>
            <a:r>
              <a:rPr lang="es-ES" sz="1350" dirty="0">
                <a:solidFill>
                  <a:schemeClr val="bg1"/>
                </a:solidFill>
              </a:rPr>
              <a:t>Tipos de Crecimiento</a:t>
            </a:r>
          </a:p>
          <a:p>
            <a:pPr marL="108000" indent="-72000">
              <a:buFontTx/>
              <a:buChar char="-"/>
            </a:pPr>
            <a:r>
              <a:rPr lang="es-ES" sz="1350" dirty="0"/>
              <a:t>Modelo TSK</a:t>
            </a:r>
          </a:p>
          <a:p>
            <a:pPr marL="108000" indent="-72000">
              <a:buFontTx/>
              <a:buChar char="-"/>
            </a:pPr>
            <a:endParaRPr lang="es-ES" sz="1350" dirty="0"/>
          </a:p>
          <a:p>
            <a:r>
              <a:rPr lang="es-ES" sz="1350" u="sng" dirty="0"/>
              <a:t>Simulación atomística</a:t>
            </a:r>
          </a:p>
          <a:p>
            <a:pPr marL="108000" indent="-72000">
              <a:buFontTx/>
              <a:buChar char="-"/>
            </a:pPr>
            <a:r>
              <a:rPr lang="es-ES" sz="1350" dirty="0"/>
              <a:t>Introducción</a:t>
            </a:r>
          </a:p>
          <a:p>
            <a:pPr marL="108000" indent="-72000">
              <a:buFontTx/>
              <a:buChar char="-"/>
            </a:pPr>
            <a:r>
              <a:rPr lang="es-ES" sz="1350" dirty="0"/>
              <a:t>Dinámica molecular</a:t>
            </a:r>
          </a:p>
          <a:p>
            <a:pPr marL="108000" indent="-72000">
              <a:buFontTx/>
              <a:buChar char="-"/>
            </a:pPr>
            <a:r>
              <a:rPr lang="es-ES" sz="1350" dirty="0"/>
              <a:t>Monte Carlo</a:t>
            </a:r>
          </a:p>
          <a:p>
            <a:pPr marL="288000" lvl="1" indent="-171450">
              <a:buFont typeface="Arial" panose="020B0604020202020204" pitchFamily="34" charset="0"/>
              <a:buChar char="•"/>
            </a:pPr>
            <a:r>
              <a:rPr lang="es-ES" sz="1350" dirty="0"/>
              <a:t>KMC</a:t>
            </a:r>
          </a:p>
          <a:p>
            <a:pPr marL="288000" lvl="1" indent="-171450">
              <a:buFont typeface="Arial" panose="020B0604020202020204" pitchFamily="34" charset="0"/>
              <a:buChar char="•"/>
            </a:pPr>
            <a:r>
              <a:rPr lang="es-ES" sz="1350" dirty="0"/>
              <a:t>Paralelización</a:t>
            </a:r>
          </a:p>
          <a:p>
            <a:endParaRPr lang="es-ES" sz="1350" b="1" u="sng" dirty="0"/>
          </a:p>
          <a:p>
            <a:r>
              <a:rPr lang="es-ES" sz="1350" u="sng" dirty="0"/>
              <a:t>Aportaciones</a:t>
            </a:r>
          </a:p>
          <a:p>
            <a:pPr marL="108000" indent="-72000">
              <a:buFontTx/>
              <a:buChar char="-"/>
            </a:pPr>
            <a:r>
              <a:rPr lang="es-ES" sz="1350" dirty="0" err="1"/>
              <a:t>Homoepitaxia</a:t>
            </a:r>
            <a:endParaRPr lang="es-ES" sz="1350" dirty="0"/>
          </a:p>
          <a:p>
            <a:pPr marL="108000" indent="-72000">
              <a:buFontTx/>
              <a:buChar char="-"/>
            </a:pPr>
            <a:r>
              <a:rPr lang="es-ES" sz="1350" dirty="0" err="1"/>
              <a:t>Heteroepitaxia</a:t>
            </a:r>
            <a:endParaRPr lang="es-ES" sz="1350" dirty="0"/>
          </a:p>
          <a:p>
            <a:pPr marL="108000" indent="-72000">
              <a:buFontTx/>
              <a:buChar char="-"/>
            </a:pPr>
            <a:r>
              <a:rPr lang="es-ES" sz="1350" dirty="0"/>
              <a:t>Análisis </a:t>
            </a:r>
            <a:r>
              <a:rPr lang="es-ES" sz="1350" dirty="0" err="1"/>
              <a:t>MMonCa</a:t>
            </a:r>
            <a:endParaRPr lang="es-ES" sz="1350" dirty="0"/>
          </a:p>
          <a:p>
            <a:endParaRPr lang="es-ES" sz="1350" dirty="0"/>
          </a:p>
          <a:p>
            <a:r>
              <a:rPr lang="es-ES" sz="1350" u="sng" dirty="0"/>
              <a:t>Simulador distribuido</a:t>
            </a:r>
          </a:p>
          <a:p>
            <a:pPr marL="108000" indent="-72000">
              <a:buFontTx/>
              <a:buChar char="-"/>
            </a:pPr>
            <a:r>
              <a:rPr lang="es-ES" sz="1350" dirty="0"/>
              <a:t>Versión secuencial</a:t>
            </a:r>
          </a:p>
          <a:p>
            <a:pPr marL="108000" indent="-72000">
              <a:buFontTx/>
              <a:buChar char="-"/>
            </a:pPr>
            <a:r>
              <a:rPr lang="es-ES" sz="1350" dirty="0"/>
              <a:t>Versión distribuida</a:t>
            </a:r>
          </a:p>
          <a:p>
            <a:pPr marL="108000" indent="-72000">
              <a:buFontTx/>
              <a:buChar char="-"/>
            </a:pPr>
            <a:r>
              <a:rPr lang="es-ES" sz="1350" dirty="0"/>
              <a:t>Simulaciones</a:t>
            </a:r>
          </a:p>
          <a:p>
            <a:endParaRPr lang="es-ES" sz="1350" dirty="0"/>
          </a:p>
          <a:p>
            <a:r>
              <a:rPr lang="es-ES" sz="1350" u="sng" dirty="0"/>
              <a:t>Conclusiones</a:t>
            </a:r>
          </a:p>
        </p:txBody>
      </p:sp>
    </p:spTree>
    <p:extLst>
      <p:ext uri="{BB962C8B-B14F-4D97-AF65-F5344CB8AC3E}">
        <p14:creationId xmlns:p14="http://schemas.microsoft.com/office/powerpoint/2010/main" val="29145204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ángulo 7"/>
          <p:cNvSpPr/>
          <p:nvPr/>
        </p:nvSpPr>
        <p:spPr>
          <a:xfrm>
            <a:off x="0" y="6088828"/>
            <a:ext cx="9144000" cy="769172"/>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r"/>
            <a:endParaRPr lang="es-ES" dirty="0"/>
          </a:p>
        </p:txBody>
      </p:sp>
      <p:sp>
        <p:nvSpPr>
          <p:cNvPr id="9" name="Rectángulo 8"/>
          <p:cNvSpPr/>
          <p:nvPr/>
        </p:nvSpPr>
        <p:spPr>
          <a:xfrm>
            <a:off x="0" y="0"/>
            <a:ext cx="1785769" cy="6088828"/>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ES" dirty="0"/>
          </a:p>
        </p:txBody>
      </p:sp>
      <p:pic>
        <p:nvPicPr>
          <p:cNvPr id="11" name="Picture 6" descr="Resultado de imagen de universidad de cádiz"/>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9773" y="75303"/>
            <a:ext cx="473646" cy="60897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8" descr="Resultado de imagen de sistemas inteligentes de computación uc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458" y="75304"/>
            <a:ext cx="1085768" cy="60897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033195" y="198971"/>
            <a:ext cx="6820349" cy="887552"/>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a:lstStyle>
          <a:p>
            <a:r>
              <a:rPr lang="es-ES" dirty="0"/>
              <a:t>Aportaciones</a:t>
            </a:r>
          </a:p>
        </p:txBody>
      </p:sp>
      <p:sp>
        <p:nvSpPr>
          <p:cNvPr id="23" name="CuadroTexto 22"/>
          <p:cNvSpPr txBox="1"/>
          <p:nvPr/>
        </p:nvSpPr>
        <p:spPr>
          <a:xfrm>
            <a:off x="1785770" y="1086522"/>
            <a:ext cx="7317998" cy="523220"/>
          </a:xfrm>
          <a:prstGeom prst="rect">
            <a:avLst/>
          </a:prstGeom>
          <a:noFill/>
        </p:spPr>
        <p:txBody>
          <a:bodyPr wrap="square" rtlCol="0">
            <a:spAutoFit/>
          </a:bodyPr>
          <a:lstStyle/>
          <a:p>
            <a:pPr algn="ctr"/>
            <a:r>
              <a:rPr lang="es-ES" sz="2800" u="sng" dirty="0"/>
              <a:t>Simulación LKMC de </a:t>
            </a:r>
            <a:r>
              <a:rPr lang="es-ES" sz="2800" u="sng" dirty="0" err="1"/>
              <a:t>homoepitaxia</a:t>
            </a:r>
            <a:endParaRPr lang="es-ES" sz="2800" u="sng" dirty="0"/>
          </a:p>
        </p:txBody>
      </p:sp>
      <p:sp>
        <p:nvSpPr>
          <p:cNvPr id="13" name="Rectángulo 12"/>
          <p:cNvSpPr/>
          <p:nvPr/>
        </p:nvSpPr>
        <p:spPr>
          <a:xfrm>
            <a:off x="1921995" y="5361977"/>
            <a:ext cx="7101079" cy="537822"/>
          </a:xfrm>
          <a:prstGeom prst="rect">
            <a:avLst/>
          </a:prstGeom>
          <a:solidFill>
            <a:schemeClr val="tx1">
              <a:lumMod val="75000"/>
              <a:lumOff val="2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n-US" sz="1400" dirty="0"/>
              <a:t>M. A. </a:t>
            </a:r>
            <a:r>
              <a:rPr lang="en-US" sz="1400" dirty="0" err="1"/>
              <a:t>Gallivan</a:t>
            </a:r>
            <a:r>
              <a:rPr lang="en-US" sz="1400" dirty="0"/>
              <a:t> y R. M. Murray, «The Dynamics Of Thin Film Growth: A Modeling Study», The </a:t>
            </a:r>
            <a:r>
              <a:rPr lang="en-US" sz="1400" dirty="0" err="1"/>
              <a:t>Electorchemical</a:t>
            </a:r>
            <a:r>
              <a:rPr lang="en-US" sz="1400" dirty="0"/>
              <a:t> Society, vol. 616, pp. 168-175, 2000.</a:t>
            </a:r>
            <a:endParaRPr lang="de-DE" sz="1400" dirty="0"/>
          </a:p>
        </p:txBody>
      </p:sp>
      <p:sp>
        <p:nvSpPr>
          <p:cNvPr id="2" name="Rectángulo 1"/>
          <p:cNvSpPr/>
          <p:nvPr/>
        </p:nvSpPr>
        <p:spPr>
          <a:xfrm>
            <a:off x="2652521" y="1745934"/>
            <a:ext cx="2040943" cy="369332"/>
          </a:xfrm>
          <a:prstGeom prst="rect">
            <a:avLst/>
          </a:prstGeom>
        </p:spPr>
        <p:txBody>
          <a:bodyPr wrap="none">
            <a:spAutoFit/>
          </a:bodyPr>
          <a:lstStyle/>
          <a:p>
            <a:pPr algn="ctr">
              <a:spcBef>
                <a:spcPts val="1200"/>
              </a:spcBef>
            </a:pPr>
            <a:r>
              <a:rPr lang="es-ES" dirty="0"/>
              <a:t>Rugosidad obtenida</a:t>
            </a:r>
          </a:p>
        </p:txBody>
      </p:sp>
      <p:sp>
        <p:nvSpPr>
          <p:cNvPr id="17" name="Rectángulo 16"/>
          <p:cNvSpPr/>
          <p:nvPr/>
        </p:nvSpPr>
        <p:spPr>
          <a:xfrm>
            <a:off x="5997603" y="1745934"/>
            <a:ext cx="2465740" cy="369332"/>
          </a:xfrm>
          <a:prstGeom prst="rect">
            <a:avLst/>
          </a:prstGeom>
        </p:spPr>
        <p:txBody>
          <a:bodyPr wrap="none">
            <a:spAutoFit/>
          </a:bodyPr>
          <a:lstStyle/>
          <a:p>
            <a:pPr algn="ctr">
              <a:spcBef>
                <a:spcPts val="1200"/>
              </a:spcBef>
            </a:pPr>
            <a:r>
              <a:rPr lang="es-ES" dirty="0"/>
              <a:t>Rugosidad de referencia</a:t>
            </a:r>
          </a:p>
        </p:txBody>
      </p:sp>
      <p:graphicFrame>
        <p:nvGraphicFramePr>
          <p:cNvPr id="19" name="Tabla 18">
            <a:extLst>
              <a:ext uri="{FF2B5EF4-FFF2-40B4-BE49-F238E27FC236}">
                <a16:creationId xmlns:a16="http://schemas.microsoft.com/office/drawing/2014/main" id="{80179F82-D07D-4958-8D0E-6DABD6D02197}"/>
              </a:ext>
            </a:extLst>
          </p:cNvPr>
          <p:cNvGraphicFramePr>
            <a:graphicFrameLocks noGrp="1"/>
          </p:cNvGraphicFramePr>
          <p:nvPr>
            <p:extLst>
              <p:ext uri="{D42A27DB-BD31-4B8C-83A1-F6EECF244321}">
                <p14:modId xmlns:p14="http://schemas.microsoft.com/office/powerpoint/2010/main" val="2442808878"/>
              </p:ext>
            </p:extLst>
          </p:nvPr>
        </p:nvGraphicFramePr>
        <p:xfrm>
          <a:off x="6221472" y="6153374"/>
          <a:ext cx="2922528" cy="640080"/>
        </p:xfrm>
        <a:graphic>
          <a:graphicData uri="http://schemas.openxmlformats.org/drawingml/2006/table">
            <a:tbl>
              <a:tblPr firstRow="1" bandRow="1">
                <a:tableStyleId>{2D5ABB26-0587-4C30-8999-92F81FD0307C}</a:tableStyleId>
              </a:tblPr>
              <a:tblGrid>
                <a:gridCol w="2458943">
                  <a:extLst>
                    <a:ext uri="{9D8B030D-6E8A-4147-A177-3AD203B41FA5}">
                      <a16:colId xmlns:a16="http://schemas.microsoft.com/office/drawing/2014/main" val="1347896834"/>
                    </a:ext>
                  </a:extLst>
                </a:gridCol>
                <a:gridCol w="463585">
                  <a:extLst>
                    <a:ext uri="{9D8B030D-6E8A-4147-A177-3AD203B41FA5}">
                      <a16:colId xmlns:a16="http://schemas.microsoft.com/office/drawing/2014/main" val="972821047"/>
                    </a:ext>
                  </a:extLst>
                </a:gridCol>
              </a:tblGrid>
              <a:tr h="633819">
                <a:tc>
                  <a:txBody>
                    <a:bodyPr/>
                    <a:lstStyle/>
                    <a:p>
                      <a:pPr algn="r"/>
                      <a:r>
                        <a:rPr lang="es-ES" dirty="0">
                          <a:solidFill>
                            <a:schemeClr val="bg1"/>
                          </a:solidFill>
                        </a:rPr>
                        <a:t>Simulación cinética en Entornos Distribuidos</a:t>
                      </a:r>
                      <a:endParaRPr lang="es-ES" b="0" dirty="0">
                        <a:solidFill>
                          <a:schemeClr val="bg1"/>
                        </a:solidFill>
                      </a:endParaRPr>
                    </a:p>
                  </a:txBody>
                  <a:tcPr anchor="ctr">
                    <a:lnR w="12700" cap="flat" cmpd="sng" algn="ctr">
                      <a:solidFill>
                        <a:schemeClr val="tx1"/>
                      </a:solidFill>
                      <a:prstDash val="solid"/>
                      <a:round/>
                      <a:headEnd type="none" w="med" len="med"/>
                      <a:tailEnd type="none" w="med" len="med"/>
                    </a:lnR>
                  </a:tcPr>
                </a:tc>
                <a:tc>
                  <a:txBody>
                    <a:bodyPr/>
                    <a:lstStyle/>
                    <a:p>
                      <a:pPr algn="ctr"/>
                      <a:fld id="{0E1C8A44-DCA4-45BE-94D1-2AB25001A8D2}" type="slidenum">
                        <a:rPr lang="es-ES" smtClean="0">
                          <a:solidFill>
                            <a:schemeClr val="bg2">
                              <a:lumMod val="60000"/>
                              <a:lumOff val="40000"/>
                            </a:schemeClr>
                          </a:solidFill>
                        </a:rPr>
                        <a:t>20</a:t>
                      </a:fld>
                      <a:endParaRPr lang="es-ES" dirty="0">
                        <a:solidFill>
                          <a:schemeClr val="bg2">
                            <a:lumMod val="60000"/>
                            <a:lumOff val="40000"/>
                          </a:schemeClr>
                        </a:solidFill>
                      </a:endParaRPr>
                    </a:p>
                  </a:txBody>
                  <a:tcPr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862195207"/>
                  </a:ext>
                </a:extLst>
              </a:tr>
            </a:tbl>
          </a:graphicData>
        </a:graphic>
      </p:graphicFrame>
      <p:sp>
        <p:nvSpPr>
          <p:cNvPr id="18" name="Rectángulo 17">
            <a:extLst>
              <a:ext uri="{FF2B5EF4-FFF2-40B4-BE49-F238E27FC236}">
                <a16:creationId xmlns:a16="http://schemas.microsoft.com/office/drawing/2014/main" id="{C73F7C36-5506-4908-A194-7E2926DF9375}"/>
              </a:ext>
            </a:extLst>
          </p:cNvPr>
          <p:cNvSpPr/>
          <p:nvPr/>
        </p:nvSpPr>
        <p:spPr>
          <a:xfrm>
            <a:off x="0" y="873306"/>
            <a:ext cx="1785769" cy="5215521"/>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s-ES" sz="1350" u="sng" dirty="0">
                <a:solidFill>
                  <a:schemeClr val="bg1"/>
                </a:solidFill>
              </a:rPr>
              <a:t>Crecimiento cristalino</a:t>
            </a:r>
          </a:p>
          <a:p>
            <a:pPr marL="108000" indent="-72000">
              <a:buFontTx/>
              <a:buChar char="-"/>
            </a:pPr>
            <a:r>
              <a:rPr lang="es-ES" sz="1350" dirty="0">
                <a:solidFill>
                  <a:schemeClr val="bg1"/>
                </a:solidFill>
              </a:rPr>
              <a:t>Deposición</a:t>
            </a:r>
          </a:p>
          <a:p>
            <a:pPr marL="108000" indent="-72000">
              <a:buFontTx/>
              <a:buChar char="-"/>
            </a:pPr>
            <a:r>
              <a:rPr lang="es-ES" sz="1350" dirty="0">
                <a:solidFill>
                  <a:schemeClr val="bg1"/>
                </a:solidFill>
              </a:rPr>
              <a:t>Conceptos</a:t>
            </a:r>
          </a:p>
          <a:p>
            <a:pPr marL="108000" indent="-72000">
              <a:buFontTx/>
              <a:buChar char="-"/>
            </a:pPr>
            <a:r>
              <a:rPr lang="es-ES" sz="1350" dirty="0">
                <a:solidFill>
                  <a:schemeClr val="bg1"/>
                </a:solidFill>
              </a:rPr>
              <a:t>Tipos de Crecimiento</a:t>
            </a:r>
          </a:p>
          <a:p>
            <a:pPr marL="108000" indent="-72000">
              <a:buFontTx/>
              <a:buChar char="-"/>
            </a:pPr>
            <a:r>
              <a:rPr lang="es-ES" sz="1350" dirty="0"/>
              <a:t>Modelo TSK</a:t>
            </a:r>
          </a:p>
          <a:p>
            <a:pPr marL="108000" indent="-72000">
              <a:buFontTx/>
              <a:buChar char="-"/>
            </a:pPr>
            <a:endParaRPr lang="es-ES" sz="1350" dirty="0"/>
          </a:p>
          <a:p>
            <a:r>
              <a:rPr lang="es-ES" sz="1350" u="sng" dirty="0">
                <a:solidFill>
                  <a:schemeClr val="bg1"/>
                </a:solidFill>
              </a:rPr>
              <a:t>Simulación atomística</a:t>
            </a:r>
          </a:p>
          <a:p>
            <a:pPr marL="108000" indent="-72000">
              <a:buFontTx/>
              <a:buChar char="-"/>
            </a:pPr>
            <a:r>
              <a:rPr lang="es-ES" sz="1350" dirty="0">
                <a:solidFill>
                  <a:schemeClr val="bg1"/>
                </a:solidFill>
              </a:rPr>
              <a:t>Introducción</a:t>
            </a:r>
          </a:p>
          <a:p>
            <a:pPr marL="108000" indent="-72000">
              <a:buFontTx/>
              <a:buChar char="-"/>
            </a:pPr>
            <a:r>
              <a:rPr lang="es-ES" sz="1350" dirty="0">
                <a:solidFill>
                  <a:schemeClr val="bg1"/>
                </a:solidFill>
              </a:rPr>
              <a:t>Dinámica molecular</a:t>
            </a:r>
          </a:p>
          <a:p>
            <a:pPr marL="108000" indent="-72000">
              <a:buFontTx/>
              <a:buChar char="-"/>
            </a:pPr>
            <a:r>
              <a:rPr lang="es-ES" sz="1350" dirty="0">
                <a:solidFill>
                  <a:schemeClr val="bg1"/>
                </a:solidFill>
              </a:rPr>
              <a:t>Monte Carlo</a:t>
            </a:r>
          </a:p>
          <a:p>
            <a:pPr marL="288000" lvl="1" indent="-171450">
              <a:buFont typeface="Arial" panose="020B0604020202020204" pitchFamily="34" charset="0"/>
              <a:buChar char="•"/>
            </a:pPr>
            <a:r>
              <a:rPr lang="es-ES" sz="1350" dirty="0">
                <a:solidFill>
                  <a:schemeClr val="bg1"/>
                </a:solidFill>
              </a:rPr>
              <a:t>KMC</a:t>
            </a:r>
          </a:p>
          <a:p>
            <a:pPr marL="288000" lvl="1" indent="-171450">
              <a:buFont typeface="Arial" panose="020B0604020202020204" pitchFamily="34" charset="0"/>
              <a:buChar char="•"/>
            </a:pPr>
            <a:r>
              <a:rPr lang="es-ES" sz="1350" dirty="0">
                <a:solidFill>
                  <a:schemeClr val="bg1"/>
                </a:solidFill>
              </a:rPr>
              <a:t>Paralelización</a:t>
            </a:r>
          </a:p>
          <a:p>
            <a:endParaRPr lang="es-ES" sz="1350" b="1" u="sng" dirty="0"/>
          </a:p>
          <a:p>
            <a:r>
              <a:rPr lang="es-ES" sz="1350" b="1" u="sng" dirty="0">
                <a:solidFill>
                  <a:srgbClr val="FD9101"/>
                </a:solidFill>
              </a:rPr>
              <a:t>Aportaciones</a:t>
            </a:r>
          </a:p>
          <a:p>
            <a:pPr marL="108000" indent="-72000">
              <a:buFontTx/>
              <a:buChar char="-"/>
            </a:pPr>
            <a:r>
              <a:rPr lang="es-ES" sz="1350" b="1" dirty="0" err="1">
                <a:solidFill>
                  <a:srgbClr val="FD9101"/>
                </a:solidFill>
              </a:rPr>
              <a:t>Homoepitaxia</a:t>
            </a:r>
            <a:endParaRPr lang="es-ES" sz="1350" b="1" dirty="0">
              <a:solidFill>
                <a:srgbClr val="FD9101"/>
              </a:solidFill>
            </a:endParaRPr>
          </a:p>
          <a:p>
            <a:pPr marL="108000" indent="-72000">
              <a:buFontTx/>
              <a:buChar char="-"/>
            </a:pPr>
            <a:r>
              <a:rPr lang="es-ES" sz="1350" dirty="0" err="1"/>
              <a:t>Heteroepitaxia</a:t>
            </a:r>
            <a:endParaRPr lang="es-ES" sz="1350" dirty="0"/>
          </a:p>
          <a:p>
            <a:pPr marL="108000" indent="-72000">
              <a:buFontTx/>
              <a:buChar char="-"/>
            </a:pPr>
            <a:r>
              <a:rPr lang="es-ES" sz="1350" dirty="0"/>
              <a:t>Análisis </a:t>
            </a:r>
            <a:r>
              <a:rPr lang="es-ES" sz="1350" dirty="0" err="1"/>
              <a:t>MMonCa</a:t>
            </a:r>
            <a:endParaRPr lang="es-ES" sz="1350" dirty="0"/>
          </a:p>
          <a:p>
            <a:endParaRPr lang="es-ES" sz="1350" dirty="0"/>
          </a:p>
          <a:p>
            <a:r>
              <a:rPr lang="es-ES" sz="1350" u="sng" dirty="0"/>
              <a:t>Simulador distribuido</a:t>
            </a:r>
          </a:p>
          <a:p>
            <a:pPr marL="108000" indent="-72000">
              <a:buFontTx/>
              <a:buChar char="-"/>
            </a:pPr>
            <a:r>
              <a:rPr lang="es-ES" sz="1350" dirty="0"/>
              <a:t>Versión secuencial</a:t>
            </a:r>
          </a:p>
          <a:p>
            <a:pPr marL="108000" indent="-72000">
              <a:buFontTx/>
              <a:buChar char="-"/>
            </a:pPr>
            <a:r>
              <a:rPr lang="es-ES" sz="1350" dirty="0"/>
              <a:t>Versión distribuida</a:t>
            </a:r>
          </a:p>
          <a:p>
            <a:pPr marL="108000" indent="-72000">
              <a:buFontTx/>
              <a:buChar char="-"/>
            </a:pPr>
            <a:r>
              <a:rPr lang="es-ES" sz="1350" dirty="0"/>
              <a:t>Simulaciones</a:t>
            </a:r>
          </a:p>
          <a:p>
            <a:endParaRPr lang="es-ES" sz="1350" dirty="0"/>
          </a:p>
          <a:p>
            <a:r>
              <a:rPr lang="es-ES" sz="1350" u="sng" dirty="0"/>
              <a:t>Conclusiones</a:t>
            </a:r>
          </a:p>
        </p:txBody>
      </p:sp>
      <p:pic>
        <p:nvPicPr>
          <p:cNvPr id="16" name="Imagen 15"/>
          <p:cNvPicPr>
            <a:picLocks noChangeAspect="1"/>
          </p:cNvPicPr>
          <p:nvPr/>
        </p:nvPicPr>
        <p:blipFill>
          <a:blip r:embed="rId5"/>
          <a:stretch>
            <a:fillRect/>
          </a:stretch>
        </p:blipFill>
        <p:spPr>
          <a:xfrm>
            <a:off x="5560217" y="2340978"/>
            <a:ext cx="3340512" cy="2683306"/>
          </a:xfrm>
          <a:prstGeom prst="rect">
            <a:avLst/>
          </a:prstGeom>
          <a:effectLst>
            <a:outerShdw blurRad="203200" dist="38100" dir="2700000" sx="102000" sy="102000" algn="tl" rotWithShape="0">
              <a:prstClr val="black">
                <a:alpha val="37000"/>
              </a:prstClr>
            </a:outerShdw>
          </a:effectLst>
        </p:spPr>
      </p:pic>
      <p:pic>
        <p:nvPicPr>
          <p:cNvPr id="6" name="Imagen 5">
            <a:extLst>
              <a:ext uri="{FF2B5EF4-FFF2-40B4-BE49-F238E27FC236}">
                <a16:creationId xmlns:a16="http://schemas.microsoft.com/office/drawing/2014/main" id="{74F04808-B977-4768-9AD7-5B34C0686A40}"/>
              </a:ext>
            </a:extLst>
          </p:cNvPr>
          <p:cNvPicPr>
            <a:picLocks noChangeAspect="1"/>
          </p:cNvPicPr>
          <p:nvPr/>
        </p:nvPicPr>
        <p:blipFill>
          <a:blip r:embed="rId6"/>
          <a:stretch>
            <a:fillRect/>
          </a:stretch>
        </p:blipFill>
        <p:spPr>
          <a:xfrm>
            <a:off x="2033195" y="2340978"/>
            <a:ext cx="3279596" cy="2683306"/>
          </a:xfrm>
          <a:prstGeom prst="rect">
            <a:avLst/>
          </a:prstGeom>
          <a:effectLst>
            <a:outerShdw blurRad="317500" dist="38100" dir="2700000" sx="102000" sy="102000" algn="tl" rotWithShape="0">
              <a:prstClr val="black">
                <a:alpha val="40000"/>
              </a:prstClr>
            </a:outerShdw>
          </a:effectLst>
        </p:spPr>
      </p:pic>
    </p:spTree>
    <p:extLst>
      <p:ext uri="{BB962C8B-B14F-4D97-AF65-F5344CB8AC3E}">
        <p14:creationId xmlns:p14="http://schemas.microsoft.com/office/powerpoint/2010/main" val="28392798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ángulo 7"/>
          <p:cNvSpPr/>
          <p:nvPr/>
        </p:nvSpPr>
        <p:spPr>
          <a:xfrm>
            <a:off x="0" y="6088828"/>
            <a:ext cx="9144000" cy="769172"/>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r"/>
            <a:endParaRPr lang="es-ES" dirty="0"/>
          </a:p>
        </p:txBody>
      </p:sp>
      <p:sp>
        <p:nvSpPr>
          <p:cNvPr id="9" name="Rectángulo 8"/>
          <p:cNvSpPr/>
          <p:nvPr/>
        </p:nvSpPr>
        <p:spPr>
          <a:xfrm>
            <a:off x="0" y="0"/>
            <a:ext cx="1785769" cy="6088828"/>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ES" dirty="0"/>
          </a:p>
        </p:txBody>
      </p:sp>
      <p:pic>
        <p:nvPicPr>
          <p:cNvPr id="11" name="Picture 6" descr="Resultado de imagen de universidad de cádiz"/>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9773" y="75303"/>
            <a:ext cx="473646" cy="60897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8" descr="Resultado de imagen de sistemas inteligentes de computación uc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458" y="75304"/>
            <a:ext cx="1085768" cy="60897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033195" y="198971"/>
            <a:ext cx="6820349" cy="887552"/>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a:lstStyle>
          <a:p>
            <a:r>
              <a:rPr lang="es-ES" dirty="0"/>
              <a:t>Aportaciones</a:t>
            </a:r>
          </a:p>
        </p:txBody>
      </p:sp>
      <p:sp>
        <p:nvSpPr>
          <p:cNvPr id="23" name="CuadroTexto 22"/>
          <p:cNvSpPr txBox="1"/>
          <p:nvPr/>
        </p:nvSpPr>
        <p:spPr>
          <a:xfrm>
            <a:off x="1785770" y="1086522"/>
            <a:ext cx="7317998" cy="523220"/>
          </a:xfrm>
          <a:prstGeom prst="rect">
            <a:avLst/>
          </a:prstGeom>
          <a:noFill/>
        </p:spPr>
        <p:txBody>
          <a:bodyPr wrap="square" rtlCol="0">
            <a:spAutoFit/>
          </a:bodyPr>
          <a:lstStyle/>
          <a:p>
            <a:pPr algn="ctr"/>
            <a:r>
              <a:rPr lang="es-ES" sz="2800" u="sng" dirty="0"/>
              <a:t>Simulación Multi-</a:t>
            </a:r>
            <a:r>
              <a:rPr lang="es-ES" sz="2800" u="sng" dirty="0" err="1"/>
              <a:t>Scale</a:t>
            </a:r>
            <a:r>
              <a:rPr lang="es-ES" sz="2800" u="sng" dirty="0"/>
              <a:t> KMC de </a:t>
            </a:r>
            <a:r>
              <a:rPr lang="es-ES" sz="2800" u="sng" dirty="0" err="1"/>
              <a:t>heteroepitaxia</a:t>
            </a:r>
            <a:endParaRPr lang="es-ES" sz="2800" u="sng" dirty="0"/>
          </a:p>
        </p:txBody>
      </p:sp>
      <p:sp>
        <p:nvSpPr>
          <p:cNvPr id="13" name="Rectángulo 12"/>
          <p:cNvSpPr/>
          <p:nvPr/>
        </p:nvSpPr>
        <p:spPr>
          <a:xfrm>
            <a:off x="1921995" y="5361977"/>
            <a:ext cx="7101079" cy="537822"/>
          </a:xfrm>
          <a:prstGeom prst="rect">
            <a:avLst/>
          </a:prstGeom>
          <a:solidFill>
            <a:schemeClr val="tx1">
              <a:lumMod val="75000"/>
              <a:lumOff val="2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s-ES" sz="1400" dirty="0"/>
              <a:t>J. A. </a:t>
            </a:r>
            <a:r>
              <a:rPr lang="es-ES" sz="1400" dirty="0" err="1"/>
              <a:t>Budagosky</a:t>
            </a:r>
            <a:r>
              <a:rPr lang="es-ES" sz="1400" dirty="0"/>
              <a:t>, Efecto de las deformaciones en las propiedades estructurales, electrónicas y ópticas de puntos cuánticos auto-ensamblados de </a:t>
            </a:r>
            <a:r>
              <a:rPr lang="es-ES" sz="1400" dirty="0" err="1"/>
              <a:t>GaN</a:t>
            </a:r>
            <a:r>
              <a:rPr lang="es-ES" sz="1400" dirty="0"/>
              <a:t>/</a:t>
            </a:r>
            <a:r>
              <a:rPr lang="es-ES" sz="1400" dirty="0" err="1"/>
              <a:t>AlN</a:t>
            </a:r>
            <a:r>
              <a:rPr lang="es-ES" sz="1400" dirty="0"/>
              <a:t>, Universidad de Valencia, 2010.</a:t>
            </a:r>
            <a:endParaRPr lang="de-DE" sz="1400" dirty="0"/>
          </a:p>
        </p:txBody>
      </p:sp>
      <p:sp>
        <p:nvSpPr>
          <p:cNvPr id="18" name="Cubo 17">
            <a:extLst>
              <a:ext uri="{FF2B5EF4-FFF2-40B4-BE49-F238E27FC236}">
                <a16:creationId xmlns:a16="http://schemas.microsoft.com/office/drawing/2014/main" id="{534E7B02-D91D-4432-9FFB-67DCC3B0D9A7}"/>
              </a:ext>
            </a:extLst>
          </p:cNvPr>
          <p:cNvSpPr/>
          <p:nvPr/>
        </p:nvSpPr>
        <p:spPr>
          <a:xfrm>
            <a:off x="5055584" y="3881549"/>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9" name="Cubo 18">
            <a:extLst>
              <a:ext uri="{FF2B5EF4-FFF2-40B4-BE49-F238E27FC236}">
                <a16:creationId xmlns:a16="http://schemas.microsoft.com/office/drawing/2014/main" id="{A1B15C2C-BCCD-4A5D-B647-1DC4D68C9BB7}"/>
              </a:ext>
            </a:extLst>
          </p:cNvPr>
          <p:cNvSpPr/>
          <p:nvPr/>
        </p:nvSpPr>
        <p:spPr>
          <a:xfrm>
            <a:off x="5507573" y="3881549"/>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20" name="Cubo 19">
            <a:extLst>
              <a:ext uri="{FF2B5EF4-FFF2-40B4-BE49-F238E27FC236}">
                <a16:creationId xmlns:a16="http://schemas.microsoft.com/office/drawing/2014/main" id="{D34C3243-2C98-45A2-A703-FE31933CD97B}"/>
              </a:ext>
            </a:extLst>
          </p:cNvPr>
          <p:cNvSpPr/>
          <p:nvPr/>
        </p:nvSpPr>
        <p:spPr>
          <a:xfrm>
            <a:off x="5965870" y="3880489"/>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5" name="Cubo 24">
            <a:extLst>
              <a:ext uri="{FF2B5EF4-FFF2-40B4-BE49-F238E27FC236}">
                <a16:creationId xmlns:a16="http://schemas.microsoft.com/office/drawing/2014/main" id="{D806EB28-A6FD-4C01-BC9F-CCBFDF8FA493}"/>
              </a:ext>
            </a:extLst>
          </p:cNvPr>
          <p:cNvSpPr/>
          <p:nvPr/>
        </p:nvSpPr>
        <p:spPr>
          <a:xfrm>
            <a:off x="6416902" y="3880489"/>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6" name="Cubo 25">
            <a:extLst>
              <a:ext uri="{FF2B5EF4-FFF2-40B4-BE49-F238E27FC236}">
                <a16:creationId xmlns:a16="http://schemas.microsoft.com/office/drawing/2014/main" id="{3F67DAFF-D8E0-4CEF-8EBB-55C847E0FD89}"/>
              </a:ext>
            </a:extLst>
          </p:cNvPr>
          <p:cNvSpPr/>
          <p:nvPr/>
        </p:nvSpPr>
        <p:spPr>
          <a:xfrm>
            <a:off x="4898719" y="4056382"/>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7" name="Cubo 26">
            <a:extLst>
              <a:ext uri="{FF2B5EF4-FFF2-40B4-BE49-F238E27FC236}">
                <a16:creationId xmlns:a16="http://schemas.microsoft.com/office/drawing/2014/main" id="{B4102334-CAFB-406F-9CB7-97320C6CB688}"/>
              </a:ext>
            </a:extLst>
          </p:cNvPr>
          <p:cNvSpPr/>
          <p:nvPr/>
        </p:nvSpPr>
        <p:spPr>
          <a:xfrm>
            <a:off x="5350709" y="4056382"/>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28" name="Cubo 27">
            <a:extLst>
              <a:ext uri="{FF2B5EF4-FFF2-40B4-BE49-F238E27FC236}">
                <a16:creationId xmlns:a16="http://schemas.microsoft.com/office/drawing/2014/main" id="{32278641-5CFC-4E48-9EA3-644E1F1EF9B5}"/>
              </a:ext>
            </a:extLst>
          </p:cNvPr>
          <p:cNvSpPr/>
          <p:nvPr/>
        </p:nvSpPr>
        <p:spPr>
          <a:xfrm>
            <a:off x="5809006" y="4055322"/>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9" name="Cubo 28">
            <a:extLst>
              <a:ext uri="{FF2B5EF4-FFF2-40B4-BE49-F238E27FC236}">
                <a16:creationId xmlns:a16="http://schemas.microsoft.com/office/drawing/2014/main" id="{E8AFF3F9-32AA-4EFC-880D-7981884EE4FF}"/>
              </a:ext>
            </a:extLst>
          </p:cNvPr>
          <p:cNvSpPr/>
          <p:nvPr/>
        </p:nvSpPr>
        <p:spPr>
          <a:xfrm>
            <a:off x="6260038" y="4055322"/>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0" name="Cubo 29">
            <a:extLst>
              <a:ext uri="{FF2B5EF4-FFF2-40B4-BE49-F238E27FC236}">
                <a16:creationId xmlns:a16="http://schemas.microsoft.com/office/drawing/2014/main" id="{BC13AC89-727E-4698-BD60-2F3EF4CF40D9}"/>
              </a:ext>
            </a:extLst>
          </p:cNvPr>
          <p:cNvSpPr/>
          <p:nvPr/>
        </p:nvSpPr>
        <p:spPr>
          <a:xfrm>
            <a:off x="4741855" y="4230155"/>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1" name="Cubo 30">
            <a:extLst>
              <a:ext uri="{FF2B5EF4-FFF2-40B4-BE49-F238E27FC236}">
                <a16:creationId xmlns:a16="http://schemas.microsoft.com/office/drawing/2014/main" id="{15F8359F-6360-423F-9E5B-D3567BFE9298}"/>
              </a:ext>
            </a:extLst>
          </p:cNvPr>
          <p:cNvSpPr/>
          <p:nvPr/>
        </p:nvSpPr>
        <p:spPr>
          <a:xfrm>
            <a:off x="5193845" y="4230155"/>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32" name="Cubo 31">
            <a:extLst>
              <a:ext uri="{FF2B5EF4-FFF2-40B4-BE49-F238E27FC236}">
                <a16:creationId xmlns:a16="http://schemas.microsoft.com/office/drawing/2014/main" id="{9C3D83C0-2C4E-4B63-A959-E49057979B22}"/>
              </a:ext>
            </a:extLst>
          </p:cNvPr>
          <p:cNvSpPr/>
          <p:nvPr/>
        </p:nvSpPr>
        <p:spPr>
          <a:xfrm>
            <a:off x="5652142" y="4229095"/>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3" name="Cubo 32">
            <a:extLst>
              <a:ext uri="{FF2B5EF4-FFF2-40B4-BE49-F238E27FC236}">
                <a16:creationId xmlns:a16="http://schemas.microsoft.com/office/drawing/2014/main" id="{4BD6479D-BCF2-4C8C-852C-56D7B6A571A6}"/>
              </a:ext>
            </a:extLst>
          </p:cNvPr>
          <p:cNvSpPr/>
          <p:nvPr/>
        </p:nvSpPr>
        <p:spPr>
          <a:xfrm>
            <a:off x="6103174" y="4229095"/>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4" name="Cubo 33">
            <a:extLst>
              <a:ext uri="{FF2B5EF4-FFF2-40B4-BE49-F238E27FC236}">
                <a16:creationId xmlns:a16="http://schemas.microsoft.com/office/drawing/2014/main" id="{5C54347F-0606-4182-BF3A-5F4BC6890137}"/>
              </a:ext>
            </a:extLst>
          </p:cNvPr>
          <p:cNvSpPr/>
          <p:nvPr/>
        </p:nvSpPr>
        <p:spPr>
          <a:xfrm>
            <a:off x="4572000" y="4405941"/>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5" name="Cubo 34">
            <a:extLst>
              <a:ext uri="{FF2B5EF4-FFF2-40B4-BE49-F238E27FC236}">
                <a16:creationId xmlns:a16="http://schemas.microsoft.com/office/drawing/2014/main" id="{AEB97362-BBA1-4709-A296-050970B65648}"/>
              </a:ext>
            </a:extLst>
          </p:cNvPr>
          <p:cNvSpPr/>
          <p:nvPr/>
        </p:nvSpPr>
        <p:spPr>
          <a:xfrm>
            <a:off x="5023989" y="4405941"/>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36" name="Cubo 35">
            <a:extLst>
              <a:ext uri="{FF2B5EF4-FFF2-40B4-BE49-F238E27FC236}">
                <a16:creationId xmlns:a16="http://schemas.microsoft.com/office/drawing/2014/main" id="{FA72B203-9311-4FE8-8056-F7659728FA6B}"/>
              </a:ext>
            </a:extLst>
          </p:cNvPr>
          <p:cNvSpPr/>
          <p:nvPr/>
        </p:nvSpPr>
        <p:spPr>
          <a:xfrm>
            <a:off x="5482286" y="4404881"/>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7" name="Cubo 36">
            <a:extLst>
              <a:ext uri="{FF2B5EF4-FFF2-40B4-BE49-F238E27FC236}">
                <a16:creationId xmlns:a16="http://schemas.microsoft.com/office/drawing/2014/main" id="{C34AB548-12A1-4ADE-AA17-874586635ACA}"/>
              </a:ext>
            </a:extLst>
          </p:cNvPr>
          <p:cNvSpPr/>
          <p:nvPr/>
        </p:nvSpPr>
        <p:spPr>
          <a:xfrm>
            <a:off x="5933319" y="4404881"/>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8" name="Cubo 37">
            <a:extLst>
              <a:ext uri="{FF2B5EF4-FFF2-40B4-BE49-F238E27FC236}">
                <a16:creationId xmlns:a16="http://schemas.microsoft.com/office/drawing/2014/main" id="{BEEA604C-23F4-4CD3-AF6D-8786D45DB566}"/>
              </a:ext>
            </a:extLst>
          </p:cNvPr>
          <p:cNvSpPr/>
          <p:nvPr/>
        </p:nvSpPr>
        <p:spPr>
          <a:xfrm>
            <a:off x="5061891" y="3450070"/>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40" name="Cubo 39">
            <a:extLst>
              <a:ext uri="{FF2B5EF4-FFF2-40B4-BE49-F238E27FC236}">
                <a16:creationId xmlns:a16="http://schemas.microsoft.com/office/drawing/2014/main" id="{CDFD782C-CBF6-407E-8EB4-98E2F2150632}"/>
              </a:ext>
            </a:extLst>
          </p:cNvPr>
          <p:cNvSpPr/>
          <p:nvPr/>
        </p:nvSpPr>
        <p:spPr>
          <a:xfrm>
            <a:off x="5508613" y="3452180"/>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41" name="Cubo 40">
            <a:extLst>
              <a:ext uri="{FF2B5EF4-FFF2-40B4-BE49-F238E27FC236}">
                <a16:creationId xmlns:a16="http://schemas.microsoft.com/office/drawing/2014/main" id="{9D8850D2-95D2-4252-9ADB-829562345F41}"/>
              </a:ext>
            </a:extLst>
          </p:cNvPr>
          <p:cNvSpPr/>
          <p:nvPr/>
        </p:nvSpPr>
        <p:spPr>
          <a:xfrm>
            <a:off x="6870520" y="3881549"/>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42" name="Cubo 41">
            <a:extLst>
              <a:ext uri="{FF2B5EF4-FFF2-40B4-BE49-F238E27FC236}">
                <a16:creationId xmlns:a16="http://schemas.microsoft.com/office/drawing/2014/main" id="{B1E2AB50-8FA9-40DD-B52D-E837BBBAE909}"/>
              </a:ext>
            </a:extLst>
          </p:cNvPr>
          <p:cNvSpPr/>
          <p:nvPr/>
        </p:nvSpPr>
        <p:spPr>
          <a:xfrm>
            <a:off x="7322509" y="3881549"/>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43" name="Cubo 42">
            <a:extLst>
              <a:ext uri="{FF2B5EF4-FFF2-40B4-BE49-F238E27FC236}">
                <a16:creationId xmlns:a16="http://schemas.microsoft.com/office/drawing/2014/main" id="{5B694B6F-9214-4C0C-96BE-A15E9D8103E9}"/>
              </a:ext>
            </a:extLst>
          </p:cNvPr>
          <p:cNvSpPr/>
          <p:nvPr/>
        </p:nvSpPr>
        <p:spPr>
          <a:xfrm>
            <a:off x="7780806" y="3880489"/>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44" name="Cubo 43">
            <a:extLst>
              <a:ext uri="{FF2B5EF4-FFF2-40B4-BE49-F238E27FC236}">
                <a16:creationId xmlns:a16="http://schemas.microsoft.com/office/drawing/2014/main" id="{E3B1822D-5AE9-4D95-A13E-68855034C205}"/>
              </a:ext>
            </a:extLst>
          </p:cNvPr>
          <p:cNvSpPr/>
          <p:nvPr/>
        </p:nvSpPr>
        <p:spPr>
          <a:xfrm>
            <a:off x="8231838" y="3880489"/>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45" name="Cubo 44">
            <a:extLst>
              <a:ext uri="{FF2B5EF4-FFF2-40B4-BE49-F238E27FC236}">
                <a16:creationId xmlns:a16="http://schemas.microsoft.com/office/drawing/2014/main" id="{D33FBD25-512A-4BD0-AF2D-6DC95AD8D078}"/>
              </a:ext>
            </a:extLst>
          </p:cNvPr>
          <p:cNvSpPr/>
          <p:nvPr/>
        </p:nvSpPr>
        <p:spPr>
          <a:xfrm>
            <a:off x="6713656" y="4056382"/>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46" name="Cubo 45">
            <a:extLst>
              <a:ext uri="{FF2B5EF4-FFF2-40B4-BE49-F238E27FC236}">
                <a16:creationId xmlns:a16="http://schemas.microsoft.com/office/drawing/2014/main" id="{C5B5EBEA-1DE7-4AD5-8377-80F587688A9C}"/>
              </a:ext>
            </a:extLst>
          </p:cNvPr>
          <p:cNvSpPr/>
          <p:nvPr/>
        </p:nvSpPr>
        <p:spPr>
          <a:xfrm>
            <a:off x="7165645" y="4056382"/>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47" name="Cubo 46">
            <a:extLst>
              <a:ext uri="{FF2B5EF4-FFF2-40B4-BE49-F238E27FC236}">
                <a16:creationId xmlns:a16="http://schemas.microsoft.com/office/drawing/2014/main" id="{D033047A-E839-4815-9EE3-9EBF19543342}"/>
              </a:ext>
            </a:extLst>
          </p:cNvPr>
          <p:cNvSpPr/>
          <p:nvPr/>
        </p:nvSpPr>
        <p:spPr>
          <a:xfrm>
            <a:off x="7623942" y="4055322"/>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48" name="Cubo 47">
            <a:extLst>
              <a:ext uri="{FF2B5EF4-FFF2-40B4-BE49-F238E27FC236}">
                <a16:creationId xmlns:a16="http://schemas.microsoft.com/office/drawing/2014/main" id="{921F997E-BFE3-4994-A5A2-4BC0BE7E7706}"/>
              </a:ext>
            </a:extLst>
          </p:cNvPr>
          <p:cNvSpPr/>
          <p:nvPr/>
        </p:nvSpPr>
        <p:spPr>
          <a:xfrm>
            <a:off x="8074974" y="4055322"/>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49" name="Cubo 48">
            <a:extLst>
              <a:ext uri="{FF2B5EF4-FFF2-40B4-BE49-F238E27FC236}">
                <a16:creationId xmlns:a16="http://schemas.microsoft.com/office/drawing/2014/main" id="{CC9C5CBE-A6B9-41D0-BBC9-B439426AD473}"/>
              </a:ext>
            </a:extLst>
          </p:cNvPr>
          <p:cNvSpPr/>
          <p:nvPr/>
        </p:nvSpPr>
        <p:spPr>
          <a:xfrm>
            <a:off x="6556792" y="4230155"/>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0" name="Cubo 49">
            <a:extLst>
              <a:ext uri="{FF2B5EF4-FFF2-40B4-BE49-F238E27FC236}">
                <a16:creationId xmlns:a16="http://schemas.microsoft.com/office/drawing/2014/main" id="{F092E49F-F7CC-4732-81CD-9A77A8809A8D}"/>
              </a:ext>
            </a:extLst>
          </p:cNvPr>
          <p:cNvSpPr/>
          <p:nvPr/>
        </p:nvSpPr>
        <p:spPr>
          <a:xfrm>
            <a:off x="7008781" y="4230155"/>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51" name="Cubo 50">
            <a:extLst>
              <a:ext uri="{FF2B5EF4-FFF2-40B4-BE49-F238E27FC236}">
                <a16:creationId xmlns:a16="http://schemas.microsoft.com/office/drawing/2014/main" id="{4778E02A-6239-45DD-A642-66C025B57B78}"/>
              </a:ext>
            </a:extLst>
          </p:cNvPr>
          <p:cNvSpPr/>
          <p:nvPr/>
        </p:nvSpPr>
        <p:spPr>
          <a:xfrm>
            <a:off x="7467078" y="4229095"/>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2" name="Cubo 51">
            <a:extLst>
              <a:ext uri="{FF2B5EF4-FFF2-40B4-BE49-F238E27FC236}">
                <a16:creationId xmlns:a16="http://schemas.microsoft.com/office/drawing/2014/main" id="{0F1F85F9-7B62-4F7B-B1B7-C9C32031175F}"/>
              </a:ext>
            </a:extLst>
          </p:cNvPr>
          <p:cNvSpPr/>
          <p:nvPr/>
        </p:nvSpPr>
        <p:spPr>
          <a:xfrm>
            <a:off x="7918110" y="4229095"/>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3" name="Cubo 52">
            <a:extLst>
              <a:ext uri="{FF2B5EF4-FFF2-40B4-BE49-F238E27FC236}">
                <a16:creationId xmlns:a16="http://schemas.microsoft.com/office/drawing/2014/main" id="{F7B80F86-E963-4B22-B333-95363251EC0A}"/>
              </a:ext>
            </a:extLst>
          </p:cNvPr>
          <p:cNvSpPr/>
          <p:nvPr/>
        </p:nvSpPr>
        <p:spPr>
          <a:xfrm>
            <a:off x="6386936" y="4405941"/>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4" name="Cubo 53">
            <a:extLst>
              <a:ext uri="{FF2B5EF4-FFF2-40B4-BE49-F238E27FC236}">
                <a16:creationId xmlns:a16="http://schemas.microsoft.com/office/drawing/2014/main" id="{CDEE9C18-2085-4523-92FA-488D042E5BF8}"/>
              </a:ext>
            </a:extLst>
          </p:cNvPr>
          <p:cNvSpPr/>
          <p:nvPr/>
        </p:nvSpPr>
        <p:spPr>
          <a:xfrm>
            <a:off x="6838926" y="4405941"/>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55" name="Cubo 54">
            <a:extLst>
              <a:ext uri="{FF2B5EF4-FFF2-40B4-BE49-F238E27FC236}">
                <a16:creationId xmlns:a16="http://schemas.microsoft.com/office/drawing/2014/main" id="{857354C0-831F-48DA-A1EE-DFD6027E6695}"/>
              </a:ext>
            </a:extLst>
          </p:cNvPr>
          <p:cNvSpPr/>
          <p:nvPr/>
        </p:nvSpPr>
        <p:spPr>
          <a:xfrm>
            <a:off x="7297222" y="4404881"/>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6" name="Cubo 55">
            <a:extLst>
              <a:ext uri="{FF2B5EF4-FFF2-40B4-BE49-F238E27FC236}">
                <a16:creationId xmlns:a16="http://schemas.microsoft.com/office/drawing/2014/main" id="{ACC149D5-D734-46DB-8B7D-EF8490B89655}"/>
              </a:ext>
            </a:extLst>
          </p:cNvPr>
          <p:cNvSpPr/>
          <p:nvPr/>
        </p:nvSpPr>
        <p:spPr>
          <a:xfrm>
            <a:off x="7748255" y="4404881"/>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1" name="Cubo 60">
            <a:extLst>
              <a:ext uri="{FF2B5EF4-FFF2-40B4-BE49-F238E27FC236}">
                <a16:creationId xmlns:a16="http://schemas.microsoft.com/office/drawing/2014/main" id="{2CFC7652-B4E2-4A52-B792-9A0DD5275DFA}"/>
              </a:ext>
            </a:extLst>
          </p:cNvPr>
          <p:cNvSpPr/>
          <p:nvPr/>
        </p:nvSpPr>
        <p:spPr>
          <a:xfrm>
            <a:off x="4898718" y="3627523"/>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3" name="Cubo 62">
            <a:extLst>
              <a:ext uri="{FF2B5EF4-FFF2-40B4-BE49-F238E27FC236}">
                <a16:creationId xmlns:a16="http://schemas.microsoft.com/office/drawing/2014/main" id="{97022E22-3EA1-45C2-BD91-5DBBD0F5EF8E}"/>
              </a:ext>
            </a:extLst>
          </p:cNvPr>
          <p:cNvSpPr/>
          <p:nvPr/>
        </p:nvSpPr>
        <p:spPr>
          <a:xfrm>
            <a:off x="5051315" y="3034012"/>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6" name="Rectángulo 65">
            <a:extLst>
              <a:ext uri="{FF2B5EF4-FFF2-40B4-BE49-F238E27FC236}">
                <a16:creationId xmlns:a16="http://schemas.microsoft.com/office/drawing/2014/main" id="{598620D9-6AAE-4A54-8687-79BE795C0187}"/>
              </a:ext>
            </a:extLst>
          </p:cNvPr>
          <p:cNvSpPr/>
          <p:nvPr/>
        </p:nvSpPr>
        <p:spPr>
          <a:xfrm>
            <a:off x="2023235" y="1743067"/>
            <a:ext cx="2230216" cy="3200876"/>
          </a:xfrm>
          <a:prstGeom prst="rect">
            <a:avLst/>
          </a:prstGeom>
        </p:spPr>
        <p:txBody>
          <a:bodyPr wrap="square">
            <a:spAutoFit/>
          </a:bodyPr>
          <a:lstStyle/>
          <a:p>
            <a:pPr marL="285750" indent="-285750">
              <a:spcBef>
                <a:spcPts val="1200"/>
              </a:spcBef>
              <a:buFontTx/>
              <a:buChar char="-"/>
            </a:pPr>
            <a:r>
              <a:rPr lang="es-ES" dirty="0"/>
              <a:t>Crecimiento de puntos cuánticos</a:t>
            </a:r>
          </a:p>
          <a:p>
            <a:pPr marL="285750" indent="-285750">
              <a:spcBef>
                <a:spcPts val="1200"/>
              </a:spcBef>
              <a:buFontTx/>
              <a:buChar char="-"/>
            </a:pPr>
            <a:r>
              <a:rPr lang="es-ES" dirty="0" err="1"/>
              <a:t>GaN</a:t>
            </a:r>
            <a:r>
              <a:rPr lang="es-ES" dirty="0"/>
              <a:t> sobre </a:t>
            </a:r>
            <a:r>
              <a:rPr lang="es-ES" dirty="0" err="1"/>
              <a:t>AlN</a:t>
            </a:r>
            <a:endParaRPr lang="es-ES" dirty="0"/>
          </a:p>
          <a:p>
            <a:pPr marL="285750" indent="-285750">
              <a:spcBef>
                <a:spcPts val="1200"/>
              </a:spcBef>
              <a:buFontTx/>
              <a:buChar char="-"/>
            </a:pPr>
            <a:r>
              <a:rPr lang="es-ES" dirty="0"/>
              <a:t>Múltiples saltos en difusión</a:t>
            </a:r>
          </a:p>
          <a:p>
            <a:pPr marL="285750" indent="-285750">
              <a:spcBef>
                <a:spcPts val="1200"/>
              </a:spcBef>
              <a:buFontTx/>
              <a:buChar char="-"/>
            </a:pPr>
            <a:r>
              <a:rPr lang="es-ES" dirty="0"/>
              <a:t>Variaciones en energía elástica</a:t>
            </a:r>
          </a:p>
          <a:p>
            <a:pPr marL="285750" indent="-285750">
              <a:spcBef>
                <a:spcPts val="1200"/>
              </a:spcBef>
              <a:buFontTx/>
              <a:buChar char="-"/>
            </a:pPr>
            <a:r>
              <a:rPr lang="es-ES" dirty="0"/>
              <a:t>Barrera de </a:t>
            </a:r>
            <a:r>
              <a:rPr lang="es-ES" dirty="0" err="1"/>
              <a:t>Ehrlich</a:t>
            </a:r>
            <a:r>
              <a:rPr lang="es-ES" dirty="0"/>
              <a:t>–</a:t>
            </a:r>
            <a:r>
              <a:rPr lang="es-ES" dirty="0" err="1"/>
              <a:t>Schwoebel</a:t>
            </a:r>
            <a:r>
              <a:rPr lang="es-ES" dirty="0"/>
              <a:t>.</a:t>
            </a:r>
          </a:p>
        </p:txBody>
      </p:sp>
      <p:sp>
        <p:nvSpPr>
          <p:cNvPr id="58" name="Cubo 57">
            <a:extLst>
              <a:ext uri="{FF2B5EF4-FFF2-40B4-BE49-F238E27FC236}">
                <a16:creationId xmlns:a16="http://schemas.microsoft.com/office/drawing/2014/main" id="{FA8DDEE0-5975-4A33-9AD7-8C517DF87FED}"/>
              </a:ext>
            </a:extLst>
          </p:cNvPr>
          <p:cNvSpPr/>
          <p:nvPr/>
        </p:nvSpPr>
        <p:spPr>
          <a:xfrm>
            <a:off x="7321552" y="3458439"/>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60" name="Cubo 59">
            <a:extLst>
              <a:ext uri="{FF2B5EF4-FFF2-40B4-BE49-F238E27FC236}">
                <a16:creationId xmlns:a16="http://schemas.microsoft.com/office/drawing/2014/main" id="{A6015FDA-4595-4BA6-8A66-F61B3454388E}"/>
              </a:ext>
            </a:extLst>
          </p:cNvPr>
          <p:cNvSpPr/>
          <p:nvPr/>
        </p:nvSpPr>
        <p:spPr>
          <a:xfrm>
            <a:off x="5655878" y="3801207"/>
            <a:ext cx="511189" cy="477718"/>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pic>
        <p:nvPicPr>
          <p:cNvPr id="84" name="Imagen 83">
            <a:extLst>
              <a:ext uri="{FF2B5EF4-FFF2-40B4-BE49-F238E27FC236}">
                <a16:creationId xmlns:a16="http://schemas.microsoft.com/office/drawing/2014/main" id="{1F1F263C-13E9-4584-B667-787DB1FF71E8}"/>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20000" contrast="40000"/>
                    </a14:imgEffect>
                  </a14:imgLayer>
                </a14:imgProps>
              </a:ext>
            </a:extLst>
          </a:blip>
          <a:srcRect l="29604" r="23533" b="7072"/>
          <a:stretch/>
        </p:blipFill>
        <p:spPr>
          <a:xfrm>
            <a:off x="5341840" y="1958769"/>
            <a:ext cx="1783944" cy="942046"/>
          </a:xfrm>
          <a:prstGeom prst="rect">
            <a:avLst/>
          </a:prstGeom>
          <a:effectLst>
            <a:outerShdw blurRad="50800" dist="38100" dir="2700000" algn="tl" rotWithShape="0">
              <a:prstClr val="black">
                <a:alpha val="40000"/>
              </a:prstClr>
            </a:outerShdw>
          </a:effectLst>
        </p:spPr>
      </p:pic>
      <p:graphicFrame>
        <p:nvGraphicFramePr>
          <p:cNvPr id="59" name="Tabla 58">
            <a:extLst>
              <a:ext uri="{FF2B5EF4-FFF2-40B4-BE49-F238E27FC236}">
                <a16:creationId xmlns:a16="http://schemas.microsoft.com/office/drawing/2014/main" id="{3F8B1AD1-CB18-408C-A1F4-ED5F1D5989D9}"/>
              </a:ext>
            </a:extLst>
          </p:cNvPr>
          <p:cNvGraphicFramePr>
            <a:graphicFrameLocks noGrp="1"/>
          </p:cNvGraphicFramePr>
          <p:nvPr>
            <p:extLst>
              <p:ext uri="{D42A27DB-BD31-4B8C-83A1-F6EECF244321}">
                <p14:modId xmlns:p14="http://schemas.microsoft.com/office/powerpoint/2010/main" val="2442808878"/>
              </p:ext>
            </p:extLst>
          </p:nvPr>
        </p:nvGraphicFramePr>
        <p:xfrm>
          <a:off x="6221472" y="6153374"/>
          <a:ext cx="2922528" cy="640080"/>
        </p:xfrm>
        <a:graphic>
          <a:graphicData uri="http://schemas.openxmlformats.org/drawingml/2006/table">
            <a:tbl>
              <a:tblPr firstRow="1" bandRow="1">
                <a:tableStyleId>{2D5ABB26-0587-4C30-8999-92F81FD0307C}</a:tableStyleId>
              </a:tblPr>
              <a:tblGrid>
                <a:gridCol w="2458943">
                  <a:extLst>
                    <a:ext uri="{9D8B030D-6E8A-4147-A177-3AD203B41FA5}">
                      <a16:colId xmlns:a16="http://schemas.microsoft.com/office/drawing/2014/main" val="1347896834"/>
                    </a:ext>
                  </a:extLst>
                </a:gridCol>
                <a:gridCol w="463585">
                  <a:extLst>
                    <a:ext uri="{9D8B030D-6E8A-4147-A177-3AD203B41FA5}">
                      <a16:colId xmlns:a16="http://schemas.microsoft.com/office/drawing/2014/main" val="972821047"/>
                    </a:ext>
                  </a:extLst>
                </a:gridCol>
              </a:tblGrid>
              <a:tr h="633819">
                <a:tc>
                  <a:txBody>
                    <a:bodyPr/>
                    <a:lstStyle/>
                    <a:p>
                      <a:pPr algn="r"/>
                      <a:r>
                        <a:rPr lang="es-ES" dirty="0">
                          <a:solidFill>
                            <a:schemeClr val="bg1"/>
                          </a:solidFill>
                        </a:rPr>
                        <a:t>Simulación cinética en Entornos Distribuidos</a:t>
                      </a:r>
                      <a:endParaRPr lang="es-ES" b="0" dirty="0">
                        <a:solidFill>
                          <a:schemeClr val="bg1"/>
                        </a:solidFill>
                      </a:endParaRPr>
                    </a:p>
                  </a:txBody>
                  <a:tcPr anchor="ctr">
                    <a:lnR w="12700" cap="flat" cmpd="sng" algn="ctr">
                      <a:solidFill>
                        <a:schemeClr val="tx1"/>
                      </a:solidFill>
                      <a:prstDash val="solid"/>
                      <a:round/>
                      <a:headEnd type="none" w="med" len="med"/>
                      <a:tailEnd type="none" w="med" len="med"/>
                    </a:lnR>
                  </a:tcPr>
                </a:tc>
                <a:tc>
                  <a:txBody>
                    <a:bodyPr/>
                    <a:lstStyle/>
                    <a:p>
                      <a:pPr algn="ctr"/>
                      <a:fld id="{0E1C8A44-DCA4-45BE-94D1-2AB25001A8D2}" type="slidenum">
                        <a:rPr lang="es-ES" smtClean="0">
                          <a:solidFill>
                            <a:schemeClr val="bg2">
                              <a:lumMod val="60000"/>
                              <a:lumOff val="40000"/>
                            </a:schemeClr>
                          </a:solidFill>
                        </a:rPr>
                        <a:t>21</a:t>
                      </a:fld>
                      <a:endParaRPr lang="es-ES" dirty="0">
                        <a:solidFill>
                          <a:schemeClr val="bg2">
                            <a:lumMod val="60000"/>
                            <a:lumOff val="40000"/>
                          </a:schemeClr>
                        </a:solidFill>
                      </a:endParaRPr>
                    </a:p>
                  </a:txBody>
                  <a:tcPr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862195207"/>
                  </a:ext>
                </a:extLst>
              </a:tr>
            </a:tbl>
          </a:graphicData>
        </a:graphic>
      </p:graphicFrame>
      <p:sp>
        <p:nvSpPr>
          <p:cNvPr id="57" name="Rectángulo 56">
            <a:extLst>
              <a:ext uri="{FF2B5EF4-FFF2-40B4-BE49-F238E27FC236}">
                <a16:creationId xmlns:a16="http://schemas.microsoft.com/office/drawing/2014/main" id="{DED8016D-15CF-44B0-A159-760ACFF0D165}"/>
              </a:ext>
            </a:extLst>
          </p:cNvPr>
          <p:cNvSpPr/>
          <p:nvPr/>
        </p:nvSpPr>
        <p:spPr>
          <a:xfrm>
            <a:off x="0" y="873306"/>
            <a:ext cx="1785769" cy="5215521"/>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s-ES" sz="1350" u="sng" dirty="0">
                <a:solidFill>
                  <a:schemeClr val="bg1"/>
                </a:solidFill>
              </a:rPr>
              <a:t>Crecimiento cristalino</a:t>
            </a:r>
          </a:p>
          <a:p>
            <a:pPr marL="108000" indent="-72000">
              <a:buFontTx/>
              <a:buChar char="-"/>
            </a:pPr>
            <a:r>
              <a:rPr lang="es-ES" sz="1350" dirty="0">
                <a:solidFill>
                  <a:schemeClr val="bg1"/>
                </a:solidFill>
              </a:rPr>
              <a:t>Deposición</a:t>
            </a:r>
          </a:p>
          <a:p>
            <a:pPr marL="108000" indent="-72000">
              <a:buFontTx/>
              <a:buChar char="-"/>
            </a:pPr>
            <a:r>
              <a:rPr lang="es-ES" sz="1350" dirty="0">
                <a:solidFill>
                  <a:schemeClr val="bg1"/>
                </a:solidFill>
              </a:rPr>
              <a:t>Conceptos</a:t>
            </a:r>
          </a:p>
          <a:p>
            <a:pPr marL="108000" indent="-72000">
              <a:buFontTx/>
              <a:buChar char="-"/>
            </a:pPr>
            <a:r>
              <a:rPr lang="es-ES" sz="1350" dirty="0">
                <a:solidFill>
                  <a:schemeClr val="bg1"/>
                </a:solidFill>
              </a:rPr>
              <a:t>Tipos de Crecimiento</a:t>
            </a:r>
          </a:p>
          <a:p>
            <a:pPr marL="108000" indent="-72000">
              <a:buFontTx/>
              <a:buChar char="-"/>
            </a:pPr>
            <a:r>
              <a:rPr lang="es-ES" sz="1350" dirty="0"/>
              <a:t>Modelo TSK</a:t>
            </a:r>
          </a:p>
          <a:p>
            <a:pPr marL="108000" indent="-72000">
              <a:buFontTx/>
              <a:buChar char="-"/>
            </a:pPr>
            <a:endParaRPr lang="es-ES" sz="1350" dirty="0"/>
          </a:p>
          <a:p>
            <a:r>
              <a:rPr lang="es-ES" sz="1350" u="sng" dirty="0">
                <a:solidFill>
                  <a:schemeClr val="bg1"/>
                </a:solidFill>
              </a:rPr>
              <a:t>Simulación atomística</a:t>
            </a:r>
          </a:p>
          <a:p>
            <a:pPr marL="108000" indent="-72000">
              <a:buFontTx/>
              <a:buChar char="-"/>
            </a:pPr>
            <a:r>
              <a:rPr lang="es-ES" sz="1350" dirty="0">
                <a:solidFill>
                  <a:schemeClr val="bg1"/>
                </a:solidFill>
              </a:rPr>
              <a:t>Introducción</a:t>
            </a:r>
          </a:p>
          <a:p>
            <a:pPr marL="108000" indent="-72000">
              <a:buFontTx/>
              <a:buChar char="-"/>
            </a:pPr>
            <a:r>
              <a:rPr lang="es-ES" sz="1350" dirty="0">
                <a:solidFill>
                  <a:schemeClr val="bg1"/>
                </a:solidFill>
              </a:rPr>
              <a:t>Dinámica molecular</a:t>
            </a:r>
          </a:p>
          <a:p>
            <a:pPr marL="108000" indent="-72000">
              <a:buFontTx/>
              <a:buChar char="-"/>
            </a:pPr>
            <a:r>
              <a:rPr lang="es-ES" sz="1350" dirty="0">
                <a:solidFill>
                  <a:schemeClr val="bg1"/>
                </a:solidFill>
              </a:rPr>
              <a:t>Monte Carlo</a:t>
            </a:r>
          </a:p>
          <a:p>
            <a:pPr marL="288000" lvl="1" indent="-171450">
              <a:buFont typeface="Arial" panose="020B0604020202020204" pitchFamily="34" charset="0"/>
              <a:buChar char="•"/>
            </a:pPr>
            <a:r>
              <a:rPr lang="es-ES" sz="1350" dirty="0">
                <a:solidFill>
                  <a:schemeClr val="bg1"/>
                </a:solidFill>
              </a:rPr>
              <a:t>KMC</a:t>
            </a:r>
          </a:p>
          <a:p>
            <a:pPr marL="288000" lvl="1" indent="-171450">
              <a:buFont typeface="Arial" panose="020B0604020202020204" pitchFamily="34" charset="0"/>
              <a:buChar char="•"/>
            </a:pPr>
            <a:r>
              <a:rPr lang="es-ES" sz="1350" dirty="0">
                <a:solidFill>
                  <a:schemeClr val="bg1"/>
                </a:solidFill>
              </a:rPr>
              <a:t>Paralelización</a:t>
            </a:r>
          </a:p>
          <a:p>
            <a:endParaRPr lang="es-ES" sz="1350" b="1" u="sng" dirty="0"/>
          </a:p>
          <a:p>
            <a:r>
              <a:rPr lang="es-ES" sz="1350" b="1" u="sng" dirty="0">
                <a:solidFill>
                  <a:srgbClr val="FD9101"/>
                </a:solidFill>
              </a:rPr>
              <a:t>Aportaciones</a:t>
            </a:r>
          </a:p>
          <a:p>
            <a:pPr marL="108000" indent="-72000">
              <a:buFontTx/>
              <a:buChar char="-"/>
            </a:pPr>
            <a:r>
              <a:rPr lang="es-ES" sz="1350" dirty="0" err="1">
                <a:solidFill>
                  <a:schemeClr val="bg1"/>
                </a:solidFill>
              </a:rPr>
              <a:t>Homoepitaxia</a:t>
            </a:r>
            <a:endParaRPr lang="es-ES" sz="1350" dirty="0">
              <a:solidFill>
                <a:schemeClr val="bg1"/>
              </a:solidFill>
            </a:endParaRPr>
          </a:p>
          <a:p>
            <a:pPr marL="108000" indent="-72000">
              <a:buFontTx/>
              <a:buChar char="-"/>
            </a:pPr>
            <a:r>
              <a:rPr lang="es-ES" sz="1350" b="1" dirty="0" err="1">
                <a:solidFill>
                  <a:srgbClr val="FD9101"/>
                </a:solidFill>
              </a:rPr>
              <a:t>Heteroepitaxia</a:t>
            </a:r>
            <a:endParaRPr lang="es-ES" sz="1350" b="1" dirty="0">
              <a:solidFill>
                <a:srgbClr val="FD9101"/>
              </a:solidFill>
            </a:endParaRPr>
          </a:p>
          <a:p>
            <a:pPr marL="108000" indent="-72000">
              <a:buFontTx/>
              <a:buChar char="-"/>
            </a:pPr>
            <a:r>
              <a:rPr lang="es-ES" sz="1350" dirty="0"/>
              <a:t>Análisis </a:t>
            </a:r>
            <a:r>
              <a:rPr lang="es-ES" sz="1350" dirty="0" err="1"/>
              <a:t>MMonCa</a:t>
            </a:r>
            <a:endParaRPr lang="es-ES" sz="1350" dirty="0"/>
          </a:p>
          <a:p>
            <a:endParaRPr lang="es-ES" sz="1350" dirty="0"/>
          </a:p>
          <a:p>
            <a:r>
              <a:rPr lang="es-ES" sz="1350" u="sng" dirty="0"/>
              <a:t>Simulador distribuido</a:t>
            </a:r>
          </a:p>
          <a:p>
            <a:pPr marL="108000" indent="-72000">
              <a:buFontTx/>
              <a:buChar char="-"/>
            </a:pPr>
            <a:r>
              <a:rPr lang="es-ES" sz="1350" dirty="0"/>
              <a:t>Versión secuencial</a:t>
            </a:r>
          </a:p>
          <a:p>
            <a:pPr marL="108000" indent="-72000">
              <a:buFontTx/>
              <a:buChar char="-"/>
            </a:pPr>
            <a:r>
              <a:rPr lang="es-ES" sz="1350" dirty="0"/>
              <a:t>Versión distribuida</a:t>
            </a:r>
          </a:p>
          <a:p>
            <a:pPr marL="108000" indent="-72000">
              <a:buFontTx/>
              <a:buChar char="-"/>
            </a:pPr>
            <a:r>
              <a:rPr lang="es-ES" sz="1350" dirty="0"/>
              <a:t>Simulaciones</a:t>
            </a:r>
          </a:p>
          <a:p>
            <a:endParaRPr lang="es-ES" sz="1350" dirty="0"/>
          </a:p>
          <a:p>
            <a:r>
              <a:rPr lang="es-ES" sz="1350" u="sng" dirty="0"/>
              <a:t>Conclusiones</a:t>
            </a:r>
          </a:p>
        </p:txBody>
      </p:sp>
    </p:spTree>
    <p:extLst>
      <p:ext uri="{BB962C8B-B14F-4D97-AF65-F5344CB8AC3E}">
        <p14:creationId xmlns:p14="http://schemas.microsoft.com/office/powerpoint/2010/main" val="6754518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mph" presetSubtype="2" fill="hold" nodeType="clickEffect">
                                  <p:stCondLst>
                                    <p:cond delay="0"/>
                                  </p:stCondLst>
                                  <p:childTnLst>
                                    <p:animClr clrSpc="rgb" dir="cw">
                                      <p:cBhvr override="childStyle">
                                        <p:cTn id="6" dur="10" fill="hold"/>
                                        <p:tgtEl>
                                          <p:spTgt spid="66">
                                            <p:txEl>
                                              <p:pRg st="2" end="2"/>
                                            </p:txEl>
                                          </p:spTgt>
                                        </p:tgtEl>
                                        <p:attrNameLst>
                                          <p:attrName>style.color</p:attrName>
                                        </p:attrNameLst>
                                      </p:cBhvr>
                                      <p:to>
                                        <a:schemeClr val="accent1"/>
                                      </p:to>
                                    </p:animClr>
                                  </p:childTnLst>
                                </p:cTn>
                              </p:par>
                            </p:childTnLst>
                          </p:cTn>
                        </p:par>
                      </p:childTnLst>
                    </p:cTn>
                  </p:par>
                  <p:par>
                    <p:cTn id="7" fill="hold">
                      <p:stCondLst>
                        <p:cond delay="indefinite"/>
                      </p:stCondLst>
                      <p:childTnLst>
                        <p:par>
                          <p:cTn id="8" fill="hold">
                            <p:stCondLst>
                              <p:cond delay="0"/>
                            </p:stCondLst>
                            <p:childTnLst>
                              <p:par>
                                <p:cTn id="9" presetID="50" presetClass="path" presetSubtype="0" accel="50000" decel="50000" fill="hold" grpId="0" nodeType="clickEffect">
                                  <p:stCondLst>
                                    <p:cond delay="0"/>
                                  </p:stCondLst>
                                  <p:childTnLst>
                                    <p:animMotion origin="layout" path="M 2.22222E-6 1.11111E-6 L 0.11614 1.11111E-6 C 0.16823 1.11111E-6 0.23229 -0.01412 0.23229 -0.02546 L 0.23229 -0.0507 " pathEditMode="relative" rAng="0" ptsTypes="AAAA">
                                      <p:cBhvr>
                                        <p:cTn id="10" dur="2000" fill="hold"/>
                                        <p:tgtEl>
                                          <p:spTgt spid="60"/>
                                        </p:tgtEl>
                                        <p:attrNameLst>
                                          <p:attrName>ppt_x</p:attrName>
                                          <p:attrName>ppt_y</p:attrName>
                                        </p:attrNameLst>
                                      </p:cBhvr>
                                      <p:rCtr x="11615" y="-2546"/>
                                    </p:animMotion>
                                  </p:childTnLst>
                                </p:cTn>
                              </p:par>
                              <p:par>
                                <p:cTn id="11" presetID="27" presetClass="emph" presetSubtype="0" repeatCount="2000" fill="remove" grpId="1" nodeType="withEffect">
                                  <p:stCondLst>
                                    <p:cond delay="0"/>
                                  </p:stCondLst>
                                  <p:childTnLst>
                                    <p:animClr clrSpc="rgb" dir="cw">
                                      <p:cBhvr override="childStyle">
                                        <p:cTn id="12" dur="250" autoRev="1" fill="remove"/>
                                        <p:tgtEl>
                                          <p:spTgt spid="60"/>
                                        </p:tgtEl>
                                        <p:attrNameLst>
                                          <p:attrName>style.color</p:attrName>
                                        </p:attrNameLst>
                                      </p:cBhvr>
                                      <p:to>
                                        <a:srgbClr val="77E2F1"/>
                                      </p:to>
                                    </p:animClr>
                                    <p:animClr clrSpc="rgb" dir="cw">
                                      <p:cBhvr>
                                        <p:cTn id="13" dur="250" autoRev="1" fill="remove"/>
                                        <p:tgtEl>
                                          <p:spTgt spid="60"/>
                                        </p:tgtEl>
                                        <p:attrNameLst>
                                          <p:attrName>fillcolor</p:attrName>
                                        </p:attrNameLst>
                                      </p:cBhvr>
                                      <p:to>
                                        <a:srgbClr val="77E2F1"/>
                                      </p:to>
                                    </p:animClr>
                                    <p:set>
                                      <p:cBhvr>
                                        <p:cTn id="14" dur="250" autoRev="1" fill="remove"/>
                                        <p:tgtEl>
                                          <p:spTgt spid="60"/>
                                        </p:tgtEl>
                                        <p:attrNameLst>
                                          <p:attrName>fill.type</p:attrName>
                                        </p:attrNameLst>
                                      </p:cBhvr>
                                      <p:to>
                                        <p:strVal val="solid"/>
                                      </p:to>
                                    </p:set>
                                    <p:set>
                                      <p:cBhvr>
                                        <p:cTn id="15" dur="250" autoRev="1" fill="remove"/>
                                        <p:tgtEl>
                                          <p:spTgt spid="60"/>
                                        </p:tgtEl>
                                        <p:attrNameLst>
                                          <p:attrName>fill.on</p:attrName>
                                        </p:attrNameLst>
                                      </p:cBhvr>
                                      <p:to>
                                        <p:strVal val="true"/>
                                      </p:to>
                                    </p:set>
                                  </p:childTnLst>
                                </p:cTn>
                              </p:par>
                            </p:childTnLst>
                          </p:cTn>
                        </p:par>
                      </p:childTnLst>
                    </p:cTn>
                  </p:par>
                  <p:par>
                    <p:cTn id="16" fill="hold">
                      <p:stCondLst>
                        <p:cond delay="indefinite"/>
                      </p:stCondLst>
                      <p:childTnLst>
                        <p:par>
                          <p:cTn id="17" fill="hold">
                            <p:stCondLst>
                              <p:cond delay="0"/>
                            </p:stCondLst>
                            <p:childTnLst>
                              <p:par>
                                <p:cTn id="18" presetID="3" presetClass="emph" presetSubtype="2" fill="hold" nodeType="clickEffect">
                                  <p:stCondLst>
                                    <p:cond delay="0"/>
                                  </p:stCondLst>
                                  <p:childTnLst>
                                    <p:animClr clrSpc="rgb" dir="cw">
                                      <p:cBhvr override="childStyle">
                                        <p:cTn id="19" dur="10" fill="hold"/>
                                        <p:tgtEl>
                                          <p:spTgt spid="66">
                                            <p:txEl>
                                              <p:pRg st="4" end="4"/>
                                            </p:txEl>
                                          </p:spTgt>
                                        </p:tgtEl>
                                        <p:attrNameLst>
                                          <p:attrName>style.color</p:attrName>
                                        </p:attrNameLst>
                                      </p:cBhvr>
                                      <p:to>
                                        <a:schemeClr val="accent1"/>
                                      </p:to>
                                    </p:animClr>
                                  </p:childTnLst>
                                </p:cTn>
                              </p:par>
                              <p:par>
                                <p:cTn id="20" presetID="3" presetClass="emph" presetSubtype="2" fill="hold" nodeType="withEffect">
                                  <p:stCondLst>
                                    <p:cond delay="0"/>
                                  </p:stCondLst>
                                  <p:childTnLst>
                                    <p:animClr clrSpc="rgb" dir="cw">
                                      <p:cBhvr override="childStyle">
                                        <p:cTn id="21" dur="10" fill="hold"/>
                                        <p:tgtEl>
                                          <p:spTgt spid="66">
                                            <p:txEl>
                                              <p:pRg st="2" end="2"/>
                                            </p:txEl>
                                          </p:spTgt>
                                        </p:tgtEl>
                                        <p:attrNameLst>
                                          <p:attrName>style.color</p:attrName>
                                        </p:attrNameLst>
                                      </p:cBhvr>
                                      <p:to>
                                        <a:schemeClr val="tx1"/>
                                      </p:to>
                                    </p:animClr>
                                  </p:childTnLst>
                                </p:cTn>
                              </p:par>
                            </p:childTnLst>
                          </p:cTn>
                        </p:par>
                      </p:childTnLst>
                    </p:cTn>
                  </p:par>
                  <p:par>
                    <p:cTn id="22" fill="hold">
                      <p:stCondLst>
                        <p:cond delay="indefinite"/>
                      </p:stCondLst>
                      <p:childTnLst>
                        <p:par>
                          <p:cTn id="23" fill="hold">
                            <p:stCondLst>
                              <p:cond delay="0"/>
                            </p:stCondLst>
                            <p:childTnLst>
                              <p:par>
                                <p:cTn id="24" presetID="0" presetClass="path" presetSubtype="0" accel="50000" decel="50000" fill="hold" grpId="0" nodeType="clickEffect">
                                  <p:stCondLst>
                                    <p:cond delay="500"/>
                                  </p:stCondLst>
                                  <p:childTnLst>
                                    <p:animMotion origin="layout" path="M -1.94444E-6 -3.33333E-6 L -1.94444E-6 0.00023 C 0.00156 -0.00023 0.0033 -0.00046 0.00504 -0.00046 C 0.00573 -0.00069 0.0066 -0.00092 0.00729 -0.00092 C 0.0158 -0.00092 0.02448 -0.00069 0.03316 -0.00046 C 0.03768 -3.33333E-6 0.03976 0.00047 0.04531 0.00047 C 0.05313 0.00047 0.05938 -3.33333E-6 0.06702 -0.00046 C 0.06806 -0.00069 0.06927 -0.00092 0.07049 -0.00092 C 0.07413 -0.00092 0.07795 -0.00092 0.0816 -0.00046 C 0.08195 -0.00046 0.08594 0.00023 0.08663 0.00047 C 0.08715 0.00047 0.08768 0.0007 0.08837 0.00093 L 0.0915 0.00232 L 0.0934 0.00324 L 0.09445 0.00371 C 0.09497 0.00602 0.09445 0.00463 0.09618 0.00787 C 0.09636 0.00834 0.0967 0.00857 0.09688 0.00926 C 0.09688 0.00973 0.09705 0.01019 0.09722 0.01065 C 0.0974 0.01111 0.09775 0.01135 0.09792 0.01204 C 0.09809 0.01273 0.09827 0.01389 0.09861 0.01482 L 0.09965 0.01922 L 0.10018 0.02223 C 0.10018 0.02269 0.10035 0.02292 0.10052 0.02361 C 0.10087 0.02686 0.10052 0.02547 0.10122 0.02778 C 0.10122 0.02824 0.10174 0.04074 0.10191 0.0419 C 0.10226 0.04537 0.10278 0.04838 0.1033 0.05209 C 0.1033 0.05301 0.10347 0.05394 0.10365 0.05486 C 0.10382 0.05579 0.104 0.05672 0.10434 0.05764 C 0.10452 0.0588 0.10504 0.06135 0.10608 0.06181 C 0.10695 0.06204 0.10712 0.06227 0.10834 0.06273 C 0.10886 0.06273 0.10972 0.06297 0.11042 0.0632 C 0.11077 0.0632 0.11129 0.06343 0.11181 0.06366 C 0.11372 0.06412 0.11493 0.06436 0.11719 0.06459 L 0.16129 0.06551 L 0.17379 0.06459 C 0.17535 0.06436 0.17691 0.06412 0.17847 0.06412 L 0.18507 0.06366 L 0.1908 0.0632 C 0.19792 0.0625 0.19618 0.06273 0.20018 0.06273 L 0.20018 0.06297 " pathEditMode="relative" rAng="0" ptsTypes="AAAAAAAAAAAAAAAAAAAAAAAAAAAAAAAAAAAAAAA">
                                      <p:cBhvr>
                                        <p:cTn id="25" dur="2000" fill="hold"/>
                                        <p:tgtEl>
                                          <p:spTgt spid="63"/>
                                        </p:tgtEl>
                                        <p:attrNameLst>
                                          <p:attrName>ppt_x</p:attrName>
                                          <p:attrName>ppt_y</p:attrName>
                                        </p:attrNameLst>
                                      </p:cBhvr>
                                      <p:rCtr x="10000" y="3218"/>
                                    </p:animMotion>
                                  </p:childTnLst>
                                </p:cTn>
                              </p:par>
                              <p:par>
                                <p:cTn id="26" presetID="27" presetClass="emph" presetSubtype="0" repeatCount="4000" fill="remove" grpId="1" nodeType="withEffect">
                                  <p:stCondLst>
                                    <p:cond delay="0"/>
                                  </p:stCondLst>
                                  <p:childTnLst>
                                    <p:animClr clrSpc="rgb" dir="cw">
                                      <p:cBhvr override="childStyle">
                                        <p:cTn id="27" dur="250" autoRev="1" fill="remove"/>
                                        <p:tgtEl>
                                          <p:spTgt spid="63"/>
                                        </p:tgtEl>
                                        <p:attrNameLst>
                                          <p:attrName>style.color</p:attrName>
                                        </p:attrNameLst>
                                      </p:cBhvr>
                                      <p:to>
                                        <a:srgbClr val="77E2F1"/>
                                      </p:to>
                                    </p:animClr>
                                    <p:animClr clrSpc="rgb" dir="cw">
                                      <p:cBhvr>
                                        <p:cTn id="28" dur="250" autoRev="1" fill="remove"/>
                                        <p:tgtEl>
                                          <p:spTgt spid="63"/>
                                        </p:tgtEl>
                                        <p:attrNameLst>
                                          <p:attrName>fillcolor</p:attrName>
                                        </p:attrNameLst>
                                      </p:cBhvr>
                                      <p:to>
                                        <a:srgbClr val="77E2F1"/>
                                      </p:to>
                                    </p:animClr>
                                    <p:set>
                                      <p:cBhvr>
                                        <p:cTn id="29" dur="250" autoRev="1" fill="remove"/>
                                        <p:tgtEl>
                                          <p:spTgt spid="63"/>
                                        </p:tgtEl>
                                        <p:attrNameLst>
                                          <p:attrName>fill.type</p:attrName>
                                        </p:attrNameLst>
                                      </p:cBhvr>
                                      <p:to>
                                        <p:strVal val="solid"/>
                                      </p:to>
                                    </p:set>
                                    <p:set>
                                      <p:cBhvr>
                                        <p:cTn id="30" dur="250" autoRev="1" fill="remove"/>
                                        <p:tgtEl>
                                          <p:spTgt spid="63"/>
                                        </p:tgtEl>
                                        <p:attrNameLst>
                                          <p:attrName>fill.on</p:attrName>
                                        </p:attrNameLst>
                                      </p:cBhvr>
                                      <p:to>
                                        <p:strVal val="true"/>
                                      </p:to>
                                    </p:set>
                                  </p:childTnLst>
                                </p:cTn>
                              </p:par>
                              <p:par>
                                <p:cTn id="31" presetID="22" presetClass="entr" presetSubtype="8" fill="hold" nodeType="withEffect">
                                  <p:stCondLst>
                                    <p:cond delay="500"/>
                                  </p:stCondLst>
                                  <p:childTnLst>
                                    <p:set>
                                      <p:cBhvr>
                                        <p:cTn id="32" dur="1" fill="hold">
                                          <p:stCondLst>
                                            <p:cond delay="0"/>
                                          </p:stCondLst>
                                        </p:cTn>
                                        <p:tgtEl>
                                          <p:spTgt spid="84"/>
                                        </p:tgtEl>
                                        <p:attrNameLst>
                                          <p:attrName>style.visibility</p:attrName>
                                        </p:attrNameLst>
                                      </p:cBhvr>
                                      <p:to>
                                        <p:strVal val="visible"/>
                                      </p:to>
                                    </p:set>
                                    <p:animEffect transition="in" filter="wipe(left)">
                                      <p:cBhvr>
                                        <p:cTn id="33" dur="2000"/>
                                        <p:tgtEl>
                                          <p:spTgt spid="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 grpId="0" animBg="1"/>
      <p:bldP spid="63" grpId="1" animBg="1"/>
      <p:bldP spid="60" grpId="0" animBg="1"/>
      <p:bldP spid="60" grpId="1"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ángulo 7"/>
          <p:cNvSpPr/>
          <p:nvPr/>
        </p:nvSpPr>
        <p:spPr>
          <a:xfrm>
            <a:off x="0" y="6088828"/>
            <a:ext cx="9144000" cy="769172"/>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r"/>
            <a:endParaRPr lang="es-ES" dirty="0"/>
          </a:p>
        </p:txBody>
      </p:sp>
      <p:sp>
        <p:nvSpPr>
          <p:cNvPr id="9" name="Rectángulo 8"/>
          <p:cNvSpPr/>
          <p:nvPr/>
        </p:nvSpPr>
        <p:spPr>
          <a:xfrm>
            <a:off x="0" y="0"/>
            <a:ext cx="1785769" cy="6088828"/>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ES" dirty="0"/>
          </a:p>
        </p:txBody>
      </p:sp>
      <p:pic>
        <p:nvPicPr>
          <p:cNvPr id="11" name="Picture 6" descr="Resultado de imagen de universidad de cádiz"/>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29773" y="75303"/>
            <a:ext cx="473646" cy="60897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8" descr="Resultado de imagen de sistemas inteligentes de computación uca"/>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458" y="75304"/>
            <a:ext cx="1085768" cy="60897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033195" y="198971"/>
            <a:ext cx="6820349" cy="887552"/>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a:lstStyle>
          <a:p>
            <a:r>
              <a:rPr lang="es-ES" dirty="0"/>
              <a:t>Aportaciones</a:t>
            </a:r>
          </a:p>
        </p:txBody>
      </p:sp>
      <p:sp>
        <p:nvSpPr>
          <p:cNvPr id="23" name="CuadroTexto 22"/>
          <p:cNvSpPr txBox="1"/>
          <p:nvPr/>
        </p:nvSpPr>
        <p:spPr>
          <a:xfrm>
            <a:off x="1785770" y="1086522"/>
            <a:ext cx="7317998" cy="523220"/>
          </a:xfrm>
          <a:prstGeom prst="rect">
            <a:avLst/>
          </a:prstGeom>
          <a:noFill/>
        </p:spPr>
        <p:txBody>
          <a:bodyPr wrap="square" rtlCol="0">
            <a:spAutoFit/>
          </a:bodyPr>
          <a:lstStyle/>
          <a:p>
            <a:pPr algn="ctr"/>
            <a:r>
              <a:rPr lang="es-ES" sz="2800" u="sng" dirty="0"/>
              <a:t>Simulación Multi-</a:t>
            </a:r>
            <a:r>
              <a:rPr lang="es-ES" sz="2800" u="sng" dirty="0" err="1"/>
              <a:t>Scale</a:t>
            </a:r>
            <a:r>
              <a:rPr lang="es-ES" sz="2800" u="sng" dirty="0"/>
              <a:t> KMC de </a:t>
            </a:r>
            <a:r>
              <a:rPr lang="es-ES" sz="2800" u="sng" dirty="0" err="1"/>
              <a:t>heteroepitaxia</a:t>
            </a:r>
            <a:endParaRPr lang="es-ES" sz="2800" u="sng" dirty="0"/>
          </a:p>
        </p:txBody>
      </p:sp>
      <p:pic>
        <p:nvPicPr>
          <p:cNvPr id="57" name="prueba_new">
            <a:hlinkClick r:id="" action="ppaction://media"/>
            <a:extLst>
              <a:ext uri="{FF2B5EF4-FFF2-40B4-BE49-F238E27FC236}">
                <a16:creationId xmlns:a16="http://schemas.microsoft.com/office/drawing/2014/main" id="{405597A4-E9B2-42A4-B5DA-E9CE8EFE5B48}"/>
              </a:ext>
            </a:extLst>
          </p:cNvPr>
          <p:cNvPicPr>
            <a:picLocks noChangeAspect="1"/>
          </p:cNvPicPr>
          <p:nvPr>
            <a:videoFile r:link="rId1"/>
            <p:extLst>
              <p:ext uri="{DAA4B4D4-6D71-4841-9C94-3DE7FCFB9230}">
                <p14:media xmlns:p14="http://schemas.microsoft.com/office/powerpoint/2010/main" r:embed="rId2">
                  <p14:trim end="24591.6666"/>
                </p14:media>
              </p:ext>
            </p:extLst>
          </p:nvPr>
        </p:nvPicPr>
        <p:blipFill>
          <a:blip r:embed="rId7"/>
          <a:stretch>
            <a:fillRect/>
          </a:stretch>
        </p:blipFill>
        <p:spPr>
          <a:xfrm>
            <a:off x="2134795" y="1798771"/>
            <a:ext cx="6530234" cy="4053054"/>
          </a:xfrm>
          <a:prstGeom prst="rect">
            <a:avLst/>
          </a:prstGeom>
          <a:effectLst>
            <a:outerShdw blurRad="190500" dist="38100" dir="2700000" sx="102000" sy="102000" algn="tl" rotWithShape="0">
              <a:prstClr val="black">
                <a:alpha val="40000"/>
              </a:prstClr>
            </a:outerShdw>
          </a:effectLst>
        </p:spPr>
      </p:pic>
      <p:graphicFrame>
        <p:nvGraphicFramePr>
          <p:cNvPr id="16" name="Tabla 15">
            <a:extLst>
              <a:ext uri="{FF2B5EF4-FFF2-40B4-BE49-F238E27FC236}">
                <a16:creationId xmlns:a16="http://schemas.microsoft.com/office/drawing/2014/main" id="{23582008-845F-478B-B007-C6B2AC611317}"/>
              </a:ext>
            </a:extLst>
          </p:cNvPr>
          <p:cNvGraphicFramePr>
            <a:graphicFrameLocks noGrp="1"/>
          </p:cNvGraphicFramePr>
          <p:nvPr>
            <p:extLst>
              <p:ext uri="{D42A27DB-BD31-4B8C-83A1-F6EECF244321}">
                <p14:modId xmlns:p14="http://schemas.microsoft.com/office/powerpoint/2010/main" val="2442808878"/>
              </p:ext>
            </p:extLst>
          </p:nvPr>
        </p:nvGraphicFramePr>
        <p:xfrm>
          <a:off x="6221472" y="6153374"/>
          <a:ext cx="2922528" cy="640080"/>
        </p:xfrm>
        <a:graphic>
          <a:graphicData uri="http://schemas.openxmlformats.org/drawingml/2006/table">
            <a:tbl>
              <a:tblPr firstRow="1" bandRow="1">
                <a:tableStyleId>{2D5ABB26-0587-4C30-8999-92F81FD0307C}</a:tableStyleId>
              </a:tblPr>
              <a:tblGrid>
                <a:gridCol w="2458943">
                  <a:extLst>
                    <a:ext uri="{9D8B030D-6E8A-4147-A177-3AD203B41FA5}">
                      <a16:colId xmlns:a16="http://schemas.microsoft.com/office/drawing/2014/main" val="1347896834"/>
                    </a:ext>
                  </a:extLst>
                </a:gridCol>
                <a:gridCol w="463585">
                  <a:extLst>
                    <a:ext uri="{9D8B030D-6E8A-4147-A177-3AD203B41FA5}">
                      <a16:colId xmlns:a16="http://schemas.microsoft.com/office/drawing/2014/main" val="972821047"/>
                    </a:ext>
                  </a:extLst>
                </a:gridCol>
              </a:tblGrid>
              <a:tr h="633819">
                <a:tc>
                  <a:txBody>
                    <a:bodyPr/>
                    <a:lstStyle/>
                    <a:p>
                      <a:pPr algn="r"/>
                      <a:r>
                        <a:rPr lang="es-ES" dirty="0">
                          <a:solidFill>
                            <a:schemeClr val="bg1"/>
                          </a:solidFill>
                        </a:rPr>
                        <a:t>Simulación cinética en Entornos Distribuidos</a:t>
                      </a:r>
                      <a:endParaRPr lang="es-ES" b="0" dirty="0">
                        <a:solidFill>
                          <a:schemeClr val="bg1"/>
                        </a:solidFill>
                      </a:endParaRPr>
                    </a:p>
                  </a:txBody>
                  <a:tcPr anchor="ctr">
                    <a:lnR w="12700" cap="flat" cmpd="sng" algn="ctr">
                      <a:solidFill>
                        <a:schemeClr val="tx1"/>
                      </a:solidFill>
                      <a:prstDash val="solid"/>
                      <a:round/>
                      <a:headEnd type="none" w="med" len="med"/>
                      <a:tailEnd type="none" w="med" len="med"/>
                    </a:lnR>
                  </a:tcPr>
                </a:tc>
                <a:tc>
                  <a:txBody>
                    <a:bodyPr/>
                    <a:lstStyle/>
                    <a:p>
                      <a:pPr algn="ctr"/>
                      <a:fld id="{0E1C8A44-DCA4-45BE-94D1-2AB25001A8D2}" type="slidenum">
                        <a:rPr lang="es-ES" smtClean="0">
                          <a:solidFill>
                            <a:schemeClr val="bg2">
                              <a:lumMod val="60000"/>
                              <a:lumOff val="40000"/>
                            </a:schemeClr>
                          </a:solidFill>
                        </a:rPr>
                        <a:t>22</a:t>
                      </a:fld>
                      <a:endParaRPr lang="es-ES" dirty="0">
                        <a:solidFill>
                          <a:schemeClr val="bg2">
                            <a:lumMod val="60000"/>
                            <a:lumOff val="40000"/>
                          </a:schemeClr>
                        </a:solidFill>
                      </a:endParaRPr>
                    </a:p>
                  </a:txBody>
                  <a:tcPr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862195207"/>
                  </a:ext>
                </a:extLst>
              </a:tr>
            </a:tbl>
          </a:graphicData>
        </a:graphic>
      </p:graphicFrame>
      <p:sp>
        <p:nvSpPr>
          <p:cNvPr id="17" name="CuadroTexto 16">
            <a:extLst>
              <a:ext uri="{FF2B5EF4-FFF2-40B4-BE49-F238E27FC236}">
                <a16:creationId xmlns:a16="http://schemas.microsoft.com/office/drawing/2014/main" id="{7D5B28C3-557D-4138-90E3-ACD3AD5B058F}"/>
              </a:ext>
            </a:extLst>
          </p:cNvPr>
          <p:cNvSpPr txBox="1"/>
          <p:nvPr/>
        </p:nvSpPr>
        <p:spPr>
          <a:xfrm>
            <a:off x="7315200" y="1798771"/>
            <a:ext cx="1349829" cy="307777"/>
          </a:xfrm>
          <a:prstGeom prst="rect">
            <a:avLst/>
          </a:prstGeom>
          <a:noFill/>
        </p:spPr>
        <p:txBody>
          <a:bodyPr wrap="square" rtlCol="0">
            <a:spAutoFit/>
          </a:bodyPr>
          <a:lstStyle/>
          <a:p>
            <a:r>
              <a:rPr lang="es-ES" sz="1400" dirty="0"/>
              <a:t>Crecimiento VW</a:t>
            </a:r>
          </a:p>
        </p:txBody>
      </p:sp>
      <p:sp>
        <p:nvSpPr>
          <p:cNvPr id="15" name="Rectángulo 14">
            <a:extLst>
              <a:ext uri="{FF2B5EF4-FFF2-40B4-BE49-F238E27FC236}">
                <a16:creationId xmlns:a16="http://schemas.microsoft.com/office/drawing/2014/main" id="{FD9E86C9-E0AA-4504-935B-168C0CEB234D}"/>
              </a:ext>
            </a:extLst>
          </p:cNvPr>
          <p:cNvSpPr/>
          <p:nvPr/>
        </p:nvSpPr>
        <p:spPr>
          <a:xfrm>
            <a:off x="0" y="873306"/>
            <a:ext cx="1785769" cy="5215521"/>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s-ES" sz="1350" u="sng" dirty="0">
                <a:solidFill>
                  <a:schemeClr val="bg1"/>
                </a:solidFill>
              </a:rPr>
              <a:t>Crecimiento cristalino</a:t>
            </a:r>
          </a:p>
          <a:p>
            <a:pPr marL="108000" indent="-72000">
              <a:buFontTx/>
              <a:buChar char="-"/>
            </a:pPr>
            <a:r>
              <a:rPr lang="es-ES" sz="1350" dirty="0">
                <a:solidFill>
                  <a:schemeClr val="bg1"/>
                </a:solidFill>
              </a:rPr>
              <a:t>Deposición</a:t>
            </a:r>
          </a:p>
          <a:p>
            <a:pPr marL="108000" indent="-72000">
              <a:buFontTx/>
              <a:buChar char="-"/>
            </a:pPr>
            <a:r>
              <a:rPr lang="es-ES" sz="1350" dirty="0">
                <a:solidFill>
                  <a:schemeClr val="bg1"/>
                </a:solidFill>
              </a:rPr>
              <a:t>Conceptos</a:t>
            </a:r>
          </a:p>
          <a:p>
            <a:pPr marL="108000" indent="-72000">
              <a:buFontTx/>
              <a:buChar char="-"/>
            </a:pPr>
            <a:r>
              <a:rPr lang="es-ES" sz="1350" dirty="0">
                <a:solidFill>
                  <a:schemeClr val="bg1"/>
                </a:solidFill>
              </a:rPr>
              <a:t>Tipos de Crecimiento</a:t>
            </a:r>
          </a:p>
          <a:p>
            <a:pPr marL="108000" indent="-72000">
              <a:buFontTx/>
              <a:buChar char="-"/>
            </a:pPr>
            <a:r>
              <a:rPr lang="es-ES" sz="1350" dirty="0"/>
              <a:t>Modelo TSK</a:t>
            </a:r>
          </a:p>
          <a:p>
            <a:pPr marL="108000" indent="-72000">
              <a:buFontTx/>
              <a:buChar char="-"/>
            </a:pPr>
            <a:endParaRPr lang="es-ES" sz="1350" dirty="0"/>
          </a:p>
          <a:p>
            <a:r>
              <a:rPr lang="es-ES" sz="1350" u="sng" dirty="0">
                <a:solidFill>
                  <a:schemeClr val="bg1"/>
                </a:solidFill>
              </a:rPr>
              <a:t>Simulación atomística</a:t>
            </a:r>
          </a:p>
          <a:p>
            <a:pPr marL="108000" indent="-72000">
              <a:buFontTx/>
              <a:buChar char="-"/>
            </a:pPr>
            <a:r>
              <a:rPr lang="es-ES" sz="1350" dirty="0">
                <a:solidFill>
                  <a:schemeClr val="bg1"/>
                </a:solidFill>
              </a:rPr>
              <a:t>Introducción</a:t>
            </a:r>
          </a:p>
          <a:p>
            <a:pPr marL="108000" indent="-72000">
              <a:buFontTx/>
              <a:buChar char="-"/>
            </a:pPr>
            <a:r>
              <a:rPr lang="es-ES" sz="1350" dirty="0">
                <a:solidFill>
                  <a:schemeClr val="bg1"/>
                </a:solidFill>
              </a:rPr>
              <a:t>Dinámica molecular</a:t>
            </a:r>
          </a:p>
          <a:p>
            <a:pPr marL="108000" indent="-72000">
              <a:buFontTx/>
              <a:buChar char="-"/>
            </a:pPr>
            <a:r>
              <a:rPr lang="es-ES" sz="1350" dirty="0">
                <a:solidFill>
                  <a:schemeClr val="bg1"/>
                </a:solidFill>
              </a:rPr>
              <a:t>Monte Carlo</a:t>
            </a:r>
          </a:p>
          <a:p>
            <a:pPr marL="288000" lvl="1" indent="-171450">
              <a:buFont typeface="Arial" panose="020B0604020202020204" pitchFamily="34" charset="0"/>
              <a:buChar char="•"/>
            </a:pPr>
            <a:r>
              <a:rPr lang="es-ES" sz="1350" dirty="0">
                <a:solidFill>
                  <a:schemeClr val="bg1"/>
                </a:solidFill>
              </a:rPr>
              <a:t>KMC</a:t>
            </a:r>
          </a:p>
          <a:p>
            <a:pPr marL="288000" lvl="1" indent="-171450">
              <a:buFont typeface="Arial" panose="020B0604020202020204" pitchFamily="34" charset="0"/>
              <a:buChar char="•"/>
            </a:pPr>
            <a:r>
              <a:rPr lang="es-ES" sz="1350" dirty="0">
                <a:solidFill>
                  <a:schemeClr val="bg1"/>
                </a:solidFill>
              </a:rPr>
              <a:t>Paralelización</a:t>
            </a:r>
          </a:p>
          <a:p>
            <a:endParaRPr lang="es-ES" sz="1350" b="1" u="sng" dirty="0"/>
          </a:p>
          <a:p>
            <a:r>
              <a:rPr lang="es-ES" sz="1350" b="1" u="sng" dirty="0">
                <a:solidFill>
                  <a:srgbClr val="FD9101"/>
                </a:solidFill>
              </a:rPr>
              <a:t>Aportaciones</a:t>
            </a:r>
          </a:p>
          <a:p>
            <a:pPr marL="108000" indent="-72000">
              <a:buFontTx/>
              <a:buChar char="-"/>
            </a:pPr>
            <a:r>
              <a:rPr lang="es-ES" sz="1350" dirty="0" err="1">
                <a:solidFill>
                  <a:schemeClr val="bg1"/>
                </a:solidFill>
              </a:rPr>
              <a:t>Homoepitaxia</a:t>
            </a:r>
            <a:endParaRPr lang="es-ES" sz="1350" dirty="0">
              <a:solidFill>
                <a:schemeClr val="bg1"/>
              </a:solidFill>
            </a:endParaRPr>
          </a:p>
          <a:p>
            <a:pPr marL="108000" indent="-72000">
              <a:buFontTx/>
              <a:buChar char="-"/>
            </a:pPr>
            <a:r>
              <a:rPr lang="es-ES" sz="1350" b="1" dirty="0" err="1">
                <a:solidFill>
                  <a:srgbClr val="FD9101"/>
                </a:solidFill>
              </a:rPr>
              <a:t>Heteroepitaxia</a:t>
            </a:r>
            <a:endParaRPr lang="es-ES" sz="1350" b="1" dirty="0">
              <a:solidFill>
                <a:srgbClr val="FD9101"/>
              </a:solidFill>
            </a:endParaRPr>
          </a:p>
          <a:p>
            <a:pPr marL="108000" indent="-72000">
              <a:buFontTx/>
              <a:buChar char="-"/>
            </a:pPr>
            <a:r>
              <a:rPr lang="es-ES" sz="1350" dirty="0"/>
              <a:t>Análisis </a:t>
            </a:r>
            <a:r>
              <a:rPr lang="es-ES" sz="1350" dirty="0" err="1"/>
              <a:t>MMonCa</a:t>
            </a:r>
            <a:endParaRPr lang="es-ES" sz="1350" dirty="0"/>
          </a:p>
          <a:p>
            <a:endParaRPr lang="es-ES" sz="1350" dirty="0"/>
          </a:p>
          <a:p>
            <a:r>
              <a:rPr lang="es-ES" sz="1350" u="sng" dirty="0"/>
              <a:t>Simulador distribuido</a:t>
            </a:r>
          </a:p>
          <a:p>
            <a:pPr marL="108000" indent="-72000">
              <a:buFontTx/>
              <a:buChar char="-"/>
            </a:pPr>
            <a:r>
              <a:rPr lang="es-ES" sz="1350" dirty="0"/>
              <a:t>Versión secuencial</a:t>
            </a:r>
          </a:p>
          <a:p>
            <a:pPr marL="108000" indent="-72000">
              <a:buFontTx/>
              <a:buChar char="-"/>
            </a:pPr>
            <a:r>
              <a:rPr lang="es-ES" sz="1350" dirty="0"/>
              <a:t>Versión distribuida</a:t>
            </a:r>
          </a:p>
          <a:p>
            <a:pPr marL="108000" indent="-72000">
              <a:buFontTx/>
              <a:buChar char="-"/>
            </a:pPr>
            <a:r>
              <a:rPr lang="es-ES" sz="1350" dirty="0"/>
              <a:t>Simulaciones</a:t>
            </a:r>
          </a:p>
          <a:p>
            <a:endParaRPr lang="es-ES" sz="1350" dirty="0"/>
          </a:p>
          <a:p>
            <a:r>
              <a:rPr lang="es-ES" sz="1350" u="sng" dirty="0"/>
              <a:t>Conclusiones</a:t>
            </a:r>
          </a:p>
        </p:txBody>
      </p:sp>
    </p:spTree>
    <p:extLst>
      <p:ext uri="{BB962C8B-B14F-4D97-AF65-F5344CB8AC3E}">
        <p14:creationId xmlns:p14="http://schemas.microsoft.com/office/powerpoint/2010/main" val="37965057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5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7"/>
                                        </p:tgtEl>
                                      </p:cBhvr>
                                    </p:cmd>
                                  </p:childTnLst>
                                </p:cTn>
                              </p:par>
                            </p:childTnLst>
                          </p:cTn>
                        </p:par>
                      </p:childTnLst>
                    </p:cTn>
                  </p:par>
                </p:childTnLst>
              </p:cTn>
              <p:nextCondLst>
                <p:cond evt="onClick" delay="0">
                  <p:tgtEl>
                    <p:spTgt spid="57"/>
                  </p:tgtEl>
                </p:cond>
              </p:nextCondLst>
            </p:seq>
            <p:video fullScrn="1">
              <p:cMediaNode vol="80000">
                <p:cTn id="7" fill="hold" display="0">
                  <p:stCondLst>
                    <p:cond delay="indefinite"/>
                  </p:stCondLst>
                </p:cTn>
                <p:tgtEl>
                  <p:spTgt spid="57"/>
                </p:tgtEl>
              </p:cMediaNode>
            </p:vide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ángulo 7"/>
          <p:cNvSpPr/>
          <p:nvPr/>
        </p:nvSpPr>
        <p:spPr>
          <a:xfrm>
            <a:off x="-1" y="6089558"/>
            <a:ext cx="9144000" cy="769172"/>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r"/>
            <a:endParaRPr lang="es-ES" dirty="0"/>
          </a:p>
        </p:txBody>
      </p:sp>
      <p:sp>
        <p:nvSpPr>
          <p:cNvPr id="9" name="Rectángulo 8"/>
          <p:cNvSpPr/>
          <p:nvPr/>
        </p:nvSpPr>
        <p:spPr>
          <a:xfrm>
            <a:off x="0" y="0"/>
            <a:ext cx="1785769" cy="6088828"/>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ES" dirty="0"/>
          </a:p>
        </p:txBody>
      </p:sp>
      <p:pic>
        <p:nvPicPr>
          <p:cNvPr id="11" name="Picture 6" descr="Resultado de imagen de universidad de cádiz"/>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9773" y="75303"/>
            <a:ext cx="473646" cy="60897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8" descr="Resultado de imagen de sistemas inteligentes de computación uc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458" y="75304"/>
            <a:ext cx="1085768" cy="60897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033195" y="198971"/>
            <a:ext cx="6820349" cy="887552"/>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a:lstStyle>
          <a:p>
            <a:r>
              <a:rPr lang="es-ES" dirty="0"/>
              <a:t>Aportaciones</a:t>
            </a:r>
          </a:p>
        </p:txBody>
      </p:sp>
      <p:sp>
        <p:nvSpPr>
          <p:cNvPr id="23" name="CuadroTexto 22"/>
          <p:cNvSpPr txBox="1"/>
          <p:nvPr/>
        </p:nvSpPr>
        <p:spPr>
          <a:xfrm>
            <a:off x="1785770" y="1086522"/>
            <a:ext cx="7317998" cy="523220"/>
          </a:xfrm>
          <a:prstGeom prst="rect">
            <a:avLst/>
          </a:prstGeom>
          <a:noFill/>
        </p:spPr>
        <p:txBody>
          <a:bodyPr wrap="square" rtlCol="0">
            <a:spAutoFit/>
          </a:bodyPr>
          <a:lstStyle/>
          <a:p>
            <a:pPr algn="ctr"/>
            <a:r>
              <a:rPr lang="es-ES" sz="2800" u="sng" dirty="0"/>
              <a:t>Análisis de paralelización </a:t>
            </a:r>
            <a:r>
              <a:rPr lang="es-ES" sz="2800" u="sng" dirty="0" err="1"/>
              <a:t>MMonCa</a:t>
            </a:r>
            <a:endParaRPr lang="es-ES" sz="2800" u="sng" dirty="0"/>
          </a:p>
        </p:txBody>
      </p:sp>
      <p:pic>
        <p:nvPicPr>
          <p:cNvPr id="15" name="Picture 2" descr="Resultado de imagen de cosires 2014">
            <a:extLst>
              <a:ext uri="{FF2B5EF4-FFF2-40B4-BE49-F238E27FC236}">
                <a16:creationId xmlns:a16="http://schemas.microsoft.com/office/drawing/2014/main" id="{32FC52CC-E934-4379-B954-2F65FF3123ED}"/>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rightnessContrast bright="40000" contrast="40000"/>
                    </a14:imgEffect>
                  </a14:imgLayer>
                </a14:imgProps>
              </a:ext>
              <a:ext uri="{28A0092B-C50C-407E-A947-70E740481C1C}">
                <a14:useLocalDpi xmlns:a14="http://schemas.microsoft.com/office/drawing/2010/main" val="0"/>
              </a:ext>
            </a:extLst>
          </a:blip>
          <a:srcRect/>
          <a:stretch>
            <a:fillRect/>
          </a:stretch>
        </p:blipFill>
        <p:spPr bwMode="auto">
          <a:xfrm>
            <a:off x="68458" y="6164131"/>
            <a:ext cx="2451190" cy="628838"/>
          </a:xfrm>
          <a:prstGeom prst="rect">
            <a:avLst/>
          </a:prstGeom>
          <a:solidFill>
            <a:schemeClr val="bg2">
              <a:lumMod val="75000"/>
            </a:schemeClr>
          </a:solidFill>
          <a:extLst/>
        </p:spPr>
      </p:pic>
      <p:grpSp>
        <p:nvGrpSpPr>
          <p:cNvPr id="2" name="Grupo 1">
            <a:extLst>
              <a:ext uri="{FF2B5EF4-FFF2-40B4-BE49-F238E27FC236}">
                <a16:creationId xmlns:a16="http://schemas.microsoft.com/office/drawing/2014/main" id="{B3FE3726-0036-491D-8895-9E6F4C58342F}"/>
              </a:ext>
            </a:extLst>
          </p:cNvPr>
          <p:cNvGrpSpPr/>
          <p:nvPr/>
        </p:nvGrpSpPr>
        <p:grpSpPr>
          <a:xfrm>
            <a:off x="6970955" y="1626001"/>
            <a:ext cx="2052118" cy="1765028"/>
            <a:chOff x="6792612" y="1335661"/>
            <a:chExt cx="2230462" cy="1918422"/>
          </a:xfrm>
        </p:grpSpPr>
        <p:sp>
          <p:nvSpPr>
            <p:cNvPr id="17" name="Rectángulo 16">
              <a:extLst>
                <a:ext uri="{FF2B5EF4-FFF2-40B4-BE49-F238E27FC236}">
                  <a16:creationId xmlns:a16="http://schemas.microsoft.com/office/drawing/2014/main" id="{BC71DF68-30D1-4079-827B-4D3C5C0EC3C0}"/>
                </a:ext>
              </a:extLst>
            </p:cNvPr>
            <p:cNvSpPr/>
            <p:nvPr/>
          </p:nvSpPr>
          <p:spPr>
            <a:xfrm>
              <a:off x="6792613" y="1335661"/>
              <a:ext cx="2230461" cy="1918422"/>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r"/>
              <a:endParaRPr lang="es-ES" dirty="0"/>
            </a:p>
          </p:txBody>
        </p:sp>
        <p:pic>
          <p:nvPicPr>
            <p:cNvPr id="18" name="Imagen 17">
              <a:extLst>
                <a:ext uri="{FF2B5EF4-FFF2-40B4-BE49-F238E27FC236}">
                  <a16:creationId xmlns:a16="http://schemas.microsoft.com/office/drawing/2014/main" id="{A5CAF889-7831-438C-8649-CDA1597D942D}"/>
                </a:ext>
              </a:extLst>
            </p:cNvPr>
            <p:cNvPicPr>
              <a:picLocks noChangeAspect="1"/>
            </p:cNvPicPr>
            <p:nvPr/>
          </p:nvPicPr>
          <p:blipFill>
            <a:blip r:embed="rId7">
              <a:extLst>
                <a:ext uri="{BEBA8EAE-BF5A-486C-A8C5-ECC9F3942E4B}">
                  <a14:imgProps xmlns:a14="http://schemas.microsoft.com/office/drawing/2010/main">
                    <a14:imgLayer r:embed="rId8">
                      <a14:imgEffect>
                        <a14:backgroundRemoval t="1330" b="99274" l="0" r="100000"/>
                      </a14:imgEffect>
                    </a14:imgLayer>
                  </a14:imgProps>
                </a:ext>
              </a:extLst>
            </a:blip>
            <a:stretch>
              <a:fillRect/>
            </a:stretch>
          </p:blipFill>
          <p:spPr>
            <a:xfrm>
              <a:off x="6933338" y="1674288"/>
              <a:ext cx="1949009" cy="1503573"/>
            </a:xfrm>
            <a:prstGeom prst="rect">
              <a:avLst/>
            </a:prstGeom>
            <a:effectLst>
              <a:outerShdw blurRad="241300" dist="38100" dir="2700000" sx="103000" sy="103000" algn="tl" rotWithShape="0">
                <a:prstClr val="black">
                  <a:alpha val="40000"/>
                </a:prstClr>
              </a:outerShdw>
            </a:effectLst>
          </p:spPr>
        </p:pic>
        <p:sp>
          <p:nvSpPr>
            <p:cNvPr id="20" name="Rectángulo 19">
              <a:extLst>
                <a:ext uri="{FF2B5EF4-FFF2-40B4-BE49-F238E27FC236}">
                  <a16:creationId xmlns:a16="http://schemas.microsoft.com/office/drawing/2014/main" id="{D043050D-74B3-49B5-943F-623FC0387E95}"/>
                </a:ext>
              </a:extLst>
            </p:cNvPr>
            <p:cNvSpPr/>
            <p:nvPr/>
          </p:nvSpPr>
          <p:spPr>
            <a:xfrm>
              <a:off x="6792612" y="1340221"/>
              <a:ext cx="2230462" cy="334525"/>
            </a:xfrm>
            <a:prstGeom prst="rect">
              <a:avLst/>
            </a:prstGeom>
          </p:spPr>
          <p:txBody>
            <a:bodyPr wrap="square">
              <a:spAutoFit/>
            </a:bodyPr>
            <a:lstStyle/>
            <a:p>
              <a:pPr algn="ctr">
                <a:spcBef>
                  <a:spcPts val="1200"/>
                </a:spcBef>
              </a:pPr>
              <a:r>
                <a:rPr lang="es-ES" sz="1400" u="sng" dirty="0" err="1">
                  <a:solidFill>
                    <a:schemeClr val="bg1"/>
                  </a:solidFill>
                </a:rPr>
                <a:t>Lattice</a:t>
              </a:r>
              <a:r>
                <a:rPr lang="es-ES" sz="1400" u="sng" dirty="0">
                  <a:solidFill>
                    <a:schemeClr val="bg1"/>
                  </a:solidFill>
                </a:rPr>
                <a:t> KMC (LKMC)</a:t>
              </a:r>
            </a:p>
          </p:txBody>
        </p:sp>
      </p:grpSp>
      <p:grpSp>
        <p:nvGrpSpPr>
          <p:cNvPr id="4" name="Grupo 3">
            <a:extLst>
              <a:ext uri="{FF2B5EF4-FFF2-40B4-BE49-F238E27FC236}">
                <a16:creationId xmlns:a16="http://schemas.microsoft.com/office/drawing/2014/main" id="{68B50CFF-3B7C-4E57-BF21-30D51A7718BC}"/>
              </a:ext>
            </a:extLst>
          </p:cNvPr>
          <p:cNvGrpSpPr/>
          <p:nvPr/>
        </p:nvGrpSpPr>
        <p:grpSpPr>
          <a:xfrm>
            <a:off x="6956796" y="3474720"/>
            <a:ext cx="2066277" cy="1781611"/>
            <a:chOff x="6792612" y="3333154"/>
            <a:chExt cx="2230462" cy="1923177"/>
          </a:xfrm>
        </p:grpSpPr>
        <p:sp>
          <p:nvSpPr>
            <p:cNvPr id="16" name="Rectángulo 15">
              <a:extLst>
                <a:ext uri="{FF2B5EF4-FFF2-40B4-BE49-F238E27FC236}">
                  <a16:creationId xmlns:a16="http://schemas.microsoft.com/office/drawing/2014/main" id="{2DDF7F1B-474E-4B46-ACBC-F43C838E26C3}"/>
                </a:ext>
              </a:extLst>
            </p:cNvPr>
            <p:cNvSpPr/>
            <p:nvPr/>
          </p:nvSpPr>
          <p:spPr>
            <a:xfrm>
              <a:off x="6792613" y="3333154"/>
              <a:ext cx="2230461" cy="1923177"/>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r"/>
              <a:endParaRPr lang="es-ES" dirty="0"/>
            </a:p>
          </p:txBody>
        </p:sp>
        <p:pic>
          <p:nvPicPr>
            <p:cNvPr id="19" name="Imagen 18">
              <a:extLst>
                <a:ext uri="{FF2B5EF4-FFF2-40B4-BE49-F238E27FC236}">
                  <a16:creationId xmlns:a16="http://schemas.microsoft.com/office/drawing/2014/main" id="{11176ED6-65BA-4199-BEA3-B76D0CD3BE62}"/>
                </a:ext>
              </a:extLst>
            </p:cNvPr>
            <p:cNvPicPr>
              <a:picLocks noChangeAspect="1"/>
            </p:cNvPicPr>
            <p:nvPr/>
          </p:nvPicPr>
          <p:blipFill rotWithShape="1">
            <a:blip r:embed="rId9">
              <a:extLst>
                <a:ext uri="{BEBA8EAE-BF5A-486C-A8C5-ECC9F3942E4B}">
                  <a14:imgProps xmlns:a14="http://schemas.microsoft.com/office/drawing/2010/main">
                    <a14:imgLayer r:embed="rId10">
                      <a14:imgEffect>
                        <a14:backgroundRemoval t="0" b="100000" l="0" r="100000"/>
                      </a14:imgEffect>
                    </a14:imgLayer>
                  </a14:imgProps>
                </a:ext>
              </a:extLst>
            </a:blip>
            <a:srcRect b="33274"/>
            <a:stretch/>
          </p:blipFill>
          <p:spPr>
            <a:xfrm>
              <a:off x="7254856" y="3659866"/>
              <a:ext cx="1305974" cy="1450016"/>
            </a:xfrm>
            <a:prstGeom prst="rect">
              <a:avLst/>
            </a:prstGeom>
            <a:effectLst>
              <a:outerShdw blurRad="241300" dist="38100" dir="2700000" sx="103000" sy="103000" algn="tl" rotWithShape="0">
                <a:prstClr val="black">
                  <a:alpha val="40000"/>
                </a:prstClr>
              </a:outerShdw>
            </a:effectLst>
          </p:spPr>
        </p:pic>
        <p:sp>
          <p:nvSpPr>
            <p:cNvPr id="25" name="Rectángulo 24">
              <a:extLst>
                <a:ext uri="{FF2B5EF4-FFF2-40B4-BE49-F238E27FC236}">
                  <a16:creationId xmlns:a16="http://schemas.microsoft.com/office/drawing/2014/main" id="{5CC62D97-DFD5-4D4D-B2D5-EF31EACD3865}"/>
                </a:ext>
              </a:extLst>
            </p:cNvPr>
            <p:cNvSpPr/>
            <p:nvPr/>
          </p:nvSpPr>
          <p:spPr>
            <a:xfrm>
              <a:off x="6792612" y="3335236"/>
              <a:ext cx="2230462" cy="332233"/>
            </a:xfrm>
            <a:prstGeom prst="rect">
              <a:avLst/>
            </a:prstGeom>
          </p:spPr>
          <p:txBody>
            <a:bodyPr wrap="square">
              <a:spAutoFit/>
            </a:bodyPr>
            <a:lstStyle/>
            <a:p>
              <a:pPr algn="ctr">
                <a:spcBef>
                  <a:spcPts val="1200"/>
                </a:spcBef>
              </a:pPr>
              <a:r>
                <a:rPr lang="es-ES" sz="1400" u="sng" dirty="0" err="1">
                  <a:solidFill>
                    <a:schemeClr val="bg1"/>
                  </a:solidFill>
                </a:rPr>
                <a:t>Object</a:t>
              </a:r>
              <a:r>
                <a:rPr lang="es-ES" sz="1400" u="sng" dirty="0">
                  <a:solidFill>
                    <a:schemeClr val="bg1"/>
                  </a:solidFill>
                </a:rPr>
                <a:t> KMC (OKMC)</a:t>
              </a:r>
            </a:p>
          </p:txBody>
        </p:sp>
      </p:grpSp>
      <p:grpSp>
        <p:nvGrpSpPr>
          <p:cNvPr id="26" name="Grupo 25">
            <a:extLst>
              <a:ext uri="{FF2B5EF4-FFF2-40B4-BE49-F238E27FC236}">
                <a16:creationId xmlns:a16="http://schemas.microsoft.com/office/drawing/2014/main" id="{38337478-FDDA-42FD-A577-269FA1415F23}"/>
              </a:ext>
            </a:extLst>
          </p:cNvPr>
          <p:cNvGrpSpPr/>
          <p:nvPr/>
        </p:nvGrpSpPr>
        <p:grpSpPr>
          <a:xfrm>
            <a:off x="5944817" y="1609741"/>
            <a:ext cx="727394" cy="3632620"/>
            <a:chOff x="5500079" y="1616362"/>
            <a:chExt cx="727394" cy="3556586"/>
          </a:xfrm>
        </p:grpSpPr>
        <p:sp>
          <p:nvSpPr>
            <p:cNvPr id="27" name="Abrir llave 26">
              <a:extLst>
                <a:ext uri="{FF2B5EF4-FFF2-40B4-BE49-F238E27FC236}">
                  <a16:creationId xmlns:a16="http://schemas.microsoft.com/office/drawing/2014/main" id="{7E43426E-9DA9-48BC-AD12-F6CEBEDA7EFE}"/>
                </a:ext>
              </a:extLst>
            </p:cNvPr>
            <p:cNvSpPr/>
            <p:nvPr/>
          </p:nvSpPr>
          <p:spPr>
            <a:xfrm>
              <a:off x="5998623" y="1616362"/>
              <a:ext cx="228850" cy="3556586"/>
            </a:xfrm>
            <a:prstGeom prst="leftBrace">
              <a:avLst>
                <a:gd name="adj1" fmla="val 8333"/>
                <a:gd name="adj2" fmla="val 51529"/>
              </a:avLst>
            </a:prstGeom>
            <a:ln w="3492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ES" dirty="0"/>
            </a:p>
          </p:txBody>
        </p:sp>
        <p:cxnSp>
          <p:nvCxnSpPr>
            <p:cNvPr id="28" name="Conector recto de flecha 27">
              <a:extLst>
                <a:ext uri="{FF2B5EF4-FFF2-40B4-BE49-F238E27FC236}">
                  <a16:creationId xmlns:a16="http://schemas.microsoft.com/office/drawing/2014/main" id="{38008717-DA5D-4F29-A342-2FD4FDF17C76}"/>
                </a:ext>
              </a:extLst>
            </p:cNvPr>
            <p:cNvCxnSpPr>
              <a:cxnSpLocks/>
            </p:cNvCxnSpPr>
            <p:nvPr/>
          </p:nvCxnSpPr>
          <p:spPr>
            <a:xfrm>
              <a:off x="5500079" y="3442305"/>
              <a:ext cx="405254" cy="0"/>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29" name="Rectángulo 28">
            <a:extLst>
              <a:ext uri="{FF2B5EF4-FFF2-40B4-BE49-F238E27FC236}">
                <a16:creationId xmlns:a16="http://schemas.microsoft.com/office/drawing/2014/main" id="{F7150066-2B04-4BE1-99DE-2AA7E57BFBA3}"/>
              </a:ext>
            </a:extLst>
          </p:cNvPr>
          <p:cNvSpPr/>
          <p:nvPr/>
        </p:nvSpPr>
        <p:spPr>
          <a:xfrm>
            <a:off x="1921995" y="5361977"/>
            <a:ext cx="7101079" cy="537822"/>
          </a:xfrm>
          <a:prstGeom prst="rect">
            <a:avLst/>
          </a:prstGeom>
          <a:solidFill>
            <a:schemeClr val="tx1">
              <a:lumMod val="75000"/>
              <a:lumOff val="2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n-US" sz="1400" dirty="0"/>
              <a:t>I. Martin-</a:t>
            </a:r>
            <a:r>
              <a:rPr lang="en-US" sz="1400" dirty="0" err="1"/>
              <a:t>Bragado</a:t>
            </a:r>
            <a:r>
              <a:rPr lang="en-US" sz="1400" dirty="0">
                <a:solidFill>
                  <a:schemeClr val="bg1"/>
                </a:solidFill>
              </a:rPr>
              <a:t>,</a:t>
            </a:r>
            <a:r>
              <a:rPr lang="en-US" sz="1400" dirty="0">
                <a:solidFill>
                  <a:schemeClr val="accent1">
                    <a:lumMod val="60000"/>
                    <a:lumOff val="40000"/>
                  </a:schemeClr>
                </a:solidFill>
              </a:rPr>
              <a:t> </a:t>
            </a:r>
            <a:r>
              <a:rPr lang="en-US" sz="1400" b="1" u="sng" dirty="0">
                <a:solidFill>
                  <a:srgbClr val="FFFF00"/>
                </a:solidFill>
              </a:rPr>
              <a:t>J. Abujas</a:t>
            </a:r>
            <a:r>
              <a:rPr lang="en-US" sz="1400" dirty="0"/>
              <a:t>, «Synchronous parallel kinetic Monte Carlo: Implementation and results for Object and Lattice approaches», NIMB Section B, vol. 352, pp. 27-30, 2015.</a:t>
            </a:r>
            <a:endParaRPr lang="de-DE" sz="1400" dirty="0"/>
          </a:p>
        </p:txBody>
      </p:sp>
      <p:grpSp>
        <p:nvGrpSpPr>
          <p:cNvPr id="148" name="Grupo 147">
            <a:extLst>
              <a:ext uri="{FF2B5EF4-FFF2-40B4-BE49-F238E27FC236}">
                <a16:creationId xmlns:a16="http://schemas.microsoft.com/office/drawing/2014/main" id="{6379AF9D-1A42-48F7-BC55-9787FF8D9FDD}"/>
              </a:ext>
            </a:extLst>
          </p:cNvPr>
          <p:cNvGrpSpPr/>
          <p:nvPr/>
        </p:nvGrpSpPr>
        <p:grpSpPr>
          <a:xfrm>
            <a:off x="3480740" y="4109884"/>
            <a:ext cx="2744126" cy="1033581"/>
            <a:chOff x="2858903" y="4098951"/>
            <a:chExt cx="3050847" cy="1149108"/>
          </a:xfrm>
        </p:grpSpPr>
        <p:sp>
          <p:nvSpPr>
            <p:cNvPr id="112" name="Cubo 111">
              <a:extLst>
                <a:ext uri="{FF2B5EF4-FFF2-40B4-BE49-F238E27FC236}">
                  <a16:creationId xmlns:a16="http://schemas.microsoft.com/office/drawing/2014/main" id="{EBF61656-0AF7-4402-B83C-003368C99658}"/>
                </a:ext>
              </a:extLst>
            </p:cNvPr>
            <p:cNvSpPr/>
            <p:nvPr/>
          </p:nvSpPr>
          <p:spPr>
            <a:xfrm>
              <a:off x="2858903" y="4223768"/>
              <a:ext cx="620723"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16" name="Rectángulo 115">
              <a:extLst>
                <a:ext uri="{FF2B5EF4-FFF2-40B4-BE49-F238E27FC236}">
                  <a16:creationId xmlns:a16="http://schemas.microsoft.com/office/drawing/2014/main" id="{F944A13F-93C3-4351-BC02-2D6C59C9CDF1}"/>
                </a:ext>
              </a:extLst>
            </p:cNvPr>
            <p:cNvSpPr/>
            <p:nvPr/>
          </p:nvSpPr>
          <p:spPr>
            <a:xfrm>
              <a:off x="3970872" y="4223768"/>
              <a:ext cx="1038119" cy="551403"/>
            </a:xfrm>
            <a:prstGeom prst="rect">
              <a:avLst/>
            </a:prstGeom>
            <a:solidFill>
              <a:srgbClr val="DDD9C3"/>
            </a:solidFill>
            <a:ln w="19050">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mc:AlternateContent xmlns:mc="http://schemas.openxmlformats.org/markup-compatibility/2006" xmlns:a14="http://schemas.microsoft.com/office/drawing/2010/main">
          <mc:Choice Requires="a14">
            <p:sp>
              <p:nvSpPr>
                <p:cNvPr id="120" name="CuadroTexto 119">
                  <a:extLst>
                    <a:ext uri="{FF2B5EF4-FFF2-40B4-BE49-F238E27FC236}">
                      <a16:creationId xmlns:a16="http://schemas.microsoft.com/office/drawing/2014/main" id="{700ADE92-530E-4AAB-94DE-ACCC8A57CAD2}"/>
                    </a:ext>
                  </a:extLst>
                </p:cNvPr>
                <p:cNvSpPr txBox="1"/>
                <p:nvPr/>
              </p:nvSpPr>
              <p:spPr>
                <a:xfrm>
                  <a:off x="3913860" y="4375579"/>
                  <a:ext cx="390043" cy="276999"/>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s-ES" sz="1200" b="0" i="1" smtClean="0">
                                <a:solidFill>
                                  <a:schemeClr val="tx1"/>
                                </a:solidFill>
                                <a:latin typeface="Cambria Math" panose="02040503050406030204" pitchFamily="18" charset="0"/>
                              </a:rPr>
                            </m:ctrlPr>
                          </m:sSubPr>
                          <m:e>
                            <m:r>
                              <a:rPr lang="es-ES" sz="1200" b="0" i="1" smtClean="0">
                                <a:solidFill>
                                  <a:schemeClr val="tx1"/>
                                </a:solidFill>
                                <a:latin typeface="Cambria Math" panose="02040503050406030204" pitchFamily="18" charset="0"/>
                              </a:rPr>
                              <m:t>𝑅</m:t>
                            </m:r>
                          </m:e>
                          <m:sub>
                            <m:r>
                              <a:rPr lang="es-ES" sz="1200" b="0" i="1" smtClean="0">
                                <a:solidFill>
                                  <a:schemeClr val="tx1"/>
                                </a:solidFill>
                                <a:latin typeface="Cambria Math" panose="02040503050406030204" pitchFamily="18" charset="0"/>
                              </a:rPr>
                              <m:t>1</m:t>
                            </m:r>
                          </m:sub>
                        </m:sSub>
                      </m:oMath>
                    </m:oMathPara>
                  </a14:m>
                  <a:endParaRPr lang="es-ES" sz="1200" dirty="0">
                    <a:solidFill>
                      <a:schemeClr val="tx1"/>
                    </a:solidFill>
                  </a:endParaRPr>
                </a:p>
              </p:txBody>
            </p:sp>
          </mc:Choice>
          <mc:Fallback xmlns="">
            <p:sp>
              <p:nvSpPr>
                <p:cNvPr id="120" name="CuadroTexto 119">
                  <a:extLst>
                    <a:ext uri="{FF2B5EF4-FFF2-40B4-BE49-F238E27FC236}">
                      <a16:creationId xmlns:a16="http://schemas.microsoft.com/office/drawing/2014/main" id="{700ADE92-530E-4AAB-94DE-ACCC8A57CAD2}"/>
                    </a:ext>
                  </a:extLst>
                </p:cNvPr>
                <p:cNvSpPr txBox="1">
                  <a:spLocks noRot="1" noChangeAspect="1" noMove="1" noResize="1" noEditPoints="1" noAdjustHandles="1" noChangeArrowheads="1" noChangeShapeType="1" noTextEdit="1"/>
                </p:cNvSpPr>
                <p:nvPr/>
              </p:nvSpPr>
              <p:spPr>
                <a:xfrm>
                  <a:off x="3913860" y="4375579"/>
                  <a:ext cx="390043" cy="276999"/>
                </a:xfrm>
                <a:prstGeom prst="rect">
                  <a:avLst/>
                </a:prstGeom>
                <a:blipFill>
                  <a:blip r:embed="rId12"/>
                  <a:stretch>
                    <a:fillRect b="-4878"/>
                  </a:stretch>
                </a:blipFill>
              </p:spPr>
              <p:txBody>
                <a:bodyPr/>
                <a:lstStyle/>
                <a:p>
                  <a:r>
                    <a:rPr lang="es-ES">
                      <a:noFill/>
                    </a:rPr>
                    <a:t> </a:t>
                  </a:r>
                </a:p>
              </p:txBody>
            </p:sp>
          </mc:Fallback>
        </mc:AlternateContent>
        <mc:AlternateContent xmlns:mc="http://schemas.openxmlformats.org/markup-compatibility/2006" xmlns:a14="http://schemas.microsoft.com/office/drawing/2010/main">
          <mc:Choice Requires="a14">
            <p:sp>
              <p:nvSpPr>
                <p:cNvPr id="121" name="CuadroTexto 120">
                  <a:extLst>
                    <a:ext uri="{FF2B5EF4-FFF2-40B4-BE49-F238E27FC236}">
                      <a16:creationId xmlns:a16="http://schemas.microsoft.com/office/drawing/2014/main" id="{3FBB0FD0-6EA5-47B4-B7B7-B2241FAC376B}"/>
                    </a:ext>
                  </a:extLst>
                </p:cNvPr>
                <p:cNvSpPr txBox="1"/>
                <p:nvPr/>
              </p:nvSpPr>
              <p:spPr>
                <a:xfrm>
                  <a:off x="4636934" y="4380271"/>
                  <a:ext cx="393634" cy="276999"/>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s-ES" sz="1200" b="0" i="1" smtClean="0">
                                <a:solidFill>
                                  <a:schemeClr val="tx1"/>
                                </a:solidFill>
                                <a:latin typeface="Cambria Math" panose="02040503050406030204" pitchFamily="18" charset="0"/>
                              </a:rPr>
                            </m:ctrlPr>
                          </m:sSubPr>
                          <m:e>
                            <m:r>
                              <a:rPr lang="es-ES" sz="1200" b="0" i="1" smtClean="0">
                                <a:solidFill>
                                  <a:schemeClr val="tx1"/>
                                </a:solidFill>
                                <a:latin typeface="Cambria Math" panose="02040503050406030204" pitchFamily="18" charset="0"/>
                              </a:rPr>
                              <m:t>𝑅</m:t>
                            </m:r>
                          </m:e>
                          <m:sub>
                            <m:r>
                              <a:rPr lang="es-ES" sz="1200" b="0" i="1" smtClean="0">
                                <a:solidFill>
                                  <a:schemeClr val="tx1"/>
                                </a:solidFill>
                                <a:latin typeface="Cambria Math" panose="02040503050406030204" pitchFamily="18" charset="0"/>
                              </a:rPr>
                              <m:t>3</m:t>
                            </m:r>
                          </m:sub>
                        </m:sSub>
                      </m:oMath>
                    </m:oMathPara>
                  </a14:m>
                  <a:endParaRPr lang="es-ES" sz="1200" dirty="0">
                    <a:solidFill>
                      <a:schemeClr val="tx1"/>
                    </a:solidFill>
                  </a:endParaRPr>
                </a:p>
              </p:txBody>
            </p:sp>
          </mc:Choice>
          <mc:Fallback xmlns="">
            <p:sp>
              <p:nvSpPr>
                <p:cNvPr id="121" name="CuadroTexto 120">
                  <a:extLst>
                    <a:ext uri="{FF2B5EF4-FFF2-40B4-BE49-F238E27FC236}">
                      <a16:creationId xmlns:a16="http://schemas.microsoft.com/office/drawing/2014/main" id="{3FBB0FD0-6EA5-47B4-B7B7-B2241FAC376B}"/>
                    </a:ext>
                  </a:extLst>
                </p:cNvPr>
                <p:cNvSpPr txBox="1">
                  <a:spLocks noRot="1" noChangeAspect="1" noMove="1" noResize="1" noEditPoints="1" noAdjustHandles="1" noChangeArrowheads="1" noChangeShapeType="1" noTextEdit="1"/>
                </p:cNvSpPr>
                <p:nvPr/>
              </p:nvSpPr>
              <p:spPr>
                <a:xfrm>
                  <a:off x="4636934" y="4380271"/>
                  <a:ext cx="393634" cy="276999"/>
                </a:xfrm>
                <a:prstGeom prst="rect">
                  <a:avLst/>
                </a:prstGeom>
                <a:blipFill>
                  <a:blip r:embed="rId13"/>
                  <a:stretch>
                    <a:fillRect b="-2439"/>
                  </a:stretch>
                </a:blipFill>
              </p:spPr>
              <p:txBody>
                <a:bodyPr/>
                <a:lstStyle/>
                <a:p>
                  <a:r>
                    <a:rPr lang="es-ES">
                      <a:noFill/>
                    </a:rPr>
                    <a:t> </a:t>
                  </a:r>
                </a:p>
              </p:txBody>
            </p:sp>
          </mc:Fallback>
        </mc:AlternateContent>
        <mc:AlternateContent xmlns:mc="http://schemas.openxmlformats.org/markup-compatibility/2006" xmlns:a14="http://schemas.microsoft.com/office/drawing/2010/main">
          <mc:Choice Requires="a14">
            <p:sp>
              <p:nvSpPr>
                <p:cNvPr id="122" name="CuadroTexto 121">
                  <a:extLst>
                    <a:ext uri="{FF2B5EF4-FFF2-40B4-BE49-F238E27FC236}">
                      <a16:creationId xmlns:a16="http://schemas.microsoft.com/office/drawing/2014/main" id="{15DD68D5-B6D1-4714-9787-DFDEA5C9A994}"/>
                    </a:ext>
                  </a:extLst>
                </p:cNvPr>
                <p:cNvSpPr txBox="1"/>
                <p:nvPr/>
              </p:nvSpPr>
              <p:spPr>
                <a:xfrm>
                  <a:off x="4235592" y="4386670"/>
                  <a:ext cx="393634" cy="276999"/>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s-ES" sz="1200" b="0" i="1" smtClean="0">
                                <a:solidFill>
                                  <a:schemeClr val="tx1"/>
                                </a:solidFill>
                                <a:latin typeface="Cambria Math" panose="02040503050406030204" pitchFamily="18" charset="0"/>
                              </a:rPr>
                            </m:ctrlPr>
                          </m:sSubPr>
                          <m:e>
                            <m:r>
                              <a:rPr lang="es-ES" sz="1200" b="0" i="1" smtClean="0">
                                <a:solidFill>
                                  <a:schemeClr val="tx1"/>
                                </a:solidFill>
                                <a:latin typeface="Cambria Math" panose="02040503050406030204" pitchFamily="18" charset="0"/>
                              </a:rPr>
                              <m:t>𝑅</m:t>
                            </m:r>
                          </m:e>
                          <m:sub>
                            <m:r>
                              <a:rPr lang="es-ES" sz="1200" b="0" i="1" smtClean="0">
                                <a:solidFill>
                                  <a:schemeClr val="tx1"/>
                                </a:solidFill>
                                <a:latin typeface="Cambria Math" panose="02040503050406030204" pitchFamily="18" charset="0"/>
                              </a:rPr>
                              <m:t>2</m:t>
                            </m:r>
                          </m:sub>
                        </m:sSub>
                      </m:oMath>
                    </m:oMathPara>
                  </a14:m>
                  <a:endParaRPr lang="es-ES" sz="1200" dirty="0">
                    <a:solidFill>
                      <a:schemeClr val="tx1"/>
                    </a:solidFill>
                  </a:endParaRPr>
                </a:p>
              </p:txBody>
            </p:sp>
          </mc:Choice>
          <mc:Fallback xmlns="">
            <p:sp>
              <p:nvSpPr>
                <p:cNvPr id="122" name="CuadroTexto 121">
                  <a:extLst>
                    <a:ext uri="{FF2B5EF4-FFF2-40B4-BE49-F238E27FC236}">
                      <a16:creationId xmlns:a16="http://schemas.microsoft.com/office/drawing/2014/main" id="{15DD68D5-B6D1-4714-9787-DFDEA5C9A994}"/>
                    </a:ext>
                  </a:extLst>
                </p:cNvPr>
                <p:cNvSpPr txBox="1">
                  <a:spLocks noRot="1" noChangeAspect="1" noMove="1" noResize="1" noEditPoints="1" noAdjustHandles="1" noChangeArrowheads="1" noChangeShapeType="1" noTextEdit="1"/>
                </p:cNvSpPr>
                <p:nvPr/>
              </p:nvSpPr>
              <p:spPr>
                <a:xfrm>
                  <a:off x="4235592" y="4386670"/>
                  <a:ext cx="393634" cy="276999"/>
                </a:xfrm>
                <a:prstGeom prst="rect">
                  <a:avLst/>
                </a:prstGeom>
                <a:blipFill>
                  <a:blip r:embed="rId14"/>
                  <a:stretch>
                    <a:fillRect b="-2439"/>
                  </a:stretch>
                </a:blipFill>
              </p:spPr>
              <p:txBody>
                <a:bodyPr/>
                <a:lstStyle/>
                <a:p>
                  <a:r>
                    <a:rPr lang="es-ES">
                      <a:noFill/>
                    </a:rPr>
                    <a:t> </a:t>
                  </a:r>
                </a:p>
              </p:txBody>
            </p:sp>
          </mc:Fallback>
        </mc:AlternateContent>
        <p:cxnSp>
          <p:nvCxnSpPr>
            <p:cNvPr id="123" name="Conector recto 122">
              <a:extLst>
                <a:ext uri="{FF2B5EF4-FFF2-40B4-BE49-F238E27FC236}">
                  <a16:creationId xmlns:a16="http://schemas.microsoft.com/office/drawing/2014/main" id="{6B63AF2A-969E-46F2-A4E9-B8EA3711A2A4}"/>
                </a:ext>
              </a:extLst>
            </p:cNvPr>
            <p:cNvCxnSpPr>
              <a:cxnSpLocks/>
            </p:cNvCxnSpPr>
            <p:nvPr/>
          </p:nvCxnSpPr>
          <p:spPr>
            <a:xfrm>
              <a:off x="4224292" y="4227984"/>
              <a:ext cx="0" cy="540013"/>
            </a:xfrm>
            <a:prstGeom prst="line">
              <a:avLst/>
            </a:prstGeom>
            <a:ln>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24" name="Conector recto 123">
              <a:extLst>
                <a:ext uri="{FF2B5EF4-FFF2-40B4-BE49-F238E27FC236}">
                  <a16:creationId xmlns:a16="http://schemas.microsoft.com/office/drawing/2014/main" id="{014C2838-88B0-47E7-8BFA-0C17BB3F92B3}"/>
                </a:ext>
              </a:extLst>
            </p:cNvPr>
            <p:cNvCxnSpPr>
              <a:cxnSpLocks/>
            </p:cNvCxnSpPr>
            <p:nvPr/>
          </p:nvCxnSpPr>
          <p:spPr>
            <a:xfrm>
              <a:off x="4636934" y="4227984"/>
              <a:ext cx="0" cy="540013"/>
            </a:xfrm>
            <a:prstGeom prst="line">
              <a:avLst/>
            </a:prstGeom>
            <a:ln>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33" name="Conector recto de flecha 132">
              <a:extLst>
                <a:ext uri="{FF2B5EF4-FFF2-40B4-BE49-F238E27FC236}">
                  <a16:creationId xmlns:a16="http://schemas.microsoft.com/office/drawing/2014/main" id="{853D50F0-CD8C-4B51-B595-B3AAA9F44B80}"/>
                </a:ext>
              </a:extLst>
            </p:cNvPr>
            <p:cNvCxnSpPr>
              <a:cxnSpLocks/>
            </p:cNvCxnSpPr>
            <p:nvPr/>
          </p:nvCxnSpPr>
          <p:spPr>
            <a:xfrm>
              <a:off x="3591156" y="4497991"/>
              <a:ext cx="318781" cy="0"/>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136" name="Grupo 135">
              <a:extLst>
                <a:ext uri="{FF2B5EF4-FFF2-40B4-BE49-F238E27FC236}">
                  <a16:creationId xmlns:a16="http://schemas.microsoft.com/office/drawing/2014/main" id="{1E2BB080-33A6-4B9B-8825-EDE33E123901}"/>
                </a:ext>
              </a:extLst>
            </p:cNvPr>
            <p:cNvGrpSpPr/>
            <p:nvPr/>
          </p:nvGrpSpPr>
          <p:grpSpPr>
            <a:xfrm>
              <a:off x="5002422" y="4223768"/>
              <a:ext cx="632405" cy="550510"/>
              <a:chOff x="7975885" y="2556656"/>
              <a:chExt cx="632405" cy="550510"/>
            </a:xfrm>
            <a:effectLst>
              <a:outerShdw blurRad="50800" dist="38100" dir="2700000" algn="tl" rotWithShape="0">
                <a:prstClr val="black">
                  <a:alpha val="40000"/>
                </a:prstClr>
              </a:outerShdw>
            </a:effectLst>
          </p:grpSpPr>
          <p:sp>
            <p:nvSpPr>
              <p:cNvPr id="137" name="Rectángulo 136">
                <a:extLst>
                  <a:ext uri="{FF2B5EF4-FFF2-40B4-BE49-F238E27FC236}">
                    <a16:creationId xmlns:a16="http://schemas.microsoft.com/office/drawing/2014/main" id="{9CE0F40D-B521-47D3-BB92-2E4A178892BB}"/>
                  </a:ext>
                </a:extLst>
              </p:cNvPr>
              <p:cNvSpPr/>
              <p:nvPr/>
            </p:nvSpPr>
            <p:spPr>
              <a:xfrm>
                <a:off x="7975885" y="2556656"/>
                <a:ext cx="632405" cy="550510"/>
              </a:xfrm>
              <a:prstGeom prst="rect">
                <a:avLst/>
              </a:prstGeom>
              <a:solidFill>
                <a:schemeClr val="accent6">
                  <a:lumMod val="40000"/>
                  <a:lumOff val="6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cxnSp>
            <p:nvCxnSpPr>
              <p:cNvPr id="138" name="Conector recto 137">
                <a:extLst>
                  <a:ext uri="{FF2B5EF4-FFF2-40B4-BE49-F238E27FC236}">
                    <a16:creationId xmlns:a16="http://schemas.microsoft.com/office/drawing/2014/main" id="{83711D69-EF7C-4D45-9823-4ECB9110D4D9}"/>
                  </a:ext>
                </a:extLst>
              </p:cNvPr>
              <p:cNvCxnSpPr>
                <a:cxnSpLocks/>
              </p:cNvCxnSpPr>
              <p:nvPr/>
            </p:nvCxnSpPr>
            <p:spPr>
              <a:xfrm>
                <a:off x="7975885" y="2560872"/>
                <a:ext cx="0" cy="540013"/>
              </a:xfrm>
              <a:prstGeom prst="line">
                <a:avLst/>
              </a:prstGeom>
              <a:ln>
                <a:solidFill>
                  <a:schemeClr val="tx1"/>
                </a:solidFill>
                <a:prstDash val="lgDash"/>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39" name="CuadroTexto 138">
                    <a:extLst>
                      <a:ext uri="{FF2B5EF4-FFF2-40B4-BE49-F238E27FC236}">
                        <a16:creationId xmlns:a16="http://schemas.microsoft.com/office/drawing/2014/main" id="{5C29E6A9-605D-4E6A-827C-9A1CE28E7C9C}"/>
                      </a:ext>
                    </a:extLst>
                  </p:cNvPr>
                  <p:cNvSpPr txBox="1"/>
                  <p:nvPr/>
                </p:nvSpPr>
                <p:spPr>
                  <a:xfrm>
                    <a:off x="8106541" y="2705114"/>
                    <a:ext cx="398442" cy="27969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s-ES" sz="1200" b="0" i="1" smtClean="0">
                                  <a:solidFill>
                                    <a:schemeClr val="tx1"/>
                                  </a:solidFill>
                                  <a:latin typeface="Cambria Math" panose="02040503050406030204" pitchFamily="18" charset="0"/>
                                </a:rPr>
                              </m:ctrlPr>
                            </m:sSubPr>
                            <m:e>
                              <m:r>
                                <a:rPr lang="es-ES" sz="1200" b="0" i="1" smtClean="0">
                                  <a:solidFill>
                                    <a:schemeClr val="tx1"/>
                                  </a:solidFill>
                                  <a:latin typeface="Cambria Math" panose="02040503050406030204" pitchFamily="18" charset="0"/>
                                </a:rPr>
                                <m:t>𝑅</m:t>
                              </m:r>
                            </m:e>
                            <m:sub>
                              <m:r>
                                <a:rPr lang="es-ES" sz="1200" b="0" i="1" smtClean="0">
                                  <a:solidFill>
                                    <a:schemeClr val="tx1"/>
                                  </a:solidFill>
                                  <a:latin typeface="Cambria Math" panose="02040503050406030204" pitchFamily="18" charset="0"/>
                                  <a:ea typeface="Cambria Math" panose="02040503050406030204" pitchFamily="18" charset="0"/>
                                </a:rPr>
                                <m:t>∅</m:t>
                              </m:r>
                            </m:sub>
                          </m:sSub>
                        </m:oMath>
                      </m:oMathPara>
                    </a14:m>
                    <a:endParaRPr lang="es-ES" sz="1200" dirty="0">
                      <a:solidFill>
                        <a:schemeClr val="tx1"/>
                      </a:solidFill>
                    </a:endParaRPr>
                  </a:p>
                </p:txBody>
              </p:sp>
            </mc:Choice>
            <mc:Fallback xmlns="">
              <p:sp>
                <p:nvSpPr>
                  <p:cNvPr id="139" name="CuadroTexto 138">
                    <a:extLst>
                      <a:ext uri="{FF2B5EF4-FFF2-40B4-BE49-F238E27FC236}">
                        <a16:creationId xmlns:a16="http://schemas.microsoft.com/office/drawing/2014/main" id="{5C29E6A9-605D-4E6A-827C-9A1CE28E7C9C}"/>
                      </a:ext>
                    </a:extLst>
                  </p:cNvPr>
                  <p:cNvSpPr txBox="1">
                    <a:spLocks noRot="1" noChangeAspect="1" noMove="1" noResize="1" noEditPoints="1" noAdjustHandles="1" noChangeArrowheads="1" noChangeShapeType="1" noTextEdit="1"/>
                  </p:cNvSpPr>
                  <p:nvPr/>
                </p:nvSpPr>
                <p:spPr>
                  <a:xfrm>
                    <a:off x="8106541" y="2705114"/>
                    <a:ext cx="398442" cy="279692"/>
                  </a:xfrm>
                  <a:prstGeom prst="rect">
                    <a:avLst/>
                  </a:prstGeom>
                  <a:blipFill>
                    <a:blip r:embed="rId15"/>
                    <a:stretch>
                      <a:fillRect b="-7317"/>
                    </a:stretch>
                  </a:blipFill>
                </p:spPr>
                <p:txBody>
                  <a:bodyPr/>
                  <a:lstStyle/>
                  <a:p>
                    <a:r>
                      <a:rPr lang="es-ES">
                        <a:noFill/>
                      </a:rPr>
                      <a:t> </a:t>
                    </a:r>
                  </a:p>
                </p:txBody>
              </p:sp>
            </mc:Fallback>
          </mc:AlternateContent>
        </p:grpSp>
        <p:cxnSp>
          <p:nvCxnSpPr>
            <p:cNvPr id="145" name="Conector recto 144">
              <a:extLst>
                <a:ext uri="{FF2B5EF4-FFF2-40B4-BE49-F238E27FC236}">
                  <a16:creationId xmlns:a16="http://schemas.microsoft.com/office/drawing/2014/main" id="{1D2D5607-A86C-4DCA-AE29-92E26A723961}"/>
                </a:ext>
              </a:extLst>
            </p:cNvPr>
            <p:cNvCxnSpPr>
              <a:cxnSpLocks/>
              <a:endCxn id="146" idx="0"/>
            </p:cNvCxnSpPr>
            <p:nvPr/>
          </p:nvCxnSpPr>
          <p:spPr>
            <a:xfrm>
              <a:off x="5645482" y="4098951"/>
              <a:ext cx="0" cy="872109"/>
            </a:xfrm>
            <a:prstGeom prst="line">
              <a:avLst/>
            </a:prstGeom>
            <a:ln w="19050">
              <a:solidFill>
                <a:srgbClr val="FF0000"/>
              </a:solidFill>
              <a:prstDash val="lgDash"/>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46" name="CuadroTexto 145">
                  <a:extLst>
                    <a:ext uri="{FF2B5EF4-FFF2-40B4-BE49-F238E27FC236}">
                      <a16:creationId xmlns:a16="http://schemas.microsoft.com/office/drawing/2014/main" id="{AD8ED7EE-473C-489F-AE68-60956D188B80}"/>
                    </a:ext>
                  </a:extLst>
                </p:cNvPr>
                <p:cNvSpPr txBox="1"/>
                <p:nvPr/>
              </p:nvSpPr>
              <p:spPr>
                <a:xfrm>
                  <a:off x="5381213" y="4971060"/>
                  <a:ext cx="528537" cy="276999"/>
                </a:xfrm>
                <a:prstGeom prst="rect">
                  <a:avLst/>
                </a:prstGeom>
                <a:noFill/>
                <a:ln>
                  <a:solidFill>
                    <a:srgbClr val="FF0000"/>
                  </a:solidFill>
                </a:ln>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s-ES" sz="1200" b="0" i="1" smtClean="0">
                                <a:solidFill>
                                  <a:srgbClr val="FF0000"/>
                                </a:solidFill>
                                <a:latin typeface="Cambria Math" panose="02040503050406030204" pitchFamily="18" charset="0"/>
                              </a:rPr>
                            </m:ctrlPr>
                          </m:sSubPr>
                          <m:e>
                            <m:r>
                              <a:rPr lang="es-ES" sz="1200" b="0" i="1" smtClean="0">
                                <a:solidFill>
                                  <a:srgbClr val="FF0000"/>
                                </a:solidFill>
                                <a:latin typeface="Cambria Math" panose="02040503050406030204" pitchFamily="18" charset="0"/>
                              </a:rPr>
                              <m:t>𝑅</m:t>
                            </m:r>
                          </m:e>
                          <m:sub>
                            <m:r>
                              <a:rPr lang="es-ES" sz="1200" b="0" i="1" smtClean="0">
                                <a:solidFill>
                                  <a:srgbClr val="FF0000"/>
                                </a:solidFill>
                                <a:latin typeface="Cambria Math" panose="02040503050406030204" pitchFamily="18" charset="0"/>
                              </a:rPr>
                              <m:t>𝑀𝑎𝑥</m:t>
                            </m:r>
                          </m:sub>
                        </m:sSub>
                      </m:oMath>
                    </m:oMathPara>
                  </a14:m>
                  <a:endParaRPr lang="es-ES" sz="1200" dirty="0">
                    <a:solidFill>
                      <a:srgbClr val="FF0000"/>
                    </a:solidFill>
                  </a:endParaRPr>
                </a:p>
              </p:txBody>
            </p:sp>
          </mc:Choice>
          <mc:Fallback xmlns="">
            <p:sp>
              <p:nvSpPr>
                <p:cNvPr id="146" name="CuadroTexto 145">
                  <a:extLst>
                    <a:ext uri="{FF2B5EF4-FFF2-40B4-BE49-F238E27FC236}">
                      <a16:creationId xmlns:a16="http://schemas.microsoft.com/office/drawing/2014/main" id="{AD8ED7EE-473C-489F-AE68-60956D188B80}"/>
                    </a:ext>
                  </a:extLst>
                </p:cNvPr>
                <p:cNvSpPr txBox="1">
                  <a:spLocks noRot="1" noChangeAspect="1" noMove="1" noResize="1" noEditPoints="1" noAdjustHandles="1" noChangeArrowheads="1" noChangeShapeType="1" noTextEdit="1"/>
                </p:cNvSpPr>
                <p:nvPr/>
              </p:nvSpPr>
              <p:spPr>
                <a:xfrm>
                  <a:off x="5381213" y="4971060"/>
                  <a:ext cx="528537" cy="276999"/>
                </a:xfrm>
                <a:prstGeom prst="rect">
                  <a:avLst/>
                </a:prstGeom>
                <a:blipFill>
                  <a:blip r:embed="rId16"/>
                  <a:stretch>
                    <a:fillRect/>
                  </a:stretch>
                </a:blipFill>
                <a:ln>
                  <a:solidFill>
                    <a:srgbClr val="FF0000"/>
                  </a:solidFill>
                </a:ln>
              </p:spPr>
              <p:txBody>
                <a:bodyPr/>
                <a:lstStyle/>
                <a:p>
                  <a:r>
                    <a:rPr lang="es-ES">
                      <a:noFill/>
                    </a:rPr>
                    <a:t> </a:t>
                  </a:r>
                </a:p>
              </p:txBody>
            </p:sp>
          </mc:Fallback>
        </mc:AlternateContent>
      </p:grpSp>
      <p:grpSp>
        <p:nvGrpSpPr>
          <p:cNvPr id="5" name="Grupo 4">
            <a:extLst>
              <a:ext uri="{FF2B5EF4-FFF2-40B4-BE49-F238E27FC236}">
                <a16:creationId xmlns:a16="http://schemas.microsoft.com/office/drawing/2014/main" id="{83F41B9F-0FFB-4A86-903F-74A4E1E9D16E}"/>
              </a:ext>
            </a:extLst>
          </p:cNvPr>
          <p:cNvGrpSpPr/>
          <p:nvPr/>
        </p:nvGrpSpPr>
        <p:grpSpPr>
          <a:xfrm>
            <a:off x="3519217" y="1737606"/>
            <a:ext cx="2171665" cy="2038396"/>
            <a:chOff x="2033195" y="2225398"/>
            <a:chExt cx="2840749" cy="2666420"/>
          </a:xfrm>
        </p:grpSpPr>
        <p:sp>
          <p:nvSpPr>
            <p:cNvPr id="30" name="Cubo 29">
              <a:extLst>
                <a:ext uri="{FF2B5EF4-FFF2-40B4-BE49-F238E27FC236}">
                  <a16:creationId xmlns:a16="http://schemas.microsoft.com/office/drawing/2014/main" id="{12B66F9E-161A-41D2-9C98-CDCDF74F89EF}"/>
                </a:ext>
              </a:extLst>
            </p:cNvPr>
            <p:cNvSpPr/>
            <p:nvPr/>
          </p:nvSpPr>
          <p:spPr>
            <a:xfrm>
              <a:off x="2876417" y="3386823"/>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1" name="Cubo 30">
              <a:extLst>
                <a:ext uri="{FF2B5EF4-FFF2-40B4-BE49-F238E27FC236}">
                  <a16:creationId xmlns:a16="http://schemas.microsoft.com/office/drawing/2014/main" id="{BBC8B85F-F60E-4F60-9391-0F34CF977EEB}"/>
                </a:ext>
              </a:extLst>
            </p:cNvPr>
            <p:cNvSpPr/>
            <p:nvPr/>
          </p:nvSpPr>
          <p:spPr>
            <a:xfrm>
              <a:off x="2740232" y="3602030"/>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2" name="Cubo 31">
              <a:extLst>
                <a:ext uri="{FF2B5EF4-FFF2-40B4-BE49-F238E27FC236}">
                  <a16:creationId xmlns:a16="http://schemas.microsoft.com/office/drawing/2014/main" id="{FF37AEB7-6181-4D10-8B81-3D46AD8467BC}"/>
                </a:ext>
              </a:extLst>
            </p:cNvPr>
            <p:cNvSpPr/>
            <p:nvPr/>
          </p:nvSpPr>
          <p:spPr>
            <a:xfrm>
              <a:off x="2599848" y="3742412"/>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3" name="Cubo 32">
              <a:extLst>
                <a:ext uri="{FF2B5EF4-FFF2-40B4-BE49-F238E27FC236}">
                  <a16:creationId xmlns:a16="http://schemas.microsoft.com/office/drawing/2014/main" id="{8BF4F7E0-4782-44F6-B685-5037C94AF030}"/>
                </a:ext>
              </a:extLst>
            </p:cNvPr>
            <p:cNvSpPr/>
            <p:nvPr/>
          </p:nvSpPr>
          <p:spPr>
            <a:xfrm>
              <a:off x="3160929" y="3743048"/>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4" name="Cubo 33">
              <a:extLst>
                <a:ext uri="{FF2B5EF4-FFF2-40B4-BE49-F238E27FC236}">
                  <a16:creationId xmlns:a16="http://schemas.microsoft.com/office/drawing/2014/main" id="{50ED1612-94B1-4B04-98AC-71E3C40C3DE8}"/>
                </a:ext>
              </a:extLst>
            </p:cNvPr>
            <p:cNvSpPr/>
            <p:nvPr/>
          </p:nvSpPr>
          <p:spPr>
            <a:xfrm>
              <a:off x="2416718" y="3933489"/>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5" name="Cubo 34">
              <a:extLst>
                <a:ext uri="{FF2B5EF4-FFF2-40B4-BE49-F238E27FC236}">
                  <a16:creationId xmlns:a16="http://schemas.microsoft.com/office/drawing/2014/main" id="{2C8DD9C6-9408-451E-BD61-8CA65C2ACEC3}"/>
                </a:ext>
              </a:extLst>
            </p:cNvPr>
            <p:cNvSpPr/>
            <p:nvPr/>
          </p:nvSpPr>
          <p:spPr>
            <a:xfrm>
              <a:off x="2969850" y="3934123"/>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6" name="Cubo 35">
              <a:extLst>
                <a:ext uri="{FF2B5EF4-FFF2-40B4-BE49-F238E27FC236}">
                  <a16:creationId xmlns:a16="http://schemas.microsoft.com/office/drawing/2014/main" id="{38864828-A006-4B06-A542-F015DCDEC5D0}"/>
                </a:ext>
              </a:extLst>
            </p:cNvPr>
            <p:cNvSpPr/>
            <p:nvPr/>
          </p:nvSpPr>
          <p:spPr>
            <a:xfrm>
              <a:off x="2599397" y="3237165"/>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7" name="Cubo 36">
              <a:extLst>
                <a:ext uri="{FF2B5EF4-FFF2-40B4-BE49-F238E27FC236}">
                  <a16:creationId xmlns:a16="http://schemas.microsoft.com/office/drawing/2014/main" id="{58A476DA-BA8B-4C70-8164-1D67D2FF0276}"/>
                </a:ext>
              </a:extLst>
            </p:cNvPr>
            <p:cNvSpPr/>
            <p:nvPr/>
          </p:nvSpPr>
          <p:spPr>
            <a:xfrm>
              <a:off x="2416264" y="3428241"/>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8" name="Cubo 37">
              <a:extLst>
                <a:ext uri="{FF2B5EF4-FFF2-40B4-BE49-F238E27FC236}">
                  <a16:creationId xmlns:a16="http://schemas.microsoft.com/office/drawing/2014/main" id="{04DC7840-3108-4297-AA41-57487DF03C0A}"/>
                </a:ext>
              </a:extLst>
            </p:cNvPr>
            <p:cNvSpPr/>
            <p:nvPr/>
          </p:nvSpPr>
          <p:spPr>
            <a:xfrm>
              <a:off x="3160929" y="3237800"/>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9" name="Cubo 38">
              <a:extLst>
                <a:ext uri="{FF2B5EF4-FFF2-40B4-BE49-F238E27FC236}">
                  <a16:creationId xmlns:a16="http://schemas.microsoft.com/office/drawing/2014/main" id="{57752A7A-721F-4781-9078-E266A182B441}"/>
                </a:ext>
              </a:extLst>
            </p:cNvPr>
            <p:cNvSpPr/>
            <p:nvPr/>
          </p:nvSpPr>
          <p:spPr>
            <a:xfrm>
              <a:off x="2969850" y="3428876"/>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40" name="Cubo 39">
              <a:extLst>
                <a:ext uri="{FF2B5EF4-FFF2-40B4-BE49-F238E27FC236}">
                  <a16:creationId xmlns:a16="http://schemas.microsoft.com/office/drawing/2014/main" id="{AEC1D5D5-2C30-4CE9-8CA0-40B691F251BE}"/>
                </a:ext>
              </a:extLst>
            </p:cNvPr>
            <p:cNvSpPr/>
            <p:nvPr/>
          </p:nvSpPr>
          <p:spPr>
            <a:xfrm>
              <a:off x="2876417" y="2375693"/>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41" name="Cubo 40">
              <a:extLst>
                <a:ext uri="{FF2B5EF4-FFF2-40B4-BE49-F238E27FC236}">
                  <a16:creationId xmlns:a16="http://schemas.microsoft.com/office/drawing/2014/main" id="{A67BBB66-BF72-437A-9BE3-F443A1297F6A}"/>
                </a:ext>
              </a:extLst>
            </p:cNvPr>
            <p:cNvSpPr/>
            <p:nvPr/>
          </p:nvSpPr>
          <p:spPr>
            <a:xfrm>
              <a:off x="2740232" y="2590899"/>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42" name="Cubo 41">
              <a:extLst>
                <a:ext uri="{FF2B5EF4-FFF2-40B4-BE49-F238E27FC236}">
                  <a16:creationId xmlns:a16="http://schemas.microsoft.com/office/drawing/2014/main" id="{77678C24-B8B2-48AC-8D81-1ECA8F20EB11}"/>
                </a:ext>
              </a:extLst>
            </p:cNvPr>
            <p:cNvSpPr/>
            <p:nvPr/>
          </p:nvSpPr>
          <p:spPr>
            <a:xfrm>
              <a:off x="2599848" y="2731281"/>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43" name="Cubo 42">
              <a:extLst>
                <a:ext uri="{FF2B5EF4-FFF2-40B4-BE49-F238E27FC236}">
                  <a16:creationId xmlns:a16="http://schemas.microsoft.com/office/drawing/2014/main" id="{08D41826-3371-4870-A3A7-887AF0337631}"/>
                </a:ext>
              </a:extLst>
            </p:cNvPr>
            <p:cNvSpPr/>
            <p:nvPr/>
          </p:nvSpPr>
          <p:spPr>
            <a:xfrm>
              <a:off x="3160929" y="2731918"/>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44" name="Cubo 43">
              <a:extLst>
                <a:ext uri="{FF2B5EF4-FFF2-40B4-BE49-F238E27FC236}">
                  <a16:creationId xmlns:a16="http://schemas.microsoft.com/office/drawing/2014/main" id="{C189605B-15EE-4B4E-919A-8018136B4B17}"/>
                </a:ext>
              </a:extLst>
            </p:cNvPr>
            <p:cNvSpPr/>
            <p:nvPr/>
          </p:nvSpPr>
          <p:spPr>
            <a:xfrm>
              <a:off x="2416718" y="2922358"/>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45" name="Cubo 44">
              <a:extLst>
                <a:ext uri="{FF2B5EF4-FFF2-40B4-BE49-F238E27FC236}">
                  <a16:creationId xmlns:a16="http://schemas.microsoft.com/office/drawing/2014/main" id="{76D4044F-E0F6-4874-A78F-12ED5C629C08}"/>
                </a:ext>
              </a:extLst>
            </p:cNvPr>
            <p:cNvSpPr/>
            <p:nvPr/>
          </p:nvSpPr>
          <p:spPr>
            <a:xfrm>
              <a:off x="2969850" y="2922994"/>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46" name="Cubo 45">
              <a:extLst>
                <a:ext uri="{FF2B5EF4-FFF2-40B4-BE49-F238E27FC236}">
                  <a16:creationId xmlns:a16="http://schemas.microsoft.com/office/drawing/2014/main" id="{9A76C33A-BF17-444D-A9DA-50E84A447CAF}"/>
                </a:ext>
              </a:extLst>
            </p:cNvPr>
            <p:cNvSpPr/>
            <p:nvPr/>
          </p:nvSpPr>
          <p:spPr>
            <a:xfrm>
              <a:off x="2599397" y="2226033"/>
              <a:ext cx="620724" cy="580081"/>
            </a:xfrm>
            <a:prstGeom prst="cube">
              <a:avLst/>
            </a:prstGeom>
            <a:solidFill>
              <a:srgbClr val="B3D7C2"/>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47" name="Cubo 46">
              <a:extLst>
                <a:ext uri="{FF2B5EF4-FFF2-40B4-BE49-F238E27FC236}">
                  <a16:creationId xmlns:a16="http://schemas.microsoft.com/office/drawing/2014/main" id="{65E0AC55-8B12-4A2C-B4CB-C0AA399CF6A0}"/>
                </a:ext>
              </a:extLst>
            </p:cNvPr>
            <p:cNvSpPr/>
            <p:nvPr/>
          </p:nvSpPr>
          <p:spPr>
            <a:xfrm>
              <a:off x="2416264" y="2417111"/>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48" name="Cubo 47">
              <a:extLst>
                <a:ext uri="{FF2B5EF4-FFF2-40B4-BE49-F238E27FC236}">
                  <a16:creationId xmlns:a16="http://schemas.microsoft.com/office/drawing/2014/main" id="{074FD740-EF06-479A-A0A8-513C42B6CFED}"/>
                </a:ext>
              </a:extLst>
            </p:cNvPr>
            <p:cNvSpPr/>
            <p:nvPr/>
          </p:nvSpPr>
          <p:spPr>
            <a:xfrm>
              <a:off x="3160929" y="2226670"/>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49" name="Cubo 48">
              <a:extLst>
                <a:ext uri="{FF2B5EF4-FFF2-40B4-BE49-F238E27FC236}">
                  <a16:creationId xmlns:a16="http://schemas.microsoft.com/office/drawing/2014/main" id="{93DAA55E-F0E9-4138-8391-F1872D69F664}"/>
                </a:ext>
              </a:extLst>
            </p:cNvPr>
            <p:cNvSpPr/>
            <p:nvPr/>
          </p:nvSpPr>
          <p:spPr>
            <a:xfrm>
              <a:off x="2969850" y="2417746"/>
              <a:ext cx="620724" cy="580081"/>
            </a:xfrm>
            <a:prstGeom prst="cube">
              <a:avLst/>
            </a:prstGeom>
            <a:solidFill>
              <a:srgbClr val="B3D7C2"/>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0" name="Cubo 49">
              <a:extLst>
                <a:ext uri="{FF2B5EF4-FFF2-40B4-BE49-F238E27FC236}">
                  <a16:creationId xmlns:a16="http://schemas.microsoft.com/office/drawing/2014/main" id="{EC67DEC5-7A1F-492C-863F-5F1BAC983583}"/>
                </a:ext>
              </a:extLst>
            </p:cNvPr>
            <p:cNvSpPr/>
            <p:nvPr/>
          </p:nvSpPr>
          <p:spPr>
            <a:xfrm>
              <a:off x="3968709" y="3386187"/>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1" name="Cubo 50">
              <a:extLst>
                <a:ext uri="{FF2B5EF4-FFF2-40B4-BE49-F238E27FC236}">
                  <a16:creationId xmlns:a16="http://schemas.microsoft.com/office/drawing/2014/main" id="{48B46DF3-D87C-4C0A-839B-68E258B469D9}"/>
                </a:ext>
              </a:extLst>
            </p:cNvPr>
            <p:cNvSpPr/>
            <p:nvPr/>
          </p:nvSpPr>
          <p:spPr>
            <a:xfrm>
              <a:off x="3832524" y="3601395"/>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2" name="Cubo 51">
              <a:extLst>
                <a:ext uri="{FF2B5EF4-FFF2-40B4-BE49-F238E27FC236}">
                  <a16:creationId xmlns:a16="http://schemas.microsoft.com/office/drawing/2014/main" id="{878F2392-09C8-435C-9A00-09DDB85D1251}"/>
                </a:ext>
              </a:extLst>
            </p:cNvPr>
            <p:cNvSpPr/>
            <p:nvPr/>
          </p:nvSpPr>
          <p:spPr>
            <a:xfrm>
              <a:off x="3692142" y="3741777"/>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3" name="Cubo 52">
              <a:extLst>
                <a:ext uri="{FF2B5EF4-FFF2-40B4-BE49-F238E27FC236}">
                  <a16:creationId xmlns:a16="http://schemas.microsoft.com/office/drawing/2014/main" id="{4642E515-DBCD-4ED1-8048-BD6DCD933316}"/>
                </a:ext>
              </a:extLst>
            </p:cNvPr>
            <p:cNvSpPr/>
            <p:nvPr/>
          </p:nvSpPr>
          <p:spPr>
            <a:xfrm>
              <a:off x="4253220" y="3742412"/>
              <a:ext cx="620724" cy="580081"/>
            </a:xfrm>
            <a:prstGeom prst="cube">
              <a:avLst/>
            </a:prstGeom>
            <a:solidFill>
              <a:srgbClr val="B3D7C2"/>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4" name="Cubo 53">
              <a:extLst>
                <a:ext uri="{FF2B5EF4-FFF2-40B4-BE49-F238E27FC236}">
                  <a16:creationId xmlns:a16="http://schemas.microsoft.com/office/drawing/2014/main" id="{55BBC767-6AE2-41E9-AE02-B32A50AB9BC6}"/>
                </a:ext>
              </a:extLst>
            </p:cNvPr>
            <p:cNvSpPr/>
            <p:nvPr/>
          </p:nvSpPr>
          <p:spPr>
            <a:xfrm>
              <a:off x="3509009" y="3932852"/>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5" name="Cubo 54">
              <a:extLst>
                <a:ext uri="{FF2B5EF4-FFF2-40B4-BE49-F238E27FC236}">
                  <a16:creationId xmlns:a16="http://schemas.microsoft.com/office/drawing/2014/main" id="{2B6D37E4-6BDE-48B6-9A4A-438C9BD48956}"/>
                </a:ext>
              </a:extLst>
            </p:cNvPr>
            <p:cNvSpPr/>
            <p:nvPr/>
          </p:nvSpPr>
          <p:spPr>
            <a:xfrm>
              <a:off x="4062142" y="3933489"/>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6" name="Cubo 55">
              <a:extLst>
                <a:ext uri="{FF2B5EF4-FFF2-40B4-BE49-F238E27FC236}">
                  <a16:creationId xmlns:a16="http://schemas.microsoft.com/office/drawing/2014/main" id="{70F2652D-291E-4771-A7F4-8F8F96D768F7}"/>
                </a:ext>
              </a:extLst>
            </p:cNvPr>
            <p:cNvSpPr/>
            <p:nvPr/>
          </p:nvSpPr>
          <p:spPr>
            <a:xfrm>
              <a:off x="3691689" y="3236531"/>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8" name="Cubo 57">
              <a:extLst>
                <a:ext uri="{FF2B5EF4-FFF2-40B4-BE49-F238E27FC236}">
                  <a16:creationId xmlns:a16="http://schemas.microsoft.com/office/drawing/2014/main" id="{B40C10EC-5879-46DA-B40C-28042074BFB3}"/>
                </a:ext>
              </a:extLst>
            </p:cNvPr>
            <p:cNvSpPr/>
            <p:nvPr/>
          </p:nvSpPr>
          <p:spPr>
            <a:xfrm>
              <a:off x="3508556" y="3427605"/>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9" name="Cubo 58">
              <a:extLst>
                <a:ext uri="{FF2B5EF4-FFF2-40B4-BE49-F238E27FC236}">
                  <a16:creationId xmlns:a16="http://schemas.microsoft.com/office/drawing/2014/main" id="{D7F100B3-198A-4331-A391-67939EAB15A1}"/>
                </a:ext>
              </a:extLst>
            </p:cNvPr>
            <p:cNvSpPr/>
            <p:nvPr/>
          </p:nvSpPr>
          <p:spPr>
            <a:xfrm>
              <a:off x="4253217" y="3237165"/>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0" name="Cubo 59">
              <a:extLst>
                <a:ext uri="{FF2B5EF4-FFF2-40B4-BE49-F238E27FC236}">
                  <a16:creationId xmlns:a16="http://schemas.microsoft.com/office/drawing/2014/main" id="{320C445A-C877-44B6-A8B0-296BCDEA576D}"/>
                </a:ext>
              </a:extLst>
            </p:cNvPr>
            <p:cNvSpPr/>
            <p:nvPr/>
          </p:nvSpPr>
          <p:spPr>
            <a:xfrm>
              <a:off x="4062141" y="3428241"/>
              <a:ext cx="620724" cy="580081"/>
            </a:xfrm>
            <a:prstGeom prst="cube">
              <a:avLst/>
            </a:prstGeom>
            <a:solidFill>
              <a:srgbClr val="B3D7C2"/>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1" name="Cubo 60">
              <a:extLst>
                <a:ext uri="{FF2B5EF4-FFF2-40B4-BE49-F238E27FC236}">
                  <a16:creationId xmlns:a16="http://schemas.microsoft.com/office/drawing/2014/main" id="{5757711C-6EFF-4153-9B00-82D1F1187AD6}"/>
                </a:ext>
              </a:extLst>
            </p:cNvPr>
            <p:cNvSpPr/>
            <p:nvPr/>
          </p:nvSpPr>
          <p:spPr>
            <a:xfrm>
              <a:off x="3968705" y="2375058"/>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2" name="Cubo 61">
              <a:extLst>
                <a:ext uri="{FF2B5EF4-FFF2-40B4-BE49-F238E27FC236}">
                  <a16:creationId xmlns:a16="http://schemas.microsoft.com/office/drawing/2014/main" id="{4839D8DF-0A95-4C28-ACE5-748B356C3F59}"/>
                </a:ext>
              </a:extLst>
            </p:cNvPr>
            <p:cNvSpPr/>
            <p:nvPr/>
          </p:nvSpPr>
          <p:spPr>
            <a:xfrm>
              <a:off x="3832523" y="2590264"/>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3" name="Cubo 62">
              <a:extLst>
                <a:ext uri="{FF2B5EF4-FFF2-40B4-BE49-F238E27FC236}">
                  <a16:creationId xmlns:a16="http://schemas.microsoft.com/office/drawing/2014/main" id="{0BBF9179-AA45-4816-8C5B-CAFA3B43D9AF}"/>
                </a:ext>
              </a:extLst>
            </p:cNvPr>
            <p:cNvSpPr/>
            <p:nvPr/>
          </p:nvSpPr>
          <p:spPr>
            <a:xfrm>
              <a:off x="3692139" y="2730645"/>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4" name="Cubo 63">
              <a:extLst>
                <a:ext uri="{FF2B5EF4-FFF2-40B4-BE49-F238E27FC236}">
                  <a16:creationId xmlns:a16="http://schemas.microsoft.com/office/drawing/2014/main" id="{4E101236-66F1-426A-8CCF-2B24BCDF9EDF}"/>
                </a:ext>
              </a:extLst>
            </p:cNvPr>
            <p:cNvSpPr/>
            <p:nvPr/>
          </p:nvSpPr>
          <p:spPr>
            <a:xfrm>
              <a:off x="4253216" y="2731281"/>
              <a:ext cx="620724" cy="580081"/>
            </a:xfrm>
            <a:prstGeom prst="cube">
              <a:avLst/>
            </a:prstGeom>
            <a:solidFill>
              <a:srgbClr val="B3D7C2"/>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5" name="Cubo 64">
              <a:extLst>
                <a:ext uri="{FF2B5EF4-FFF2-40B4-BE49-F238E27FC236}">
                  <a16:creationId xmlns:a16="http://schemas.microsoft.com/office/drawing/2014/main" id="{873600C2-974C-4041-A747-7AA15734AE45}"/>
                </a:ext>
              </a:extLst>
            </p:cNvPr>
            <p:cNvSpPr/>
            <p:nvPr/>
          </p:nvSpPr>
          <p:spPr>
            <a:xfrm>
              <a:off x="3509005" y="2921723"/>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6" name="Cubo 65">
              <a:extLst>
                <a:ext uri="{FF2B5EF4-FFF2-40B4-BE49-F238E27FC236}">
                  <a16:creationId xmlns:a16="http://schemas.microsoft.com/office/drawing/2014/main" id="{C7417E9B-CF9F-44DC-8E49-81F085CB20CE}"/>
                </a:ext>
              </a:extLst>
            </p:cNvPr>
            <p:cNvSpPr/>
            <p:nvPr/>
          </p:nvSpPr>
          <p:spPr>
            <a:xfrm>
              <a:off x="4062138" y="2922358"/>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7" name="Cubo 66">
              <a:extLst>
                <a:ext uri="{FF2B5EF4-FFF2-40B4-BE49-F238E27FC236}">
                  <a16:creationId xmlns:a16="http://schemas.microsoft.com/office/drawing/2014/main" id="{92AFD6A7-F0C2-4236-A376-3BD39173E3AC}"/>
                </a:ext>
              </a:extLst>
            </p:cNvPr>
            <p:cNvSpPr/>
            <p:nvPr/>
          </p:nvSpPr>
          <p:spPr>
            <a:xfrm>
              <a:off x="3691685" y="2225398"/>
              <a:ext cx="620724" cy="580081"/>
            </a:xfrm>
            <a:prstGeom prst="cube">
              <a:avLst/>
            </a:prstGeom>
            <a:solidFill>
              <a:srgbClr val="B3D7C2"/>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8" name="Cubo 67">
              <a:extLst>
                <a:ext uri="{FF2B5EF4-FFF2-40B4-BE49-F238E27FC236}">
                  <a16:creationId xmlns:a16="http://schemas.microsoft.com/office/drawing/2014/main" id="{FA266C5C-BEA3-4A7E-9FD4-5D7A391C0FCC}"/>
                </a:ext>
              </a:extLst>
            </p:cNvPr>
            <p:cNvSpPr/>
            <p:nvPr/>
          </p:nvSpPr>
          <p:spPr>
            <a:xfrm>
              <a:off x="3508554" y="2416476"/>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9" name="Cubo 68">
              <a:extLst>
                <a:ext uri="{FF2B5EF4-FFF2-40B4-BE49-F238E27FC236}">
                  <a16:creationId xmlns:a16="http://schemas.microsoft.com/office/drawing/2014/main" id="{3EB0A51C-FD39-4503-BFCB-1A892E7C1345}"/>
                </a:ext>
              </a:extLst>
            </p:cNvPr>
            <p:cNvSpPr/>
            <p:nvPr/>
          </p:nvSpPr>
          <p:spPr>
            <a:xfrm>
              <a:off x="4253214" y="2226033"/>
              <a:ext cx="620723"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0" name="Cubo 69">
              <a:extLst>
                <a:ext uri="{FF2B5EF4-FFF2-40B4-BE49-F238E27FC236}">
                  <a16:creationId xmlns:a16="http://schemas.microsoft.com/office/drawing/2014/main" id="{A92773F3-0039-4906-ABFB-41084159EAEE}"/>
                </a:ext>
              </a:extLst>
            </p:cNvPr>
            <p:cNvSpPr/>
            <p:nvPr/>
          </p:nvSpPr>
          <p:spPr>
            <a:xfrm>
              <a:off x="4062138" y="2417109"/>
              <a:ext cx="620724" cy="580081"/>
            </a:xfrm>
            <a:prstGeom prst="cube">
              <a:avLst/>
            </a:prstGeom>
            <a:solidFill>
              <a:srgbClr val="B3D7C2"/>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1" name="Cubo 70">
              <a:extLst>
                <a:ext uri="{FF2B5EF4-FFF2-40B4-BE49-F238E27FC236}">
                  <a16:creationId xmlns:a16="http://schemas.microsoft.com/office/drawing/2014/main" id="{97B14719-2079-4052-97DA-143FAE399541}"/>
                </a:ext>
              </a:extLst>
            </p:cNvPr>
            <p:cNvSpPr/>
            <p:nvPr/>
          </p:nvSpPr>
          <p:spPr>
            <a:xfrm>
              <a:off x="2493349" y="3764439"/>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2" name="Cubo 71">
              <a:extLst>
                <a:ext uri="{FF2B5EF4-FFF2-40B4-BE49-F238E27FC236}">
                  <a16:creationId xmlns:a16="http://schemas.microsoft.com/office/drawing/2014/main" id="{ACB4E0DA-42C4-42E3-8676-B2BC7EB953F2}"/>
                </a:ext>
              </a:extLst>
            </p:cNvPr>
            <p:cNvSpPr/>
            <p:nvPr/>
          </p:nvSpPr>
          <p:spPr>
            <a:xfrm>
              <a:off x="2357163" y="3979644"/>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3" name="Cubo 72">
              <a:extLst>
                <a:ext uri="{FF2B5EF4-FFF2-40B4-BE49-F238E27FC236}">
                  <a16:creationId xmlns:a16="http://schemas.microsoft.com/office/drawing/2014/main" id="{9D702DDD-BFB3-41C9-A9F3-7F8068EB9BA3}"/>
                </a:ext>
              </a:extLst>
            </p:cNvPr>
            <p:cNvSpPr/>
            <p:nvPr/>
          </p:nvSpPr>
          <p:spPr>
            <a:xfrm>
              <a:off x="2216782" y="4120027"/>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4" name="Cubo 73">
              <a:extLst>
                <a:ext uri="{FF2B5EF4-FFF2-40B4-BE49-F238E27FC236}">
                  <a16:creationId xmlns:a16="http://schemas.microsoft.com/office/drawing/2014/main" id="{35D4F6B9-7167-427C-ADBF-FCF412D78DA6}"/>
                </a:ext>
              </a:extLst>
            </p:cNvPr>
            <p:cNvSpPr/>
            <p:nvPr/>
          </p:nvSpPr>
          <p:spPr>
            <a:xfrm>
              <a:off x="2777861" y="4120664"/>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5" name="Cubo 74">
              <a:extLst>
                <a:ext uri="{FF2B5EF4-FFF2-40B4-BE49-F238E27FC236}">
                  <a16:creationId xmlns:a16="http://schemas.microsoft.com/office/drawing/2014/main" id="{0AA89690-C376-4F6D-9D2F-0CDEB754192B}"/>
                </a:ext>
              </a:extLst>
            </p:cNvPr>
            <p:cNvSpPr/>
            <p:nvPr/>
          </p:nvSpPr>
          <p:spPr>
            <a:xfrm>
              <a:off x="2033649" y="4311104"/>
              <a:ext cx="620724" cy="580081"/>
            </a:xfrm>
            <a:prstGeom prst="cube">
              <a:avLst/>
            </a:prstGeom>
            <a:solidFill>
              <a:srgbClr val="B3D7C2"/>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6" name="Cubo 75">
              <a:extLst>
                <a:ext uri="{FF2B5EF4-FFF2-40B4-BE49-F238E27FC236}">
                  <a16:creationId xmlns:a16="http://schemas.microsoft.com/office/drawing/2014/main" id="{C7BE2B88-2E69-4A78-B8DD-C2FABFB32B8D}"/>
                </a:ext>
              </a:extLst>
            </p:cNvPr>
            <p:cNvSpPr/>
            <p:nvPr/>
          </p:nvSpPr>
          <p:spPr>
            <a:xfrm>
              <a:off x="2586783" y="4311737"/>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7" name="Cubo 76">
              <a:extLst>
                <a:ext uri="{FF2B5EF4-FFF2-40B4-BE49-F238E27FC236}">
                  <a16:creationId xmlns:a16="http://schemas.microsoft.com/office/drawing/2014/main" id="{1A22527D-1054-49E0-B7B1-89E3917FCF7A}"/>
                </a:ext>
              </a:extLst>
            </p:cNvPr>
            <p:cNvSpPr/>
            <p:nvPr/>
          </p:nvSpPr>
          <p:spPr>
            <a:xfrm>
              <a:off x="2216329" y="3614780"/>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8" name="Cubo 77">
              <a:extLst>
                <a:ext uri="{FF2B5EF4-FFF2-40B4-BE49-F238E27FC236}">
                  <a16:creationId xmlns:a16="http://schemas.microsoft.com/office/drawing/2014/main" id="{3618FFE4-91AD-475A-9A3D-868F781C6501}"/>
                </a:ext>
              </a:extLst>
            </p:cNvPr>
            <p:cNvSpPr/>
            <p:nvPr/>
          </p:nvSpPr>
          <p:spPr>
            <a:xfrm>
              <a:off x="2033198" y="3805855"/>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9" name="Cubo 78">
              <a:extLst>
                <a:ext uri="{FF2B5EF4-FFF2-40B4-BE49-F238E27FC236}">
                  <a16:creationId xmlns:a16="http://schemas.microsoft.com/office/drawing/2014/main" id="{C4892F56-034C-4CC6-B18F-6498A6E139D1}"/>
                </a:ext>
              </a:extLst>
            </p:cNvPr>
            <p:cNvSpPr/>
            <p:nvPr/>
          </p:nvSpPr>
          <p:spPr>
            <a:xfrm>
              <a:off x="2777861" y="3615414"/>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80" name="Cubo 79">
              <a:extLst>
                <a:ext uri="{FF2B5EF4-FFF2-40B4-BE49-F238E27FC236}">
                  <a16:creationId xmlns:a16="http://schemas.microsoft.com/office/drawing/2014/main" id="{4E43C696-7A52-40F1-A319-CCF554D0B2B6}"/>
                </a:ext>
              </a:extLst>
            </p:cNvPr>
            <p:cNvSpPr/>
            <p:nvPr/>
          </p:nvSpPr>
          <p:spPr>
            <a:xfrm>
              <a:off x="2586783" y="3806492"/>
              <a:ext cx="620724" cy="580081"/>
            </a:xfrm>
            <a:prstGeom prst="cube">
              <a:avLst/>
            </a:prstGeom>
            <a:solidFill>
              <a:srgbClr val="B3D7C2"/>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81" name="Cubo 80">
              <a:extLst>
                <a:ext uri="{FF2B5EF4-FFF2-40B4-BE49-F238E27FC236}">
                  <a16:creationId xmlns:a16="http://schemas.microsoft.com/office/drawing/2014/main" id="{EE12F7F5-D9C8-4F01-AEAE-5DEA9C8A32F2}"/>
                </a:ext>
              </a:extLst>
            </p:cNvPr>
            <p:cNvSpPr/>
            <p:nvPr/>
          </p:nvSpPr>
          <p:spPr>
            <a:xfrm>
              <a:off x="2493349" y="2753308"/>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82" name="Cubo 81">
              <a:extLst>
                <a:ext uri="{FF2B5EF4-FFF2-40B4-BE49-F238E27FC236}">
                  <a16:creationId xmlns:a16="http://schemas.microsoft.com/office/drawing/2014/main" id="{0EAE6479-F9A7-4248-979D-A50DD183A30B}"/>
                </a:ext>
              </a:extLst>
            </p:cNvPr>
            <p:cNvSpPr/>
            <p:nvPr/>
          </p:nvSpPr>
          <p:spPr>
            <a:xfrm>
              <a:off x="2357163" y="2968515"/>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83" name="Cubo 82">
              <a:extLst>
                <a:ext uri="{FF2B5EF4-FFF2-40B4-BE49-F238E27FC236}">
                  <a16:creationId xmlns:a16="http://schemas.microsoft.com/office/drawing/2014/main" id="{277A1B67-3E52-4BA2-A6C7-500B6FAB7F89}"/>
                </a:ext>
              </a:extLst>
            </p:cNvPr>
            <p:cNvSpPr/>
            <p:nvPr/>
          </p:nvSpPr>
          <p:spPr>
            <a:xfrm>
              <a:off x="2216782" y="3108897"/>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84" name="Cubo 83">
              <a:extLst>
                <a:ext uri="{FF2B5EF4-FFF2-40B4-BE49-F238E27FC236}">
                  <a16:creationId xmlns:a16="http://schemas.microsoft.com/office/drawing/2014/main" id="{5D11C1DE-8F40-4630-8D84-7C8512143BE6}"/>
                </a:ext>
              </a:extLst>
            </p:cNvPr>
            <p:cNvSpPr/>
            <p:nvPr/>
          </p:nvSpPr>
          <p:spPr>
            <a:xfrm>
              <a:off x="2777861" y="3109532"/>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85" name="Cubo 84">
              <a:extLst>
                <a:ext uri="{FF2B5EF4-FFF2-40B4-BE49-F238E27FC236}">
                  <a16:creationId xmlns:a16="http://schemas.microsoft.com/office/drawing/2014/main" id="{971F14C1-BCE8-4769-B3A4-B12864169BDE}"/>
                </a:ext>
              </a:extLst>
            </p:cNvPr>
            <p:cNvSpPr/>
            <p:nvPr/>
          </p:nvSpPr>
          <p:spPr>
            <a:xfrm>
              <a:off x="2033649" y="3299972"/>
              <a:ext cx="620724" cy="580081"/>
            </a:xfrm>
            <a:prstGeom prst="cube">
              <a:avLst/>
            </a:prstGeom>
            <a:solidFill>
              <a:srgbClr val="B3D7C2"/>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86" name="Cubo 85">
              <a:extLst>
                <a:ext uri="{FF2B5EF4-FFF2-40B4-BE49-F238E27FC236}">
                  <a16:creationId xmlns:a16="http://schemas.microsoft.com/office/drawing/2014/main" id="{5D386CAA-CEEF-48B6-924D-0C3A563C9026}"/>
                </a:ext>
              </a:extLst>
            </p:cNvPr>
            <p:cNvSpPr/>
            <p:nvPr/>
          </p:nvSpPr>
          <p:spPr>
            <a:xfrm>
              <a:off x="2586783" y="3300610"/>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87" name="Cubo 86">
              <a:extLst>
                <a:ext uri="{FF2B5EF4-FFF2-40B4-BE49-F238E27FC236}">
                  <a16:creationId xmlns:a16="http://schemas.microsoft.com/office/drawing/2014/main" id="{CD51A217-0861-4B4E-9C26-866E0C057D32}"/>
                </a:ext>
              </a:extLst>
            </p:cNvPr>
            <p:cNvSpPr/>
            <p:nvPr/>
          </p:nvSpPr>
          <p:spPr>
            <a:xfrm>
              <a:off x="2216329" y="2603648"/>
              <a:ext cx="620724" cy="580081"/>
            </a:xfrm>
            <a:prstGeom prst="cube">
              <a:avLst/>
            </a:prstGeom>
            <a:solidFill>
              <a:srgbClr val="B3D7C2"/>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88" name="Cubo 87">
              <a:extLst>
                <a:ext uri="{FF2B5EF4-FFF2-40B4-BE49-F238E27FC236}">
                  <a16:creationId xmlns:a16="http://schemas.microsoft.com/office/drawing/2014/main" id="{3476CD57-CDC5-4812-BA72-35FAF301E024}"/>
                </a:ext>
              </a:extLst>
            </p:cNvPr>
            <p:cNvSpPr/>
            <p:nvPr/>
          </p:nvSpPr>
          <p:spPr>
            <a:xfrm>
              <a:off x="2033195" y="2794726"/>
              <a:ext cx="620723"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89" name="Cubo 88">
              <a:extLst>
                <a:ext uri="{FF2B5EF4-FFF2-40B4-BE49-F238E27FC236}">
                  <a16:creationId xmlns:a16="http://schemas.microsoft.com/office/drawing/2014/main" id="{0A7FEAB9-0755-477D-94A1-766B93E37BA0}"/>
                </a:ext>
              </a:extLst>
            </p:cNvPr>
            <p:cNvSpPr/>
            <p:nvPr/>
          </p:nvSpPr>
          <p:spPr>
            <a:xfrm>
              <a:off x="2777857" y="2604286"/>
              <a:ext cx="620723"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90" name="Cubo 89">
              <a:extLst>
                <a:ext uri="{FF2B5EF4-FFF2-40B4-BE49-F238E27FC236}">
                  <a16:creationId xmlns:a16="http://schemas.microsoft.com/office/drawing/2014/main" id="{36F3A965-A75E-423F-A435-A0677F15B481}"/>
                </a:ext>
              </a:extLst>
            </p:cNvPr>
            <p:cNvSpPr/>
            <p:nvPr/>
          </p:nvSpPr>
          <p:spPr>
            <a:xfrm>
              <a:off x="2586783" y="2795360"/>
              <a:ext cx="620724" cy="580081"/>
            </a:xfrm>
            <a:prstGeom prst="cube">
              <a:avLst/>
            </a:prstGeom>
            <a:solidFill>
              <a:srgbClr val="B3D7C2"/>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91" name="Cubo 90">
              <a:extLst>
                <a:ext uri="{FF2B5EF4-FFF2-40B4-BE49-F238E27FC236}">
                  <a16:creationId xmlns:a16="http://schemas.microsoft.com/office/drawing/2014/main" id="{A3B0CEDD-2496-46EB-86BE-F9CFFD55F8DD}"/>
                </a:ext>
              </a:extLst>
            </p:cNvPr>
            <p:cNvSpPr/>
            <p:nvPr/>
          </p:nvSpPr>
          <p:spPr>
            <a:xfrm>
              <a:off x="3585641" y="3763803"/>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92" name="Cubo 91">
              <a:extLst>
                <a:ext uri="{FF2B5EF4-FFF2-40B4-BE49-F238E27FC236}">
                  <a16:creationId xmlns:a16="http://schemas.microsoft.com/office/drawing/2014/main" id="{C0708C14-42F0-4D82-ACB8-A2B315B7F1D2}"/>
                </a:ext>
              </a:extLst>
            </p:cNvPr>
            <p:cNvSpPr/>
            <p:nvPr/>
          </p:nvSpPr>
          <p:spPr>
            <a:xfrm>
              <a:off x="3449458" y="3979008"/>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93" name="Cubo 92">
              <a:extLst>
                <a:ext uri="{FF2B5EF4-FFF2-40B4-BE49-F238E27FC236}">
                  <a16:creationId xmlns:a16="http://schemas.microsoft.com/office/drawing/2014/main" id="{9508521E-FECE-4B62-8DA3-F455D9C2084E}"/>
                </a:ext>
              </a:extLst>
            </p:cNvPr>
            <p:cNvSpPr/>
            <p:nvPr/>
          </p:nvSpPr>
          <p:spPr>
            <a:xfrm>
              <a:off x="3309075" y="4119391"/>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94" name="Cubo 93">
              <a:extLst>
                <a:ext uri="{FF2B5EF4-FFF2-40B4-BE49-F238E27FC236}">
                  <a16:creationId xmlns:a16="http://schemas.microsoft.com/office/drawing/2014/main" id="{285684AF-7048-420A-9D34-25101B364842}"/>
                </a:ext>
              </a:extLst>
            </p:cNvPr>
            <p:cNvSpPr/>
            <p:nvPr/>
          </p:nvSpPr>
          <p:spPr>
            <a:xfrm>
              <a:off x="3870153" y="4120026"/>
              <a:ext cx="620724" cy="580081"/>
            </a:xfrm>
            <a:prstGeom prst="cube">
              <a:avLst/>
            </a:prstGeom>
            <a:solidFill>
              <a:srgbClr val="B3D7C2"/>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95" name="Cubo 94">
              <a:extLst>
                <a:ext uri="{FF2B5EF4-FFF2-40B4-BE49-F238E27FC236}">
                  <a16:creationId xmlns:a16="http://schemas.microsoft.com/office/drawing/2014/main" id="{A32B91FE-C234-4736-B721-B486FB4F160B}"/>
                </a:ext>
              </a:extLst>
            </p:cNvPr>
            <p:cNvSpPr/>
            <p:nvPr/>
          </p:nvSpPr>
          <p:spPr>
            <a:xfrm>
              <a:off x="3125943" y="4310466"/>
              <a:ext cx="620724" cy="580081"/>
            </a:xfrm>
            <a:prstGeom prst="cube">
              <a:avLst/>
            </a:prstGeom>
            <a:solidFill>
              <a:srgbClr val="B3D7C2"/>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96" name="Cubo 95">
              <a:extLst>
                <a:ext uri="{FF2B5EF4-FFF2-40B4-BE49-F238E27FC236}">
                  <a16:creationId xmlns:a16="http://schemas.microsoft.com/office/drawing/2014/main" id="{E2D4C6F0-8A8E-4446-8FAB-2F1188EE9183}"/>
                </a:ext>
              </a:extLst>
            </p:cNvPr>
            <p:cNvSpPr/>
            <p:nvPr/>
          </p:nvSpPr>
          <p:spPr>
            <a:xfrm>
              <a:off x="3679075" y="4311101"/>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97" name="Cubo 96">
              <a:extLst>
                <a:ext uri="{FF2B5EF4-FFF2-40B4-BE49-F238E27FC236}">
                  <a16:creationId xmlns:a16="http://schemas.microsoft.com/office/drawing/2014/main" id="{D975C079-95C8-413D-920A-3E7582EF90FA}"/>
                </a:ext>
              </a:extLst>
            </p:cNvPr>
            <p:cNvSpPr/>
            <p:nvPr/>
          </p:nvSpPr>
          <p:spPr>
            <a:xfrm>
              <a:off x="3308623" y="3614143"/>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98" name="Cubo 97">
              <a:extLst>
                <a:ext uri="{FF2B5EF4-FFF2-40B4-BE49-F238E27FC236}">
                  <a16:creationId xmlns:a16="http://schemas.microsoft.com/office/drawing/2014/main" id="{DE4F69EF-77B1-4EDE-931A-933F76DC7710}"/>
                </a:ext>
              </a:extLst>
            </p:cNvPr>
            <p:cNvSpPr/>
            <p:nvPr/>
          </p:nvSpPr>
          <p:spPr>
            <a:xfrm>
              <a:off x="3125491" y="3805221"/>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99" name="Cubo 98">
              <a:extLst>
                <a:ext uri="{FF2B5EF4-FFF2-40B4-BE49-F238E27FC236}">
                  <a16:creationId xmlns:a16="http://schemas.microsoft.com/office/drawing/2014/main" id="{EE4F63E8-5CAA-4153-B379-DB393BDBB4F3}"/>
                </a:ext>
              </a:extLst>
            </p:cNvPr>
            <p:cNvSpPr/>
            <p:nvPr/>
          </p:nvSpPr>
          <p:spPr>
            <a:xfrm>
              <a:off x="3870157" y="3614780"/>
              <a:ext cx="620724" cy="580081"/>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00" name="Cubo 99">
              <a:extLst>
                <a:ext uri="{FF2B5EF4-FFF2-40B4-BE49-F238E27FC236}">
                  <a16:creationId xmlns:a16="http://schemas.microsoft.com/office/drawing/2014/main" id="{5DB9CBA2-2DCA-4652-A7FE-9255F9788068}"/>
                </a:ext>
              </a:extLst>
            </p:cNvPr>
            <p:cNvSpPr/>
            <p:nvPr/>
          </p:nvSpPr>
          <p:spPr>
            <a:xfrm>
              <a:off x="3679079" y="3805854"/>
              <a:ext cx="620724" cy="580079"/>
            </a:xfrm>
            <a:prstGeom prst="cube">
              <a:avLst/>
            </a:prstGeom>
            <a:solidFill>
              <a:srgbClr val="B3D7C2"/>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01" name="Cubo 100">
              <a:extLst>
                <a:ext uri="{FF2B5EF4-FFF2-40B4-BE49-F238E27FC236}">
                  <a16:creationId xmlns:a16="http://schemas.microsoft.com/office/drawing/2014/main" id="{3B8D58A6-6CF2-450D-B189-72ACF2116EE5}"/>
                </a:ext>
              </a:extLst>
            </p:cNvPr>
            <p:cNvSpPr/>
            <p:nvPr/>
          </p:nvSpPr>
          <p:spPr>
            <a:xfrm>
              <a:off x="3585645" y="2752671"/>
              <a:ext cx="620724" cy="580079"/>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02" name="Cubo 101">
              <a:extLst>
                <a:ext uri="{FF2B5EF4-FFF2-40B4-BE49-F238E27FC236}">
                  <a16:creationId xmlns:a16="http://schemas.microsoft.com/office/drawing/2014/main" id="{701FEE51-FF16-42B0-951D-5FBD0A65401B}"/>
                </a:ext>
              </a:extLst>
            </p:cNvPr>
            <p:cNvSpPr/>
            <p:nvPr/>
          </p:nvSpPr>
          <p:spPr>
            <a:xfrm>
              <a:off x="3449459" y="2967877"/>
              <a:ext cx="620724" cy="580079"/>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03" name="Cubo 102">
              <a:extLst>
                <a:ext uri="{FF2B5EF4-FFF2-40B4-BE49-F238E27FC236}">
                  <a16:creationId xmlns:a16="http://schemas.microsoft.com/office/drawing/2014/main" id="{2E08C694-3467-43C2-B27A-AEE6700A4E68}"/>
                </a:ext>
              </a:extLst>
            </p:cNvPr>
            <p:cNvSpPr/>
            <p:nvPr/>
          </p:nvSpPr>
          <p:spPr>
            <a:xfrm>
              <a:off x="3309078" y="3108259"/>
              <a:ext cx="620724" cy="580079"/>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04" name="Cubo 103">
              <a:extLst>
                <a:ext uri="{FF2B5EF4-FFF2-40B4-BE49-F238E27FC236}">
                  <a16:creationId xmlns:a16="http://schemas.microsoft.com/office/drawing/2014/main" id="{9AD2EA82-43E6-460A-9184-804C49E90ED4}"/>
                </a:ext>
              </a:extLst>
            </p:cNvPr>
            <p:cNvSpPr/>
            <p:nvPr/>
          </p:nvSpPr>
          <p:spPr>
            <a:xfrm>
              <a:off x="3870153" y="3108895"/>
              <a:ext cx="620723" cy="580079"/>
            </a:xfrm>
            <a:prstGeom prst="cube">
              <a:avLst/>
            </a:prstGeom>
            <a:solidFill>
              <a:srgbClr val="B3D7C2"/>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05" name="Cubo 104">
              <a:extLst>
                <a:ext uri="{FF2B5EF4-FFF2-40B4-BE49-F238E27FC236}">
                  <a16:creationId xmlns:a16="http://schemas.microsoft.com/office/drawing/2014/main" id="{A4212C22-C8A7-4DF5-ABB1-960A302AE209}"/>
                </a:ext>
              </a:extLst>
            </p:cNvPr>
            <p:cNvSpPr/>
            <p:nvPr/>
          </p:nvSpPr>
          <p:spPr>
            <a:xfrm>
              <a:off x="3125943" y="3299336"/>
              <a:ext cx="620723" cy="580079"/>
            </a:xfrm>
            <a:prstGeom prst="cube">
              <a:avLst/>
            </a:prstGeom>
            <a:solidFill>
              <a:srgbClr val="B3D7C2"/>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06" name="Cubo 105">
              <a:extLst>
                <a:ext uri="{FF2B5EF4-FFF2-40B4-BE49-F238E27FC236}">
                  <a16:creationId xmlns:a16="http://schemas.microsoft.com/office/drawing/2014/main" id="{8A92AEBF-1731-46CA-B512-AB2BEDF56FF1}"/>
                </a:ext>
              </a:extLst>
            </p:cNvPr>
            <p:cNvSpPr/>
            <p:nvPr/>
          </p:nvSpPr>
          <p:spPr>
            <a:xfrm>
              <a:off x="3679075" y="3299969"/>
              <a:ext cx="620723" cy="580079"/>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07" name="Cubo 106">
              <a:extLst>
                <a:ext uri="{FF2B5EF4-FFF2-40B4-BE49-F238E27FC236}">
                  <a16:creationId xmlns:a16="http://schemas.microsoft.com/office/drawing/2014/main" id="{BD47ADAB-C721-47A0-9EEE-F8E1D5ADE6A7}"/>
                </a:ext>
              </a:extLst>
            </p:cNvPr>
            <p:cNvSpPr/>
            <p:nvPr/>
          </p:nvSpPr>
          <p:spPr>
            <a:xfrm>
              <a:off x="3308623" y="2603012"/>
              <a:ext cx="620723" cy="580079"/>
            </a:xfrm>
            <a:prstGeom prst="cube">
              <a:avLst/>
            </a:prstGeom>
            <a:solidFill>
              <a:srgbClr val="B3D7C2"/>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08" name="Cubo 107">
              <a:extLst>
                <a:ext uri="{FF2B5EF4-FFF2-40B4-BE49-F238E27FC236}">
                  <a16:creationId xmlns:a16="http://schemas.microsoft.com/office/drawing/2014/main" id="{D7B42686-BB0C-4E53-B0D5-3EB038B4CB59}"/>
                </a:ext>
              </a:extLst>
            </p:cNvPr>
            <p:cNvSpPr/>
            <p:nvPr/>
          </p:nvSpPr>
          <p:spPr>
            <a:xfrm>
              <a:off x="3125491" y="2794087"/>
              <a:ext cx="620723" cy="580079"/>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09" name="Cubo 108">
              <a:extLst>
                <a:ext uri="{FF2B5EF4-FFF2-40B4-BE49-F238E27FC236}">
                  <a16:creationId xmlns:a16="http://schemas.microsoft.com/office/drawing/2014/main" id="{A7FDD623-669B-4280-BAE8-CAB86BF77229}"/>
                </a:ext>
              </a:extLst>
            </p:cNvPr>
            <p:cNvSpPr/>
            <p:nvPr/>
          </p:nvSpPr>
          <p:spPr>
            <a:xfrm>
              <a:off x="3870151" y="2603644"/>
              <a:ext cx="620723" cy="580079"/>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10" name="Cubo 109">
              <a:extLst>
                <a:ext uri="{FF2B5EF4-FFF2-40B4-BE49-F238E27FC236}">
                  <a16:creationId xmlns:a16="http://schemas.microsoft.com/office/drawing/2014/main" id="{6B77AC1D-071C-4B78-BED7-5B8EAADF9C76}"/>
                </a:ext>
              </a:extLst>
            </p:cNvPr>
            <p:cNvSpPr/>
            <p:nvPr/>
          </p:nvSpPr>
          <p:spPr>
            <a:xfrm>
              <a:off x="3679073" y="2794721"/>
              <a:ext cx="620723" cy="580079"/>
            </a:xfrm>
            <a:prstGeom prst="cube">
              <a:avLst/>
            </a:prstGeom>
            <a:solidFill>
              <a:srgbClr val="B3D7C2"/>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11" name="Cubo 110">
              <a:extLst>
                <a:ext uri="{FF2B5EF4-FFF2-40B4-BE49-F238E27FC236}">
                  <a16:creationId xmlns:a16="http://schemas.microsoft.com/office/drawing/2014/main" id="{DC4A6BE8-466B-43D8-9F6C-B6F7A15B6C6B}"/>
                </a:ext>
              </a:extLst>
            </p:cNvPr>
            <p:cNvSpPr/>
            <p:nvPr/>
          </p:nvSpPr>
          <p:spPr>
            <a:xfrm>
              <a:off x="2980978" y="2680534"/>
              <a:ext cx="1411485" cy="796979"/>
            </a:xfrm>
            <a:prstGeom prst="cube">
              <a:avLst/>
            </a:prstGeom>
            <a:solidFill>
              <a:srgbClr val="5B9BD5">
                <a:lumMod val="20000"/>
                <a:lumOff val="80000"/>
                <a:alpha val="68000"/>
              </a:srgbClr>
            </a:solidFill>
            <a:ln w="12700" cap="flat" cmpd="sng" algn="ctr">
              <a:solidFill>
                <a:sysClr val="window" lastClr="FFFFFF"/>
              </a:solidFill>
              <a:prstDash val="solid"/>
              <a:miter lim="800000"/>
            </a:ln>
            <a:effectLst>
              <a:outerShdw blurRad="215900" dist="38100" dir="2700000" sx="106000" sy="106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47" name="CuadroTexto 146">
              <a:extLst>
                <a:ext uri="{FF2B5EF4-FFF2-40B4-BE49-F238E27FC236}">
                  <a16:creationId xmlns:a16="http://schemas.microsoft.com/office/drawing/2014/main" id="{E1B093EC-B3D5-454B-869E-CD0A7A0D3469}"/>
                </a:ext>
              </a:extLst>
            </p:cNvPr>
            <p:cNvSpPr txBox="1"/>
            <p:nvPr/>
          </p:nvSpPr>
          <p:spPr>
            <a:xfrm>
              <a:off x="2813408" y="2946183"/>
              <a:ext cx="1569399" cy="307776"/>
            </a:xfrm>
            <a:prstGeom prst="rect">
              <a:avLst/>
            </a:prstGeom>
            <a:noFill/>
          </p:spPr>
          <p:txBody>
            <a:bodyPr wrap="square" rtlCol="0">
              <a:spAutoFit/>
            </a:bodyPr>
            <a:lstStyle/>
            <a:p>
              <a:pPr algn="ctr" defTabSz="914400"/>
              <a:r>
                <a:rPr lang="es-ES" sz="1400" dirty="0">
                  <a:solidFill>
                    <a:schemeClr val="bg1"/>
                  </a:solidFill>
                </a:rPr>
                <a:t>Procesador</a:t>
              </a:r>
            </a:p>
          </p:txBody>
        </p:sp>
      </p:grpSp>
      <p:sp>
        <p:nvSpPr>
          <p:cNvPr id="149" name="Rectángulo 148">
            <a:extLst>
              <a:ext uri="{FF2B5EF4-FFF2-40B4-BE49-F238E27FC236}">
                <a16:creationId xmlns:a16="http://schemas.microsoft.com/office/drawing/2014/main" id="{40DEA4D8-89AE-4825-9665-D2E17565A4C6}"/>
              </a:ext>
            </a:extLst>
          </p:cNvPr>
          <p:cNvSpPr/>
          <p:nvPr/>
        </p:nvSpPr>
        <p:spPr>
          <a:xfrm>
            <a:off x="2060764" y="2464274"/>
            <a:ext cx="1345616" cy="646331"/>
          </a:xfrm>
          <a:prstGeom prst="rect">
            <a:avLst/>
          </a:prstGeom>
        </p:spPr>
        <p:txBody>
          <a:bodyPr wrap="square">
            <a:spAutoFit/>
          </a:bodyPr>
          <a:lstStyle/>
          <a:p>
            <a:pPr>
              <a:spcBef>
                <a:spcPts val="1200"/>
              </a:spcBef>
            </a:pPr>
            <a:r>
              <a:rPr lang="es-ES" dirty="0"/>
              <a:t>División en dominios</a:t>
            </a:r>
          </a:p>
        </p:txBody>
      </p:sp>
      <p:sp>
        <p:nvSpPr>
          <p:cNvPr id="150" name="Rectángulo 149">
            <a:extLst>
              <a:ext uri="{FF2B5EF4-FFF2-40B4-BE49-F238E27FC236}">
                <a16:creationId xmlns:a16="http://schemas.microsoft.com/office/drawing/2014/main" id="{1AA8A160-98CC-4E91-935F-49A7E98D9B4E}"/>
              </a:ext>
            </a:extLst>
          </p:cNvPr>
          <p:cNvSpPr/>
          <p:nvPr/>
        </p:nvSpPr>
        <p:spPr>
          <a:xfrm>
            <a:off x="2065795" y="4258907"/>
            <a:ext cx="1401912" cy="369332"/>
          </a:xfrm>
          <a:prstGeom prst="rect">
            <a:avLst/>
          </a:prstGeom>
        </p:spPr>
        <p:txBody>
          <a:bodyPr wrap="square">
            <a:spAutoFit/>
          </a:bodyPr>
          <a:lstStyle/>
          <a:p>
            <a:pPr>
              <a:spcBef>
                <a:spcPts val="1200"/>
              </a:spcBef>
            </a:pPr>
            <a:r>
              <a:rPr lang="es-ES" dirty="0"/>
              <a:t>Eventos nulos</a:t>
            </a:r>
          </a:p>
        </p:txBody>
      </p:sp>
      <p:graphicFrame>
        <p:nvGraphicFramePr>
          <p:cNvPr id="127" name="Tabla 126">
            <a:extLst>
              <a:ext uri="{FF2B5EF4-FFF2-40B4-BE49-F238E27FC236}">
                <a16:creationId xmlns:a16="http://schemas.microsoft.com/office/drawing/2014/main" id="{06D6854C-24FB-4541-A673-E3FC10190BE7}"/>
              </a:ext>
            </a:extLst>
          </p:cNvPr>
          <p:cNvGraphicFramePr>
            <a:graphicFrameLocks noGrp="1"/>
          </p:cNvGraphicFramePr>
          <p:nvPr>
            <p:extLst>
              <p:ext uri="{D42A27DB-BD31-4B8C-83A1-F6EECF244321}">
                <p14:modId xmlns:p14="http://schemas.microsoft.com/office/powerpoint/2010/main" val="2442808878"/>
              </p:ext>
            </p:extLst>
          </p:nvPr>
        </p:nvGraphicFramePr>
        <p:xfrm>
          <a:off x="6221472" y="6153374"/>
          <a:ext cx="2922528" cy="640080"/>
        </p:xfrm>
        <a:graphic>
          <a:graphicData uri="http://schemas.openxmlformats.org/drawingml/2006/table">
            <a:tbl>
              <a:tblPr firstRow="1" bandRow="1">
                <a:tableStyleId>{2D5ABB26-0587-4C30-8999-92F81FD0307C}</a:tableStyleId>
              </a:tblPr>
              <a:tblGrid>
                <a:gridCol w="2458943">
                  <a:extLst>
                    <a:ext uri="{9D8B030D-6E8A-4147-A177-3AD203B41FA5}">
                      <a16:colId xmlns:a16="http://schemas.microsoft.com/office/drawing/2014/main" val="1347896834"/>
                    </a:ext>
                  </a:extLst>
                </a:gridCol>
                <a:gridCol w="463585">
                  <a:extLst>
                    <a:ext uri="{9D8B030D-6E8A-4147-A177-3AD203B41FA5}">
                      <a16:colId xmlns:a16="http://schemas.microsoft.com/office/drawing/2014/main" val="972821047"/>
                    </a:ext>
                  </a:extLst>
                </a:gridCol>
              </a:tblGrid>
              <a:tr h="633819">
                <a:tc>
                  <a:txBody>
                    <a:bodyPr/>
                    <a:lstStyle/>
                    <a:p>
                      <a:pPr algn="r"/>
                      <a:r>
                        <a:rPr lang="es-ES" dirty="0">
                          <a:solidFill>
                            <a:schemeClr val="bg1"/>
                          </a:solidFill>
                        </a:rPr>
                        <a:t>Simulación cinética en Entornos Distribuidos</a:t>
                      </a:r>
                      <a:endParaRPr lang="es-ES" b="0" dirty="0">
                        <a:solidFill>
                          <a:schemeClr val="bg1"/>
                        </a:solidFill>
                      </a:endParaRPr>
                    </a:p>
                  </a:txBody>
                  <a:tcPr anchor="ctr">
                    <a:lnR w="12700" cap="flat" cmpd="sng" algn="ctr">
                      <a:solidFill>
                        <a:schemeClr val="tx1"/>
                      </a:solidFill>
                      <a:prstDash val="solid"/>
                      <a:round/>
                      <a:headEnd type="none" w="med" len="med"/>
                      <a:tailEnd type="none" w="med" len="med"/>
                    </a:lnR>
                  </a:tcPr>
                </a:tc>
                <a:tc>
                  <a:txBody>
                    <a:bodyPr/>
                    <a:lstStyle/>
                    <a:p>
                      <a:pPr algn="ctr"/>
                      <a:fld id="{0E1C8A44-DCA4-45BE-94D1-2AB25001A8D2}" type="slidenum">
                        <a:rPr lang="es-ES" smtClean="0">
                          <a:solidFill>
                            <a:schemeClr val="bg2">
                              <a:lumMod val="60000"/>
                              <a:lumOff val="40000"/>
                            </a:schemeClr>
                          </a:solidFill>
                        </a:rPr>
                        <a:t>23</a:t>
                      </a:fld>
                      <a:endParaRPr lang="es-ES" dirty="0">
                        <a:solidFill>
                          <a:schemeClr val="bg2">
                            <a:lumMod val="60000"/>
                            <a:lumOff val="40000"/>
                          </a:schemeClr>
                        </a:solidFill>
                      </a:endParaRPr>
                    </a:p>
                  </a:txBody>
                  <a:tcPr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862195207"/>
                  </a:ext>
                </a:extLst>
              </a:tr>
            </a:tbl>
          </a:graphicData>
        </a:graphic>
      </p:graphicFrame>
      <p:pic>
        <p:nvPicPr>
          <p:cNvPr id="128" name="Imagen 127">
            <a:extLst>
              <a:ext uri="{FF2B5EF4-FFF2-40B4-BE49-F238E27FC236}">
                <a16:creationId xmlns:a16="http://schemas.microsoft.com/office/drawing/2014/main" id="{92AE4E27-B59B-4F01-98C7-E621617C07D3}"/>
              </a:ext>
            </a:extLst>
          </p:cNvPr>
          <p:cNvPicPr>
            <a:picLocks noChangeAspect="1"/>
          </p:cNvPicPr>
          <p:nvPr/>
        </p:nvPicPr>
        <p:blipFill rotWithShape="1">
          <a:blip r:embed="rId17"/>
          <a:srcRect t="14103" b="42335"/>
          <a:stretch/>
        </p:blipFill>
        <p:spPr>
          <a:xfrm>
            <a:off x="2601232" y="6159852"/>
            <a:ext cx="1165649" cy="635379"/>
          </a:xfrm>
          <a:prstGeom prst="rect">
            <a:avLst/>
          </a:prstGeom>
          <a:effectLst>
            <a:outerShdw blurRad="88900" dist="38100" dir="2700000" sx="102000" sy="102000" algn="tl" rotWithShape="0">
              <a:prstClr val="black">
                <a:alpha val="40000"/>
              </a:prstClr>
            </a:outerShdw>
          </a:effectLst>
        </p:spPr>
      </p:pic>
      <p:pic>
        <p:nvPicPr>
          <p:cNvPr id="1026" name="Picture 2" descr="Resultado de imagen de imdea materiales">
            <a:extLst>
              <a:ext uri="{FF2B5EF4-FFF2-40B4-BE49-F238E27FC236}">
                <a16:creationId xmlns:a16="http://schemas.microsoft.com/office/drawing/2014/main" id="{9DBCBC2D-FC38-4B48-8BA6-5FA7857F0E12}"/>
              </a:ext>
            </a:extLst>
          </p:cNvPr>
          <p:cNvPicPr>
            <a:picLocks noChangeAspect="1" noChangeArrowheads="1"/>
          </p:cNvPicPr>
          <p:nvPr/>
        </p:nvPicPr>
        <p:blipFill>
          <a:blip r:embed="rId18">
            <a:extLst>
              <a:ext uri="{BEBA8EAE-BF5A-486C-A8C5-ECC9F3942E4B}">
                <a14:imgProps xmlns:a14="http://schemas.microsoft.com/office/drawing/2010/main">
                  <a14:imgLayer r:embed="rId19">
                    <a14:imgEffect>
                      <a14:sharpenSoften amount="-25000"/>
                    </a14:imgEffect>
                    <a14:imgEffect>
                      <a14:saturation sat="66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3821299" y="6159852"/>
            <a:ext cx="894454" cy="636438"/>
          </a:xfrm>
          <a:prstGeom prst="rect">
            <a:avLst/>
          </a:prstGeom>
          <a:noFill/>
          <a:effectLst/>
          <a:extLst>
            <a:ext uri="{909E8E84-426E-40DD-AFC4-6F175D3DCCD1}">
              <a14:hiddenFill xmlns:a14="http://schemas.microsoft.com/office/drawing/2010/main">
                <a:solidFill>
                  <a:srgbClr val="FFFFFF"/>
                </a:solidFill>
              </a14:hiddenFill>
            </a:ext>
          </a:extLst>
        </p:spPr>
      </p:pic>
      <p:sp>
        <p:nvSpPr>
          <p:cNvPr id="125" name="Rectángulo 124">
            <a:extLst>
              <a:ext uri="{FF2B5EF4-FFF2-40B4-BE49-F238E27FC236}">
                <a16:creationId xmlns:a16="http://schemas.microsoft.com/office/drawing/2014/main" id="{93A1C21F-A2CD-401B-9178-8B5162AA8782}"/>
              </a:ext>
            </a:extLst>
          </p:cNvPr>
          <p:cNvSpPr/>
          <p:nvPr/>
        </p:nvSpPr>
        <p:spPr>
          <a:xfrm>
            <a:off x="0" y="873306"/>
            <a:ext cx="1785769" cy="5215521"/>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s-ES" sz="1350" u="sng" dirty="0">
                <a:solidFill>
                  <a:schemeClr val="bg1"/>
                </a:solidFill>
              </a:rPr>
              <a:t>Crecimiento cristalino</a:t>
            </a:r>
          </a:p>
          <a:p>
            <a:pPr marL="108000" indent="-72000">
              <a:buFontTx/>
              <a:buChar char="-"/>
            </a:pPr>
            <a:r>
              <a:rPr lang="es-ES" sz="1350" dirty="0">
                <a:solidFill>
                  <a:schemeClr val="bg1"/>
                </a:solidFill>
              </a:rPr>
              <a:t>Deposición</a:t>
            </a:r>
          </a:p>
          <a:p>
            <a:pPr marL="108000" indent="-72000">
              <a:buFontTx/>
              <a:buChar char="-"/>
            </a:pPr>
            <a:r>
              <a:rPr lang="es-ES" sz="1350" dirty="0">
                <a:solidFill>
                  <a:schemeClr val="bg1"/>
                </a:solidFill>
              </a:rPr>
              <a:t>Conceptos</a:t>
            </a:r>
          </a:p>
          <a:p>
            <a:pPr marL="108000" indent="-72000">
              <a:buFontTx/>
              <a:buChar char="-"/>
            </a:pPr>
            <a:r>
              <a:rPr lang="es-ES" sz="1350" dirty="0">
                <a:solidFill>
                  <a:schemeClr val="bg1"/>
                </a:solidFill>
              </a:rPr>
              <a:t>Tipos de Crecimiento</a:t>
            </a:r>
          </a:p>
          <a:p>
            <a:pPr marL="108000" indent="-72000">
              <a:buFontTx/>
              <a:buChar char="-"/>
            </a:pPr>
            <a:r>
              <a:rPr lang="es-ES" sz="1350" dirty="0"/>
              <a:t>Modelo TSK</a:t>
            </a:r>
          </a:p>
          <a:p>
            <a:pPr marL="108000" indent="-72000">
              <a:buFontTx/>
              <a:buChar char="-"/>
            </a:pPr>
            <a:endParaRPr lang="es-ES" sz="1350" dirty="0"/>
          </a:p>
          <a:p>
            <a:r>
              <a:rPr lang="es-ES" sz="1350" u="sng" dirty="0">
                <a:solidFill>
                  <a:schemeClr val="bg1"/>
                </a:solidFill>
              </a:rPr>
              <a:t>Simulación atomística</a:t>
            </a:r>
          </a:p>
          <a:p>
            <a:pPr marL="108000" indent="-72000">
              <a:buFontTx/>
              <a:buChar char="-"/>
            </a:pPr>
            <a:r>
              <a:rPr lang="es-ES" sz="1350" dirty="0">
                <a:solidFill>
                  <a:schemeClr val="bg1"/>
                </a:solidFill>
              </a:rPr>
              <a:t>Introducción</a:t>
            </a:r>
          </a:p>
          <a:p>
            <a:pPr marL="108000" indent="-72000">
              <a:buFontTx/>
              <a:buChar char="-"/>
            </a:pPr>
            <a:r>
              <a:rPr lang="es-ES" sz="1350" dirty="0">
                <a:solidFill>
                  <a:schemeClr val="bg1"/>
                </a:solidFill>
              </a:rPr>
              <a:t>Dinámica molecular</a:t>
            </a:r>
          </a:p>
          <a:p>
            <a:pPr marL="108000" indent="-72000">
              <a:buFontTx/>
              <a:buChar char="-"/>
            </a:pPr>
            <a:r>
              <a:rPr lang="es-ES" sz="1350" dirty="0">
                <a:solidFill>
                  <a:schemeClr val="bg1"/>
                </a:solidFill>
              </a:rPr>
              <a:t>Monte Carlo</a:t>
            </a:r>
          </a:p>
          <a:p>
            <a:pPr marL="288000" lvl="1" indent="-171450">
              <a:buFont typeface="Arial" panose="020B0604020202020204" pitchFamily="34" charset="0"/>
              <a:buChar char="•"/>
            </a:pPr>
            <a:r>
              <a:rPr lang="es-ES" sz="1350" dirty="0">
                <a:solidFill>
                  <a:schemeClr val="bg1"/>
                </a:solidFill>
              </a:rPr>
              <a:t>KMC</a:t>
            </a:r>
          </a:p>
          <a:p>
            <a:pPr marL="288000" lvl="1" indent="-171450">
              <a:buFont typeface="Arial" panose="020B0604020202020204" pitchFamily="34" charset="0"/>
              <a:buChar char="•"/>
            </a:pPr>
            <a:r>
              <a:rPr lang="es-ES" sz="1350" dirty="0">
                <a:solidFill>
                  <a:schemeClr val="bg1"/>
                </a:solidFill>
              </a:rPr>
              <a:t>Paralelización</a:t>
            </a:r>
          </a:p>
          <a:p>
            <a:endParaRPr lang="es-ES" sz="1350" b="1" u="sng" dirty="0"/>
          </a:p>
          <a:p>
            <a:r>
              <a:rPr lang="es-ES" sz="1350" b="1" u="sng" dirty="0">
                <a:solidFill>
                  <a:srgbClr val="FD9101"/>
                </a:solidFill>
              </a:rPr>
              <a:t>Aportaciones</a:t>
            </a:r>
          </a:p>
          <a:p>
            <a:pPr marL="108000" indent="-72000">
              <a:buFontTx/>
              <a:buChar char="-"/>
            </a:pPr>
            <a:r>
              <a:rPr lang="es-ES" sz="1350" dirty="0" err="1">
                <a:solidFill>
                  <a:schemeClr val="bg1"/>
                </a:solidFill>
              </a:rPr>
              <a:t>Homoepitaxia</a:t>
            </a:r>
            <a:endParaRPr lang="es-ES" sz="1350" dirty="0">
              <a:solidFill>
                <a:schemeClr val="bg1"/>
              </a:solidFill>
            </a:endParaRPr>
          </a:p>
          <a:p>
            <a:pPr marL="108000" indent="-72000">
              <a:buFontTx/>
              <a:buChar char="-"/>
            </a:pPr>
            <a:r>
              <a:rPr lang="es-ES" sz="1350" dirty="0" err="1">
                <a:solidFill>
                  <a:schemeClr val="bg1"/>
                </a:solidFill>
              </a:rPr>
              <a:t>Heteroepitaxia</a:t>
            </a:r>
            <a:endParaRPr lang="es-ES" sz="1350" dirty="0">
              <a:solidFill>
                <a:schemeClr val="bg1"/>
              </a:solidFill>
            </a:endParaRPr>
          </a:p>
          <a:p>
            <a:pPr marL="108000" indent="-72000">
              <a:buFontTx/>
              <a:buChar char="-"/>
            </a:pPr>
            <a:r>
              <a:rPr lang="es-ES" sz="1350" b="1" dirty="0">
                <a:solidFill>
                  <a:srgbClr val="FD9101"/>
                </a:solidFill>
              </a:rPr>
              <a:t>Análisis </a:t>
            </a:r>
            <a:r>
              <a:rPr lang="es-ES" sz="1350" b="1" dirty="0" err="1">
                <a:solidFill>
                  <a:srgbClr val="FD9101"/>
                </a:solidFill>
              </a:rPr>
              <a:t>MMonCa</a:t>
            </a:r>
            <a:endParaRPr lang="es-ES" sz="1350" b="1" dirty="0">
              <a:solidFill>
                <a:srgbClr val="FD9101"/>
              </a:solidFill>
            </a:endParaRPr>
          </a:p>
          <a:p>
            <a:endParaRPr lang="es-ES" sz="1350" dirty="0"/>
          </a:p>
          <a:p>
            <a:r>
              <a:rPr lang="es-ES" sz="1350" u="sng" dirty="0"/>
              <a:t>Simulador distribuido</a:t>
            </a:r>
          </a:p>
          <a:p>
            <a:pPr marL="108000" indent="-72000">
              <a:buFontTx/>
              <a:buChar char="-"/>
            </a:pPr>
            <a:r>
              <a:rPr lang="es-ES" sz="1350" dirty="0"/>
              <a:t>Versión secuencial</a:t>
            </a:r>
          </a:p>
          <a:p>
            <a:pPr marL="108000" indent="-72000">
              <a:buFontTx/>
              <a:buChar char="-"/>
            </a:pPr>
            <a:r>
              <a:rPr lang="es-ES" sz="1350" dirty="0"/>
              <a:t>Versión distribuida</a:t>
            </a:r>
          </a:p>
          <a:p>
            <a:pPr marL="108000" indent="-72000">
              <a:buFontTx/>
              <a:buChar char="-"/>
            </a:pPr>
            <a:r>
              <a:rPr lang="es-ES" sz="1350" dirty="0"/>
              <a:t>Simulaciones</a:t>
            </a:r>
          </a:p>
          <a:p>
            <a:endParaRPr lang="es-ES" sz="1350" dirty="0"/>
          </a:p>
          <a:p>
            <a:r>
              <a:rPr lang="es-ES" sz="1350" u="sng" dirty="0"/>
              <a:t>Conclusiones</a:t>
            </a:r>
          </a:p>
        </p:txBody>
      </p:sp>
    </p:spTree>
    <p:extLst>
      <p:ext uri="{BB962C8B-B14F-4D97-AF65-F5344CB8AC3E}">
        <p14:creationId xmlns:p14="http://schemas.microsoft.com/office/powerpoint/2010/main" val="2530931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par>
                                <p:cTn id="8" presetID="10" presetClass="entr" presetSubtype="0" fill="hold" nodeType="withEffect">
                                  <p:stCondLst>
                                    <p:cond delay="0"/>
                                  </p:stCondLst>
                                  <p:childTnLst>
                                    <p:set>
                                      <p:cBhvr>
                                        <p:cTn id="9" dur="1" fill="hold">
                                          <p:stCondLst>
                                            <p:cond delay="0"/>
                                          </p:stCondLst>
                                        </p:cTn>
                                        <p:tgtEl>
                                          <p:spTgt spid="128"/>
                                        </p:tgtEl>
                                        <p:attrNameLst>
                                          <p:attrName>style.visibility</p:attrName>
                                        </p:attrNameLst>
                                      </p:cBhvr>
                                      <p:to>
                                        <p:strVal val="visible"/>
                                      </p:to>
                                    </p:set>
                                    <p:animEffect transition="in" filter="fade">
                                      <p:cBhvr>
                                        <p:cTn id="10" dur="500"/>
                                        <p:tgtEl>
                                          <p:spTgt spid="128"/>
                                        </p:tgtEl>
                                      </p:cBhvr>
                                    </p:animEffect>
                                  </p:childTnLst>
                                </p:cTn>
                              </p:par>
                              <p:par>
                                <p:cTn id="11" presetID="10" presetClass="entr" presetSubtype="0" fill="hold" nodeType="withEffect">
                                  <p:stCondLst>
                                    <p:cond delay="0"/>
                                  </p:stCondLst>
                                  <p:childTnLst>
                                    <p:set>
                                      <p:cBhvr>
                                        <p:cTn id="12" dur="1" fill="hold">
                                          <p:stCondLst>
                                            <p:cond delay="0"/>
                                          </p:stCondLst>
                                        </p:cTn>
                                        <p:tgtEl>
                                          <p:spTgt spid="1026"/>
                                        </p:tgtEl>
                                        <p:attrNameLst>
                                          <p:attrName>style.visibility</p:attrName>
                                        </p:attrNameLst>
                                      </p:cBhvr>
                                      <p:to>
                                        <p:strVal val="visible"/>
                                      </p:to>
                                    </p:set>
                                    <p:animEffect transition="in" filter="fade">
                                      <p:cBhvr>
                                        <p:cTn id="13"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ángulo 7"/>
          <p:cNvSpPr/>
          <p:nvPr/>
        </p:nvSpPr>
        <p:spPr>
          <a:xfrm>
            <a:off x="0" y="6088828"/>
            <a:ext cx="9144000" cy="769172"/>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r"/>
            <a:endParaRPr lang="es-ES" dirty="0"/>
          </a:p>
        </p:txBody>
      </p:sp>
      <p:sp>
        <p:nvSpPr>
          <p:cNvPr id="9" name="Rectángulo 8"/>
          <p:cNvSpPr/>
          <p:nvPr/>
        </p:nvSpPr>
        <p:spPr>
          <a:xfrm>
            <a:off x="0" y="0"/>
            <a:ext cx="1785769" cy="6088828"/>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ES" dirty="0"/>
          </a:p>
        </p:txBody>
      </p:sp>
      <p:pic>
        <p:nvPicPr>
          <p:cNvPr id="11" name="Picture 6" descr="Resultado de imagen de universidad de cádiz"/>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9773" y="75303"/>
            <a:ext cx="473646" cy="60897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8" descr="Resultado de imagen de sistemas inteligentes de computación uc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458" y="75304"/>
            <a:ext cx="1085768" cy="60897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033195" y="198971"/>
            <a:ext cx="6820349" cy="887552"/>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a:lstStyle>
          <a:p>
            <a:r>
              <a:rPr lang="es-ES" dirty="0"/>
              <a:t>Aportaciones</a:t>
            </a:r>
          </a:p>
        </p:txBody>
      </p:sp>
      <p:sp>
        <p:nvSpPr>
          <p:cNvPr id="23" name="CuadroTexto 22"/>
          <p:cNvSpPr txBox="1"/>
          <p:nvPr/>
        </p:nvSpPr>
        <p:spPr>
          <a:xfrm>
            <a:off x="1785770" y="1086522"/>
            <a:ext cx="7317998" cy="523220"/>
          </a:xfrm>
          <a:prstGeom prst="rect">
            <a:avLst/>
          </a:prstGeom>
          <a:noFill/>
        </p:spPr>
        <p:txBody>
          <a:bodyPr wrap="square" rtlCol="0">
            <a:spAutoFit/>
          </a:bodyPr>
          <a:lstStyle/>
          <a:p>
            <a:pPr algn="ctr"/>
            <a:r>
              <a:rPr lang="es-ES" sz="2800" u="sng" dirty="0"/>
              <a:t>Análisis de paralelización </a:t>
            </a:r>
            <a:r>
              <a:rPr lang="es-ES" sz="2800" u="sng" dirty="0" err="1"/>
              <a:t>MMonCa</a:t>
            </a:r>
            <a:r>
              <a:rPr lang="es-ES" sz="2800" u="sng" dirty="0"/>
              <a:t> (OKMC)</a:t>
            </a:r>
          </a:p>
        </p:txBody>
      </p:sp>
      <mc:AlternateContent xmlns:mc="http://schemas.openxmlformats.org/markup-compatibility/2006" xmlns:a14="http://schemas.microsoft.com/office/drawing/2010/main">
        <mc:Choice Requires="a14">
          <p:sp>
            <p:nvSpPr>
              <p:cNvPr id="128" name="Rectángulo 127">
                <a:extLst>
                  <a:ext uri="{FF2B5EF4-FFF2-40B4-BE49-F238E27FC236}">
                    <a16:creationId xmlns:a16="http://schemas.microsoft.com/office/drawing/2014/main" id="{12CE7CA4-A473-42BF-BEDC-2DA56DC402AF}"/>
                  </a:ext>
                </a:extLst>
              </p:cNvPr>
              <p:cNvSpPr/>
              <p:nvPr/>
            </p:nvSpPr>
            <p:spPr>
              <a:xfrm>
                <a:off x="2134113" y="1698969"/>
                <a:ext cx="2896301" cy="1077218"/>
              </a:xfrm>
              <a:prstGeom prst="rect">
                <a:avLst/>
              </a:prstGeom>
            </p:spPr>
            <p:txBody>
              <a:bodyPr wrap="square">
                <a:spAutoFit/>
              </a:bodyPr>
              <a:lstStyle/>
              <a:p>
                <a:pPr marL="285750" indent="-285750">
                  <a:spcBef>
                    <a:spcPts val="1200"/>
                  </a:spcBef>
                  <a:buFontTx/>
                  <a:buChar char="-"/>
                </a:pPr>
                <a:r>
                  <a:rPr lang="es-ES" dirty="0"/>
                  <a:t>Mallas cúbicas de </a:t>
                </a:r>
                <a14:m>
                  <m:oMath xmlns:m="http://schemas.openxmlformats.org/officeDocument/2006/math">
                    <m:r>
                      <a:rPr lang="es-ES" i="1" dirty="0" smtClean="0">
                        <a:latin typeface="Cambria Math" panose="02040503050406030204" pitchFamily="18" charset="0"/>
                      </a:rPr>
                      <m:t>1</m:t>
                    </m:r>
                    <m:r>
                      <a:rPr lang="es-ES" i="1" dirty="0">
                        <a:latin typeface="Cambria Math" panose="02040503050406030204" pitchFamily="18" charset="0"/>
                      </a:rPr>
                      <m:t>43,5</m:t>
                    </m:r>
                    <m:r>
                      <a:rPr lang="es-ES" b="0" i="1" dirty="0" smtClean="0">
                        <a:latin typeface="Cambria Math" panose="02040503050406030204" pitchFamily="18" charset="0"/>
                      </a:rPr>
                      <m:t> </m:t>
                    </m:r>
                    <m:r>
                      <a:rPr lang="es-ES" b="0" i="1" dirty="0" smtClean="0">
                        <a:latin typeface="Cambria Math" panose="02040503050406030204" pitchFamily="18" charset="0"/>
                      </a:rPr>
                      <m:t>𝑛𝑚</m:t>
                    </m:r>
                  </m:oMath>
                </a14:m>
                <a:r>
                  <a:rPr lang="es-ES" dirty="0"/>
                  <a:t> de lado.</a:t>
                </a:r>
              </a:p>
              <a:p>
                <a:pPr marL="285750" indent="-285750">
                  <a:spcBef>
                    <a:spcPts val="1200"/>
                  </a:spcBef>
                  <a:buFontTx/>
                  <a:buChar char="-"/>
                </a:pPr>
                <a:r>
                  <a:rPr lang="es-ES" dirty="0"/>
                  <a:t>Evolución de defectos</a:t>
                </a:r>
              </a:p>
            </p:txBody>
          </p:sp>
        </mc:Choice>
        <mc:Fallback xmlns="">
          <p:sp>
            <p:nvSpPr>
              <p:cNvPr id="128" name="Rectángulo 127">
                <a:extLst>
                  <a:ext uri="{FF2B5EF4-FFF2-40B4-BE49-F238E27FC236}">
                    <a16:creationId xmlns:a16="http://schemas.microsoft.com/office/drawing/2014/main" id="{12CE7CA4-A473-42BF-BEDC-2DA56DC402AF}"/>
                  </a:ext>
                </a:extLst>
              </p:cNvPr>
              <p:cNvSpPr>
                <a:spLocks noRot="1" noChangeAspect="1" noMove="1" noResize="1" noEditPoints="1" noAdjustHandles="1" noChangeArrowheads="1" noChangeShapeType="1" noTextEdit="1"/>
              </p:cNvSpPr>
              <p:nvPr/>
            </p:nvSpPr>
            <p:spPr>
              <a:xfrm>
                <a:off x="2134113" y="1698969"/>
                <a:ext cx="2896301" cy="1077218"/>
              </a:xfrm>
              <a:prstGeom prst="rect">
                <a:avLst/>
              </a:prstGeom>
              <a:blipFill>
                <a:blip r:embed="rId5"/>
                <a:stretch>
                  <a:fillRect l="-1263" t="-3409" b="-8523"/>
                </a:stretch>
              </a:blipFill>
            </p:spPr>
            <p:txBody>
              <a:bodyPr/>
              <a:lstStyle/>
              <a:p>
                <a:r>
                  <a:rPr lang="es-ES">
                    <a:noFill/>
                  </a:rPr>
                  <a:t> </a:t>
                </a:r>
              </a:p>
            </p:txBody>
          </p:sp>
        </mc:Fallback>
      </mc:AlternateContent>
      <p:graphicFrame>
        <p:nvGraphicFramePr>
          <p:cNvPr id="19" name="Tabla 18">
            <a:extLst>
              <a:ext uri="{FF2B5EF4-FFF2-40B4-BE49-F238E27FC236}">
                <a16:creationId xmlns:a16="http://schemas.microsoft.com/office/drawing/2014/main" id="{113B1DAD-D74C-4562-ABCC-7E09077E26EB}"/>
              </a:ext>
            </a:extLst>
          </p:cNvPr>
          <p:cNvGraphicFramePr>
            <a:graphicFrameLocks noGrp="1"/>
          </p:cNvGraphicFramePr>
          <p:nvPr>
            <p:extLst>
              <p:ext uri="{D42A27DB-BD31-4B8C-83A1-F6EECF244321}">
                <p14:modId xmlns:p14="http://schemas.microsoft.com/office/powerpoint/2010/main" val="2442808878"/>
              </p:ext>
            </p:extLst>
          </p:nvPr>
        </p:nvGraphicFramePr>
        <p:xfrm>
          <a:off x="6221472" y="6153374"/>
          <a:ext cx="2922528" cy="640080"/>
        </p:xfrm>
        <a:graphic>
          <a:graphicData uri="http://schemas.openxmlformats.org/drawingml/2006/table">
            <a:tbl>
              <a:tblPr firstRow="1" bandRow="1">
                <a:tableStyleId>{2D5ABB26-0587-4C30-8999-92F81FD0307C}</a:tableStyleId>
              </a:tblPr>
              <a:tblGrid>
                <a:gridCol w="2458943">
                  <a:extLst>
                    <a:ext uri="{9D8B030D-6E8A-4147-A177-3AD203B41FA5}">
                      <a16:colId xmlns:a16="http://schemas.microsoft.com/office/drawing/2014/main" val="1347896834"/>
                    </a:ext>
                  </a:extLst>
                </a:gridCol>
                <a:gridCol w="463585">
                  <a:extLst>
                    <a:ext uri="{9D8B030D-6E8A-4147-A177-3AD203B41FA5}">
                      <a16:colId xmlns:a16="http://schemas.microsoft.com/office/drawing/2014/main" val="972821047"/>
                    </a:ext>
                  </a:extLst>
                </a:gridCol>
              </a:tblGrid>
              <a:tr h="633819">
                <a:tc>
                  <a:txBody>
                    <a:bodyPr/>
                    <a:lstStyle/>
                    <a:p>
                      <a:pPr algn="r"/>
                      <a:r>
                        <a:rPr lang="es-ES" dirty="0">
                          <a:solidFill>
                            <a:schemeClr val="bg1"/>
                          </a:solidFill>
                        </a:rPr>
                        <a:t>Simulación cinética en Entornos Distribuidos</a:t>
                      </a:r>
                      <a:endParaRPr lang="es-ES" b="0" dirty="0">
                        <a:solidFill>
                          <a:schemeClr val="bg1"/>
                        </a:solidFill>
                      </a:endParaRPr>
                    </a:p>
                  </a:txBody>
                  <a:tcPr anchor="ctr">
                    <a:lnR w="12700" cap="flat" cmpd="sng" algn="ctr">
                      <a:solidFill>
                        <a:schemeClr val="tx1"/>
                      </a:solidFill>
                      <a:prstDash val="solid"/>
                      <a:round/>
                      <a:headEnd type="none" w="med" len="med"/>
                      <a:tailEnd type="none" w="med" len="med"/>
                    </a:lnR>
                  </a:tcPr>
                </a:tc>
                <a:tc>
                  <a:txBody>
                    <a:bodyPr/>
                    <a:lstStyle/>
                    <a:p>
                      <a:pPr algn="ctr"/>
                      <a:fld id="{0E1C8A44-DCA4-45BE-94D1-2AB25001A8D2}" type="slidenum">
                        <a:rPr lang="es-ES" smtClean="0">
                          <a:solidFill>
                            <a:schemeClr val="bg2">
                              <a:lumMod val="60000"/>
                              <a:lumOff val="40000"/>
                            </a:schemeClr>
                          </a:solidFill>
                        </a:rPr>
                        <a:t>24</a:t>
                      </a:fld>
                      <a:endParaRPr lang="es-ES" dirty="0">
                        <a:solidFill>
                          <a:schemeClr val="bg2">
                            <a:lumMod val="60000"/>
                            <a:lumOff val="40000"/>
                          </a:schemeClr>
                        </a:solidFill>
                      </a:endParaRPr>
                    </a:p>
                  </a:txBody>
                  <a:tcPr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862195207"/>
                  </a:ext>
                </a:extLst>
              </a:tr>
            </a:tbl>
          </a:graphicData>
        </a:graphic>
      </p:graphicFrame>
      <p:pic>
        <p:nvPicPr>
          <p:cNvPr id="20" name="Picture 2" descr="Resultado de imagen de cosires 2014">
            <a:extLst>
              <a:ext uri="{FF2B5EF4-FFF2-40B4-BE49-F238E27FC236}">
                <a16:creationId xmlns:a16="http://schemas.microsoft.com/office/drawing/2014/main" id="{736481F8-7319-48DD-BA51-5EAD64F571D5}"/>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rightnessContrast bright="40000" contrast="40000"/>
                    </a14:imgEffect>
                  </a14:imgLayer>
                </a14:imgProps>
              </a:ext>
              <a:ext uri="{28A0092B-C50C-407E-A947-70E740481C1C}">
                <a14:useLocalDpi xmlns:a14="http://schemas.microsoft.com/office/drawing/2010/main" val="0"/>
              </a:ext>
            </a:extLst>
          </a:blip>
          <a:srcRect/>
          <a:stretch>
            <a:fillRect/>
          </a:stretch>
        </p:blipFill>
        <p:spPr bwMode="auto">
          <a:xfrm>
            <a:off x="68458" y="6164131"/>
            <a:ext cx="2451190" cy="628838"/>
          </a:xfrm>
          <a:prstGeom prst="rect">
            <a:avLst/>
          </a:prstGeom>
          <a:solidFill>
            <a:schemeClr val="bg2">
              <a:lumMod val="75000"/>
            </a:schemeClr>
          </a:solidFill>
          <a:extLst/>
        </p:spPr>
      </p:pic>
      <p:pic>
        <p:nvPicPr>
          <p:cNvPr id="25" name="Imagen 24">
            <a:extLst>
              <a:ext uri="{FF2B5EF4-FFF2-40B4-BE49-F238E27FC236}">
                <a16:creationId xmlns:a16="http://schemas.microsoft.com/office/drawing/2014/main" id="{40DED6D6-9237-4F08-B0F4-A8F946B1EF3F}"/>
              </a:ext>
            </a:extLst>
          </p:cNvPr>
          <p:cNvPicPr>
            <a:picLocks noChangeAspect="1"/>
          </p:cNvPicPr>
          <p:nvPr/>
        </p:nvPicPr>
        <p:blipFill rotWithShape="1">
          <a:blip r:embed="rId8"/>
          <a:srcRect t="14103" b="42335"/>
          <a:stretch/>
        </p:blipFill>
        <p:spPr>
          <a:xfrm>
            <a:off x="2601232" y="6159852"/>
            <a:ext cx="1165649" cy="635379"/>
          </a:xfrm>
          <a:prstGeom prst="rect">
            <a:avLst/>
          </a:prstGeom>
          <a:effectLst>
            <a:outerShdw blurRad="88900" dist="38100" dir="2700000" sx="102000" sy="102000" algn="tl" rotWithShape="0">
              <a:prstClr val="black">
                <a:alpha val="40000"/>
              </a:prstClr>
            </a:outerShdw>
          </a:effectLst>
        </p:spPr>
      </p:pic>
      <p:pic>
        <p:nvPicPr>
          <p:cNvPr id="16" name="Picture 2" descr="Resultado de imagen de imdea materiales">
            <a:extLst>
              <a:ext uri="{FF2B5EF4-FFF2-40B4-BE49-F238E27FC236}">
                <a16:creationId xmlns:a16="http://schemas.microsoft.com/office/drawing/2014/main" id="{171F6871-4C94-47EF-92DF-80454466999F}"/>
              </a:ext>
            </a:extLst>
          </p:cNvPr>
          <p:cNvPicPr>
            <a:picLocks noChangeAspect="1" noChangeArrowheads="1"/>
          </p:cNvPicPr>
          <p:nvPr/>
        </p:nvPicPr>
        <p:blipFill>
          <a:blip r:embed="rId9">
            <a:extLst>
              <a:ext uri="{BEBA8EAE-BF5A-486C-A8C5-ECC9F3942E4B}">
                <a14:imgProps xmlns:a14="http://schemas.microsoft.com/office/drawing/2010/main">
                  <a14:imgLayer r:embed="rId10">
                    <a14:imgEffect>
                      <a14:sharpenSoften amount="-25000"/>
                    </a14:imgEffect>
                    <a14:imgEffect>
                      <a14:saturation sat="66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3821299" y="6159852"/>
            <a:ext cx="894454" cy="636438"/>
          </a:xfrm>
          <a:prstGeom prst="rect">
            <a:avLst/>
          </a:prstGeom>
          <a:noFill/>
          <a:effectLst/>
          <a:extLst>
            <a:ext uri="{909E8E84-426E-40DD-AFC4-6F175D3DCCD1}">
              <a14:hiddenFill xmlns:a14="http://schemas.microsoft.com/office/drawing/2010/main">
                <a:solidFill>
                  <a:srgbClr val="FFFFFF"/>
                </a:solidFill>
              </a14:hiddenFill>
            </a:ext>
          </a:extLst>
        </p:spPr>
      </p:pic>
      <p:sp>
        <p:nvSpPr>
          <p:cNvPr id="18" name="Rectángulo 17">
            <a:extLst>
              <a:ext uri="{FF2B5EF4-FFF2-40B4-BE49-F238E27FC236}">
                <a16:creationId xmlns:a16="http://schemas.microsoft.com/office/drawing/2014/main" id="{5FDFD46E-691A-4244-9768-F93A37792C8C}"/>
              </a:ext>
            </a:extLst>
          </p:cNvPr>
          <p:cNvSpPr/>
          <p:nvPr/>
        </p:nvSpPr>
        <p:spPr>
          <a:xfrm>
            <a:off x="0" y="873306"/>
            <a:ext cx="1785769" cy="5215521"/>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s-ES" sz="1350" u="sng" dirty="0">
                <a:solidFill>
                  <a:schemeClr val="bg1"/>
                </a:solidFill>
              </a:rPr>
              <a:t>Crecimiento cristalino</a:t>
            </a:r>
          </a:p>
          <a:p>
            <a:pPr marL="108000" indent="-72000">
              <a:buFontTx/>
              <a:buChar char="-"/>
            </a:pPr>
            <a:r>
              <a:rPr lang="es-ES" sz="1350" dirty="0">
                <a:solidFill>
                  <a:schemeClr val="bg1"/>
                </a:solidFill>
              </a:rPr>
              <a:t>Deposición</a:t>
            </a:r>
          </a:p>
          <a:p>
            <a:pPr marL="108000" indent="-72000">
              <a:buFontTx/>
              <a:buChar char="-"/>
            </a:pPr>
            <a:r>
              <a:rPr lang="es-ES" sz="1350" dirty="0">
                <a:solidFill>
                  <a:schemeClr val="bg1"/>
                </a:solidFill>
              </a:rPr>
              <a:t>Conceptos</a:t>
            </a:r>
          </a:p>
          <a:p>
            <a:pPr marL="108000" indent="-72000">
              <a:buFontTx/>
              <a:buChar char="-"/>
            </a:pPr>
            <a:r>
              <a:rPr lang="es-ES" sz="1350" dirty="0">
                <a:solidFill>
                  <a:schemeClr val="bg1"/>
                </a:solidFill>
              </a:rPr>
              <a:t>Tipos de Crecimiento</a:t>
            </a:r>
          </a:p>
          <a:p>
            <a:pPr marL="108000" indent="-72000">
              <a:buFontTx/>
              <a:buChar char="-"/>
            </a:pPr>
            <a:r>
              <a:rPr lang="es-ES" sz="1350" dirty="0"/>
              <a:t>Modelo TSK</a:t>
            </a:r>
          </a:p>
          <a:p>
            <a:pPr marL="108000" indent="-72000">
              <a:buFontTx/>
              <a:buChar char="-"/>
            </a:pPr>
            <a:endParaRPr lang="es-ES" sz="1350" dirty="0"/>
          </a:p>
          <a:p>
            <a:r>
              <a:rPr lang="es-ES" sz="1350" u="sng" dirty="0">
                <a:solidFill>
                  <a:schemeClr val="bg1"/>
                </a:solidFill>
              </a:rPr>
              <a:t>Simulación atomística</a:t>
            </a:r>
          </a:p>
          <a:p>
            <a:pPr marL="108000" indent="-72000">
              <a:buFontTx/>
              <a:buChar char="-"/>
            </a:pPr>
            <a:r>
              <a:rPr lang="es-ES" sz="1350" dirty="0">
                <a:solidFill>
                  <a:schemeClr val="bg1"/>
                </a:solidFill>
              </a:rPr>
              <a:t>Introducción</a:t>
            </a:r>
          </a:p>
          <a:p>
            <a:pPr marL="108000" indent="-72000">
              <a:buFontTx/>
              <a:buChar char="-"/>
            </a:pPr>
            <a:r>
              <a:rPr lang="es-ES" sz="1350" dirty="0">
                <a:solidFill>
                  <a:schemeClr val="bg1"/>
                </a:solidFill>
              </a:rPr>
              <a:t>Dinámica molecular</a:t>
            </a:r>
          </a:p>
          <a:p>
            <a:pPr marL="108000" indent="-72000">
              <a:buFontTx/>
              <a:buChar char="-"/>
            </a:pPr>
            <a:r>
              <a:rPr lang="es-ES" sz="1350" dirty="0">
                <a:solidFill>
                  <a:schemeClr val="bg1"/>
                </a:solidFill>
              </a:rPr>
              <a:t>Monte Carlo</a:t>
            </a:r>
          </a:p>
          <a:p>
            <a:pPr marL="288000" lvl="1" indent="-171450">
              <a:buFont typeface="Arial" panose="020B0604020202020204" pitchFamily="34" charset="0"/>
              <a:buChar char="•"/>
            </a:pPr>
            <a:r>
              <a:rPr lang="es-ES" sz="1350" dirty="0">
                <a:solidFill>
                  <a:schemeClr val="bg1"/>
                </a:solidFill>
              </a:rPr>
              <a:t>KMC</a:t>
            </a:r>
          </a:p>
          <a:p>
            <a:pPr marL="288000" lvl="1" indent="-171450">
              <a:buFont typeface="Arial" panose="020B0604020202020204" pitchFamily="34" charset="0"/>
              <a:buChar char="•"/>
            </a:pPr>
            <a:r>
              <a:rPr lang="es-ES" sz="1350" dirty="0">
                <a:solidFill>
                  <a:schemeClr val="bg1"/>
                </a:solidFill>
              </a:rPr>
              <a:t>Paralelización</a:t>
            </a:r>
          </a:p>
          <a:p>
            <a:endParaRPr lang="es-ES" sz="1350" b="1" u="sng" dirty="0"/>
          </a:p>
          <a:p>
            <a:r>
              <a:rPr lang="es-ES" sz="1350" b="1" u="sng" dirty="0">
                <a:solidFill>
                  <a:srgbClr val="FD9101"/>
                </a:solidFill>
              </a:rPr>
              <a:t>Aportaciones</a:t>
            </a:r>
          </a:p>
          <a:p>
            <a:pPr marL="108000" indent="-72000">
              <a:buFontTx/>
              <a:buChar char="-"/>
            </a:pPr>
            <a:r>
              <a:rPr lang="es-ES" sz="1350" dirty="0" err="1">
                <a:solidFill>
                  <a:schemeClr val="bg1"/>
                </a:solidFill>
              </a:rPr>
              <a:t>Homoepitaxia</a:t>
            </a:r>
            <a:endParaRPr lang="es-ES" sz="1350" dirty="0">
              <a:solidFill>
                <a:schemeClr val="bg1"/>
              </a:solidFill>
            </a:endParaRPr>
          </a:p>
          <a:p>
            <a:pPr marL="108000" indent="-72000">
              <a:buFontTx/>
              <a:buChar char="-"/>
            </a:pPr>
            <a:r>
              <a:rPr lang="es-ES" sz="1350" dirty="0" err="1">
                <a:solidFill>
                  <a:schemeClr val="bg1"/>
                </a:solidFill>
              </a:rPr>
              <a:t>Heteroepitaxia</a:t>
            </a:r>
            <a:endParaRPr lang="es-ES" sz="1350" dirty="0">
              <a:solidFill>
                <a:schemeClr val="bg1"/>
              </a:solidFill>
            </a:endParaRPr>
          </a:p>
          <a:p>
            <a:pPr marL="108000" indent="-72000">
              <a:buFontTx/>
              <a:buChar char="-"/>
            </a:pPr>
            <a:r>
              <a:rPr lang="es-ES" sz="1350" b="1" dirty="0">
                <a:solidFill>
                  <a:srgbClr val="FD9101"/>
                </a:solidFill>
              </a:rPr>
              <a:t>Análisis </a:t>
            </a:r>
            <a:r>
              <a:rPr lang="es-ES" sz="1350" b="1" dirty="0" err="1">
                <a:solidFill>
                  <a:srgbClr val="FD9101"/>
                </a:solidFill>
              </a:rPr>
              <a:t>MMonCa</a:t>
            </a:r>
            <a:endParaRPr lang="es-ES" sz="1350" b="1" dirty="0">
              <a:solidFill>
                <a:srgbClr val="FD9101"/>
              </a:solidFill>
            </a:endParaRPr>
          </a:p>
          <a:p>
            <a:endParaRPr lang="es-ES" sz="1350" dirty="0"/>
          </a:p>
          <a:p>
            <a:r>
              <a:rPr lang="es-ES" sz="1350" u="sng" dirty="0"/>
              <a:t>Simulador distribuido</a:t>
            </a:r>
          </a:p>
          <a:p>
            <a:pPr marL="108000" indent="-72000">
              <a:buFontTx/>
              <a:buChar char="-"/>
            </a:pPr>
            <a:r>
              <a:rPr lang="es-ES" sz="1350" dirty="0"/>
              <a:t>Versión secuencial</a:t>
            </a:r>
          </a:p>
          <a:p>
            <a:pPr marL="108000" indent="-72000">
              <a:buFontTx/>
              <a:buChar char="-"/>
            </a:pPr>
            <a:r>
              <a:rPr lang="es-ES" sz="1350" dirty="0"/>
              <a:t>Versión distribuida</a:t>
            </a:r>
          </a:p>
          <a:p>
            <a:pPr marL="108000" indent="-72000">
              <a:buFontTx/>
              <a:buChar char="-"/>
            </a:pPr>
            <a:r>
              <a:rPr lang="es-ES" sz="1350" dirty="0"/>
              <a:t>Simulaciones</a:t>
            </a:r>
          </a:p>
          <a:p>
            <a:endParaRPr lang="es-ES" sz="1350" dirty="0"/>
          </a:p>
          <a:p>
            <a:r>
              <a:rPr lang="es-ES" sz="1350" u="sng" dirty="0"/>
              <a:t>Conclusiones</a:t>
            </a:r>
          </a:p>
        </p:txBody>
      </p:sp>
      <p:pic>
        <p:nvPicPr>
          <p:cNvPr id="15" name="Imagen 14">
            <a:extLst>
              <a:ext uri="{FF2B5EF4-FFF2-40B4-BE49-F238E27FC236}">
                <a16:creationId xmlns:a16="http://schemas.microsoft.com/office/drawing/2014/main" id="{9763F544-4CE1-4B82-973C-2A108F89AB74}"/>
              </a:ext>
            </a:extLst>
          </p:cNvPr>
          <p:cNvPicPr>
            <a:picLocks noChangeAspect="1"/>
          </p:cNvPicPr>
          <p:nvPr/>
        </p:nvPicPr>
        <p:blipFill>
          <a:blip r:embed="rId11">
            <a:extLst>
              <a:ext uri="{BEBA8EAE-BF5A-486C-A8C5-ECC9F3942E4B}">
                <a14:imgProps xmlns:a14="http://schemas.microsoft.com/office/drawing/2010/main">
                  <a14:imgLayer r:embed="rId12">
                    <a14:imgEffect>
                      <a14:saturation sat="66000"/>
                    </a14:imgEffect>
                  </a14:imgLayer>
                </a14:imgProps>
              </a:ext>
            </a:extLst>
          </a:blip>
          <a:stretch>
            <a:fillRect/>
          </a:stretch>
        </p:blipFill>
        <p:spPr>
          <a:xfrm>
            <a:off x="7930151" y="1646884"/>
            <a:ext cx="998982" cy="1111824"/>
          </a:xfrm>
          <a:prstGeom prst="rect">
            <a:avLst/>
          </a:prstGeom>
          <a:effectLst>
            <a:outerShdw blurRad="139700" dist="38100" dir="2700000" sx="108000" sy="108000" algn="tl" rotWithShape="0">
              <a:prstClr val="black">
                <a:alpha val="40000"/>
              </a:prstClr>
            </a:outerShdw>
          </a:effectLst>
        </p:spPr>
      </p:pic>
      <p:pic>
        <p:nvPicPr>
          <p:cNvPr id="17" name="Imagen 16">
            <a:extLst>
              <a:ext uri="{FF2B5EF4-FFF2-40B4-BE49-F238E27FC236}">
                <a16:creationId xmlns:a16="http://schemas.microsoft.com/office/drawing/2014/main" id="{F906EDFB-B0CA-4118-BF44-543069CCAFBE}"/>
              </a:ext>
            </a:extLst>
          </p:cNvPr>
          <p:cNvPicPr>
            <a:picLocks noChangeAspect="1"/>
          </p:cNvPicPr>
          <p:nvPr/>
        </p:nvPicPr>
        <p:blipFill>
          <a:blip r:embed="rId13"/>
          <a:stretch>
            <a:fillRect/>
          </a:stretch>
        </p:blipFill>
        <p:spPr>
          <a:xfrm>
            <a:off x="1921995" y="2865415"/>
            <a:ext cx="2895516" cy="2389855"/>
          </a:xfrm>
          <a:prstGeom prst="rect">
            <a:avLst/>
          </a:prstGeom>
          <a:effectLst>
            <a:outerShdw blurRad="139700" dist="38100" dir="2700000" sx="102000" sy="102000" algn="tl" rotWithShape="0">
              <a:prstClr val="black">
                <a:alpha val="40000"/>
              </a:prstClr>
            </a:outerShdw>
          </a:effectLst>
        </p:spPr>
      </p:pic>
      <p:pic>
        <p:nvPicPr>
          <p:cNvPr id="6" name="Imagen 5">
            <a:extLst>
              <a:ext uri="{FF2B5EF4-FFF2-40B4-BE49-F238E27FC236}">
                <a16:creationId xmlns:a16="http://schemas.microsoft.com/office/drawing/2014/main" id="{9E28E01F-1843-4FF4-BFC3-5DAB9AED31FE}"/>
              </a:ext>
            </a:extLst>
          </p:cNvPr>
          <p:cNvPicPr>
            <a:picLocks noChangeAspect="1"/>
          </p:cNvPicPr>
          <p:nvPr/>
        </p:nvPicPr>
        <p:blipFill>
          <a:blip r:embed="rId14"/>
          <a:stretch>
            <a:fillRect/>
          </a:stretch>
        </p:blipFill>
        <p:spPr>
          <a:xfrm>
            <a:off x="4953737" y="2865415"/>
            <a:ext cx="3975396" cy="2389855"/>
          </a:xfrm>
          <a:prstGeom prst="rect">
            <a:avLst/>
          </a:prstGeom>
          <a:effectLst>
            <a:outerShdw blurRad="139700" dist="38100" dir="2700000" sx="102000" sy="102000" algn="tl" rotWithShape="0">
              <a:prstClr val="black">
                <a:alpha val="40000"/>
              </a:prstClr>
            </a:outerShdw>
          </a:effectLst>
        </p:spPr>
      </p:pic>
      <p:sp>
        <p:nvSpPr>
          <p:cNvPr id="29" name="Rectángulo 28">
            <a:extLst>
              <a:ext uri="{FF2B5EF4-FFF2-40B4-BE49-F238E27FC236}">
                <a16:creationId xmlns:a16="http://schemas.microsoft.com/office/drawing/2014/main" id="{F7150066-2B04-4BE1-99DE-2AA7E57BFBA3}"/>
              </a:ext>
            </a:extLst>
          </p:cNvPr>
          <p:cNvSpPr/>
          <p:nvPr/>
        </p:nvSpPr>
        <p:spPr>
          <a:xfrm>
            <a:off x="1921995" y="5361977"/>
            <a:ext cx="7101079" cy="537822"/>
          </a:xfrm>
          <a:prstGeom prst="rect">
            <a:avLst/>
          </a:prstGeom>
          <a:solidFill>
            <a:schemeClr val="tx1">
              <a:lumMod val="75000"/>
              <a:lumOff val="2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n-US" sz="1400" dirty="0"/>
              <a:t>I. Martin-</a:t>
            </a:r>
            <a:r>
              <a:rPr lang="en-US" sz="1400" dirty="0" err="1"/>
              <a:t>Bragado</a:t>
            </a:r>
            <a:r>
              <a:rPr lang="en-US" sz="1400" dirty="0"/>
              <a:t>, </a:t>
            </a:r>
            <a:r>
              <a:rPr lang="en-US" sz="1400" b="1" u="sng" dirty="0">
                <a:solidFill>
                  <a:srgbClr val="FFFF00"/>
                </a:solidFill>
              </a:rPr>
              <a:t>J. Abujas</a:t>
            </a:r>
            <a:r>
              <a:rPr lang="en-US" sz="1400" dirty="0"/>
              <a:t>, «Synchronous parallel kinetic Monte Carlo: Implementation and results for Object and Lattice approaches», NIMB Section B, vol. 352, pp. 27-30, 2015.</a:t>
            </a:r>
            <a:endParaRPr lang="de-DE" sz="1400" dirty="0"/>
          </a:p>
        </p:txBody>
      </p:sp>
    </p:spTree>
    <p:extLst>
      <p:ext uri="{BB962C8B-B14F-4D97-AF65-F5344CB8AC3E}">
        <p14:creationId xmlns:p14="http://schemas.microsoft.com/office/powerpoint/2010/main" val="6222827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ángulo 7"/>
          <p:cNvSpPr/>
          <p:nvPr/>
        </p:nvSpPr>
        <p:spPr>
          <a:xfrm>
            <a:off x="0" y="6088828"/>
            <a:ext cx="9144000" cy="769172"/>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r"/>
            <a:endParaRPr lang="es-ES" dirty="0"/>
          </a:p>
        </p:txBody>
      </p:sp>
      <p:sp>
        <p:nvSpPr>
          <p:cNvPr id="9" name="Rectángulo 8"/>
          <p:cNvSpPr/>
          <p:nvPr/>
        </p:nvSpPr>
        <p:spPr>
          <a:xfrm>
            <a:off x="0" y="0"/>
            <a:ext cx="1785769" cy="6088828"/>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ES" dirty="0"/>
          </a:p>
        </p:txBody>
      </p:sp>
      <p:pic>
        <p:nvPicPr>
          <p:cNvPr id="11" name="Picture 6" descr="Resultado de imagen de universidad de cádiz"/>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9773" y="75303"/>
            <a:ext cx="473646" cy="60897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8" descr="Resultado de imagen de sistemas inteligentes de computación uc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458" y="75304"/>
            <a:ext cx="1085768" cy="60897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033195" y="198971"/>
            <a:ext cx="6820349" cy="887552"/>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a:lstStyle>
          <a:p>
            <a:r>
              <a:rPr lang="es-ES" dirty="0"/>
              <a:t>Aportaciones</a:t>
            </a:r>
          </a:p>
        </p:txBody>
      </p:sp>
      <p:sp>
        <p:nvSpPr>
          <p:cNvPr id="23" name="CuadroTexto 22"/>
          <p:cNvSpPr txBox="1"/>
          <p:nvPr/>
        </p:nvSpPr>
        <p:spPr>
          <a:xfrm>
            <a:off x="1785770" y="1086522"/>
            <a:ext cx="7317998" cy="523220"/>
          </a:xfrm>
          <a:prstGeom prst="rect">
            <a:avLst/>
          </a:prstGeom>
          <a:noFill/>
        </p:spPr>
        <p:txBody>
          <a:bodyPr wrap="square" rtlCol="0">
            <a:spAutoFit/>
          </a:bodyPr>
          <a:lstStyle/>
          <a:p>
            <a:pPr algn="ctr"/>
            <a:r>
              <a:rPr lang="es-ES" sz="2800" u="sng" dirty="0"/>
              <a:t>Análisis de paralelización </a:t>
            </a:r>
            <a:r>
              <a:rPr lang="es-ES" sz="2800" u="sng" dirty="0" err="1"/>
              <a:t>MMonCa</a:t>
            </a:r>
            <a:r>
              <a:rPr lang="es-ES" sz="2800" u="sng" dirty="0"/>
              <a:t> (OKMC)</a:t>
            </a:r>
          </a:p>
        </p:txBody>
      </p:sp>
      <p:sp>
        <p:nvSpPr>
          <p:cNvPr id="29" name="Rectángulo 28">
            <a:extLst>
              <a:ext uri="{FF2B5EF4-FFF2-40B4-BE49-F238E27FC236}">
                <a16:creationId xmlns:a16="http://schemas.microsoft.com/office/drawing/2014/main" id="{F7150066-2B04-4BE1-99DE-2AA7E57BFBA3}"/>
              </a:ext>
            </a:extLst>
          </p:cNvPr>
          <p:cNvSpPr/>
          <p:nvPr/>
        </p:nvSpPr>
        <p:spPr>
          <a:xfrm>
            <a:off x="1921995" y="5361977"/>
            <a:ext cx="7101079" cy="537822"/>
          </a:xfrm>
          <a:prstGeom prst="rect">
            <a:avLst/>
          </a:prstGeom>
          <a:solidFill>
            <a:schemeClr val="tx1">
              <a:lumMod val="75000"/>
              <a:lumOff val="2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n-US" sz="1400" dirty="0"/>
              <a:t>I. Martin-</a:t>
            </a:r>
            <a:r>
              <a:rPr lang="en-US" sz="1400" dirty="0" err="1"/>
              <a:t>Bragado</a:t>
            </a:r>
            <a:r>
              <a:rPr lang="en-US" sz="1400" dirty="0"/>
              <a:t>, </a:t>
            </a:r>
            <a:r>
              <a:rPr lang="en-US" sz="1400" b="1" u="sng" dirty="0">
                <a:solidFill>
                  <a:srgbClr val="FFFF00"/>
                </a:solidFill>
              </a:rPr>
              <a:t>J. Abujas</a:t>
            </a:r>
            <a:r>
              <a:rPr lang="en-US" sz="1400" dirty="0"/>
              <a:t>, «Synchronous parallel kinetic Monte Carlo: Implementation and results for Object and Lattice approaches», NIMB Section B, vol. 352, pp. 27-30, 2015.</a:t>
            </a:r>
            <a:endParaRPr lang="de-DE" sz="1400" dirty="0"/>
          </a:p>
        </p:txBody>
      </p:sp>
      <p:graphicFrame>
        <p:nvGraphicFramePr>
          <p:cNvPr id="19" name="Tabla 18">
            <a:extLst>
              <a:ext uri="{FF2B5EF4-FFF2-40B4-BE49-F238E27FC236}">
                <a16:creationId xmlns:a16="http://schemas.microsoft.com/office/drawing/2014/main" id="{113B1DAD-D74C-4562-ABCC-7E09077E26EB}"/>
              </a:ext>
            </a:extLst>
          </p:cNvPr>
          <p:cNvGraphicFramePr>
            <a:graphicFrameLocks noGrp="1"/>
          </p:cNvGraphicFramePr>
          <p:nvPr>
            <p:extLst/>
          </p:nvPr>
        </p:nvGraphicFramePr>
        <p:xfrm>
          <a:off x="6221472" y="6153374"/>
          <a:ext cx="2922528" cy="640080"/>
        </p:xfrm>
        <a:graphic>
          <a:graphicData uri="http://schemas.openxmlformats.org/drawingml/2006/table">
            <a:tbl>
              <a:tblPr firstRow="1" bandRow="1">
                <a:tableStyleId>{2D5ABB26-0587-4C30-8999-92F81FD0307C}</a:tableStyleId>
              </a:tblPr>
              <a:tblGrid>
                <a:gridCol w="2458943">
                  <a:extLst>
                    <a:ext uri="{9D8B030D-6E8A-4147-A177-3AD203B41FA5}">
                      <a16:colId xmlns:a16="http://schemas.microsoft.com/office/drawing/2014/main" val="1347896834"/>
                    </a:ext>
                  </a:extLst>
                </a:gridCol>
                <a:gridCol w="463585">
                  <a:extLst>
                    <a:ext uri="{9D8B030D-6E8A-4147-A177-3AD203B41FA5}">
                      <a16:colId xmlns:a16="http://schemas.microsoft.com/office/drawing/2014/main" val="972821047"/>
                    </a:ext>
                  </a:extLst>
                </a:gridCol>
              </a:tblGrid>
              <a:tr h="633819">
                <a:tc>
                  <a:txBody>
                    <a:bodyPr/>
                    <a:lstStyle/>
                    <a:p>
                      <a:pPr algn="r"/>
                      <a:r>
                        <a:rPr lang="es-ES" dirty="0">
                          <a:solidFill>
                            <a:schemeClr val="bg1"/>
                          </a:solidFill>
                        </a:rPr>
                        <a:t>Simulación cinética en Entornos Distribuidos</a:t>
                      </a:r>
                      <a:endParaRPr lang="es-ES" b="0" dirty="0">
                        <a:solidFill>
                          <a:schemeClr val="bg1"/>
                        </a:solidFill>
                      </a:endParaRPr>
                    </a:p>
                  </a:txBody>
                  <a:tcPr anchor="ctr">
                    <a:lnR w="12700" cap="flat" cmpd="sng" algn="ctr">
                      <a:solidFill>
                        <a:schemeClr val="tx1"/>
                      </a:solidFill>
                      <a:prstDash val="solid"/>
                      <a:round/>
                      <a:headEnd type="none" w="med" len="med"/>
                      <a:tailEnd type="none" w="med" len="med"/>
                    </a:lnR>
                  </a:tcPr>
                </a:tc>
                <a:tc>
                  <a:txBody>
                    <a:bodyPr/>
                    <a:lstStyle/>
                    <a:p>
                      <a:pPr algn="ctr"/>
                      <a:fld id="{0E1C8A44-DCA4-45BE-94D1-2AB25001A8D2}" type="slidenum">
                        <a:rPr lang="es-ES" smtClean="0">
                          <a:solidFill>
                            <a:schemeClr val="bg2">
                              <a:lumMod val="60000"/>
                              <a:lumOff val="40000"/>
                            </a:schemeClr>
                          </a:solidFill>
                        </a:rPr>
                        <a:t>25</a:t>
                      </a:fld>
                      <a:endParaRPr lang="es-ES" dirty="0">
                        <a:solidFill>
                          <a:schemeClr val="bg2">
                            <a:lumMod val="60000"/>
                            <a:lumOff val="40000"/>
                          </a:schemeClr>
                        </a:solidFill>
                      </a:endParaRPr>
                    </a:p>
                  </a:txBody>
                  <a:tcPr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862195207"/>
                  </a:ext>
                </a:extLst>
              </a:tr>
            </a:tbl>
          </a:graphicData>
        </a:graphic>
      </p:graphicFrame>
      <p:pic>
        <p:nvPicPr>
          <p:cNvPr id="20" name="Picture 2" descr="Resultado de imagen de cosires 2014">
            <a:extLst>
              <a:ext uri="{FF2B5EF4-FFF2-40B4-BE49-F238E27FC236}">
                <a16:creationId xmlns:a16="http://schemas.microsoft.com/office/drawing/2014/main" id="{736481F8-7319-48DD-BA51-5EAD64F571D5}"/>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rightnessContrast bright="40000" contrast="40000"/>
                    </a14:imgEffect>
                  </a14:imgLayer>
                </a14:imgProps>
              </a:ext>
              <a:ext uri="{28A0092B-C50C-407E-A947-70E740481C1C}">
                <a14:useLocalDpi xmlns:a14="http://schemas.microsoft.com/office/drawing/2010/main" val="0"/>
              </a:ext>
            </a:extLst>
          </a:blip>
          <a:srcRect/>
          <a:stretch>
            <a:fillRect/>
          </a:stretch>
        </p:blipFill>
        <p:spPr bwMode="auto">
          <a:xfrm>
            <a:off x="68458" y="6164131"/>
            <a:ext cx="2451190" cy="628838"/>
          </a:xfrm>
          <a:prstGeom prst="rect">
            <a:avLst/>
          </a:prstGeom>
          <a:solidFill>
            <a:schemeClr val="bg2">
              <a:lumMod val="75000"/>
            </a:schemeClr>
          </a:solidFill>
          <a:extLst/>
        </p:spPr>
      </p:pic>
      <p:pic>
        <p:nvPicPr>
          <p:cNvPr id="25" name="Imagen 24">
            <a:extLst>
              <a:ext uri="{FF2B5EF4-FFF2-40B4-BE49-F238E27FC236}">
                <a16:creationId xmlns:a16="http://schemas.microsoft.com/office/drawing/2014/main" id="{40DED6D6-9237-4F08-B0F4-A8F946B1EF3F}"/>
              </a:ext>
            </a:extLst>
          </p:cNvPr>
          <p:cNvPicPr>
            <a:picLocks noChangeAspect="1"/>
          </p:cNvPicPr>
          <p:nvPr/>
        </p:nvPicPr>
        <p:blipFill rotWithShape="1">
          <a:blip r:embed="rId7"/>
          <a:srcRect t="14103" b="42335"/>
          <a:stretch/>
        </p:blipFill>
        <p:spPr>
          <a:xfrm>
            <a:off x="2601232" y="6159852"/>
            <a:ext cx="1165649" cy="635379"/>
          </a:xfrm>
          <a:prstGeom prst="rect">
            <a:avLst/>
          </a:prstGeom>
          <a:effectLst>
            <a:outerShdw blurRad="88900" dist="38100" dir="2700000" sx="102000" sy="102000" algn="tl" rotWithShape="0">
              <a:prstClr val="black">
                <a:alpha val="40000"/>
              </a:prstClr>
            </a:outerShdw>
          </a:effectLst>
        </p:spPr>
      </p:pic>
      <p:pic>
        <p:nvPicPr>
          <p:cNvPr id="16" name="Picture 2" descr="Resultado de imagen de imdea materiales">
            <a:extLst>
              <a:ext uri="{FF2B5EF4-FFF2-40B4-BE49-F238E27FC236}">
                <a16:creationId xmlns:a16="http://schemas.microsoft.com/office/drawing/2014/main" id="{171F6871-4C94-47EF-92DF-80454466999F}"/>
              </a:ext>
            </a:extLst>
          </p:cNvPr>
          <p:cNvPicPr>
            <a:picLocks noChangeAspect="1" noChangeArrowheads="1"/>
          </p:cNvPicPr>
          <p:nvPr/>
        </p:nvPicPr>
        <p:blipFill>
          <a:blip r:embed="rId8">
            <a:extLst>
              <a:ext uri="{BEBA8EAE-BF5A-486C-A8C5-ECC9F3942E4B}">
                <a14:imgProps xmlns:a14="http://schemas.microsoft.com/office/drawing/2010/main">
                  <a14:imgLayer r:embed="rId9">
                    <a14:imgEffect>
                      <a14:sharpenSoften amount="-25000"/>
                    </a14:imgEffect>
                    <a14:imgEffect>
                      <a14:saturation sat="66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3821299" y="6159852"/>
            <a:ext cx="894454" cy="636438"/>
          </a:xfrm>
          <a:prstGeom prst="rect">
            <a:avLst/>
          </a:prstGeom>
          <a:noFill/>
          <a:effectLst/>
          <a:extLst>
            <a:ext uri="{909E8E84-426E-40DD-AFC4-6F175D3DCCD1}">
              <a14:hiddenFill xmlns:a14="http://schemas.microsoft.com/office/drawing/2010/main">
                <a:solidFill>
                  <a:srgbClr val="FFFFFF"/>
                </a:solidFill>
              </a14:hiddenFill>
            </a:ext>
          </a:extLst>
        </p:spPr>
      </p:pic>
      <p:sp>
        <p:nvSpPr>
          <p:cNvPr id="18" name="Rectángulo 17">
            <a:extLst>
              <a:ext uri="{FF2B5EF4-FFF2-40B4-BE49-F238E27FC236}">
                <a16:creationId xmlns:a16="http://schemas.microsoft.com/office/drawing/2014/main" id="{5FDFD46E-691A-4244-9768-F93A37792C8C}"/>
              </a:ext>
            </a:extLst>
          </p:cNvPr>
          <p:cNvSpPr/>
          <p:nvPr/>
        </p:nvSpPr>
        <p:spPr>
          <a:xfrm>
            <a:off x="0" y="873306"/>
            <a:ext cx="1785769" cy="5215521"/>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s-ES" sz="1350" u="sng" dirty="0">
                <a:solidFill>
                  <a:schemeClr val="bg1"/>
                </a:solidFill>
              </a:rPr>
              <a:t>Crecimiento cristalino</a:t>
            </a:r>
          </a:p>
          <a:p>
            <a:pPr marL="108000" indent="-72000">
              <a:buFontTx/>
              <a:buChar char="-"/>
            </a:pPr>
            <a:r>
              <a:rPr lang="es-ES" sz="1350" dirty="0">
                <a:solidFill>
                  <a:schemeClr val="bg1"/>
                </a:solidFill>
              </a:rPr>
              <a:t>Deposición</a:t>
            </a:r>
          </a:p>
          <a:p>
            <a:pPr marL="108000" indent="-72000">
              <a:buFontTx/>
              <a:buChar char="-"/>
            </a:pPr>
            <a:r>
              <a:rPr lang="es-ES" sz="1350" dirty="0">
                <a:solidFill>
                  <a:schemeClr val="bg1"/>
                </a:solidFill>
              </a:rPr>
              <a:t>Conceptos</a:t>
            </a:r>
          </a:p>
          <a:p>
            <a:pPr marL="108000" indent="-72000">
              <a:buFontTx/>
              <a:buChar char="-"/>
            </a:pPr>
            <a:r>
              <a:rPr lang="es-ES" sz="1350" dirty="0">
                <a:solidFill>
                  <a:schemeClr val="bg1"/>
                </a:solidFill>
              </a:rPr>
              <a:t>Tipos de Crecimiento</a:t>
            </a:r>
          </a:p>
          <a:p>
            <a:pPr marL="108000" indent="-72000">
              <a:buFontTx/>
              <a:buChar char="-"/>
            </a:pPr>
            <a:r>
              <a:rPr lang="es-ES" sz="1350" dirty="0"/>
              <a:t>Modelo TSK</a:t>
            </a:r>
          </a:p>
          <a:p>
            <a:pPr marL="108000" indent="-72000">
              <a:buFontTx/>
              <a:buChar char="-"/>
            </a:pPr>
            <a:endParaRPr lang="es-ES" sz="1350" dirty="0"/>
          </a:p>
          <a:p>
            <a:r>
              <a:rPr lang="es-ES" sz="1350" u="sng" dirty="0">
                <a:solidFill>
                  <a:schemeClr val="bg1"/>
                </a:solidFill>
              </a:rPr>
              <a:t>Simulación atomística</a:t>
            </a:r>
          </a:p>
          <a:p>
            <a:pPr marL="108000" indent="-72000">
              <a:buFontTx/>
              <a:buChar char="-"/>
            </a:pPr>
            <a:r>
              <a:rPr lang="es-ES" sz="1350" dirty="0">
                <a:solidFill>
                  <a:schemeClr val="bg1"/>
                </a:solidFill>
              </a:rPr>
              <a:t>Introducción</a:t>
            </a:r>
          </a:p>
          <a:p>
            <a:pPr marL="108000" indent="-72000">
              <a:buFontTx/>
              <a:buChar char="-"/>
            </a:pPr>
            <a:r>
              <a:rPr lang="es-ES" sz="1350" dirty="0">
                <a:solidFill>
                  <a:schemeClr val="bg1"/>
                </a:solidFill>
              </a:rPr>
              <a:t>Dinámica molecular</a:t>
            </a:r>
          </a:p>
          <a:p>
            <a:pPr marL="108000" indent="-72000">
              <a:buFontTx/>
              <a:buChar char="-"/>
            </a:pPr>
            <a:r>
              <a:rPr lang="es-ES" sz="1350" dirty="0">
                <a:solidFill>
                  <a:schemeClr val="bg1"/>
                </a:solidFill>
              </a:rPr>
              <a:t>Monte Carlo</a:t>
            </a:r>
          </a:p>
          <a:p>
            <a:pPr marL="288000" lvl="1" indent="-171450">
              <a:buFont typeface="Arial" panose="020B0604020202020204" pitchFamily="34" charset="0"/>
              <a:buChar char="•"/>
            </a:pPr>
            <a:r>
              <a:rPr lang="es-ES" sz="1350" dirty="0">
                <a:solidFill>
                  <a:schemeClr val="bg1"/>
                </a:solidFill>
              </a:rPr>
              <a:t>KMC</a:t>
            </a:r>
          </a:p>
          <a:p>
            <a:pPr marL="288000" lvl="1" indent="-171450">
              <a:buFont typeface="Arial" panose="020B0604020202020204" pitchFamily="34" charset="0"/>
              <a:buChar char="•"/>
            </a:pPr>
            <a:r>
              <a:rPr lang="es-ES" sz="1350" dirty="0">
                <a:solidFill>
                  <a:schemeClr val="bg1"/>
                </a:solidFill>
              </a:rPr>
              <a:t>Paralelización</a:t>
            </a:r>
          </a:p>
          <a:p>
            <a:endParaRPr lang="es-ES" sz="1350" b="1" u="sng" dirty="0"/>
          </a:p>
          <a:p>
            <a:r>
              <a:rPr lang="es-ES" sz="1350" b="1" u="sng" dirty="0">
                <a:solidFill>
                  <a:srgbClr val="FD9101"/>
                </a:solidFill>
              </a:rPr>
              <a:t>Aportaciones</a:t>
            </a:r>
          </a:p>
          <a:p>
            <a:pPr marL="108000" indent="-72000">
              <a:buFontTx/>
              <a:buChar char="-"/>
            </a:pPr>
            <a:r>
              <a:rPr lang="es-ES" sz="1350" dirty="0" err="1">
                <a:solidFill>
                  <a:schemeClr val="bg1"/>
                </a:solidFill>
              </a:rPr>
              <a:t>Homoepitaxia</a:t>
            </a:r>
            <a:endParaRPr lang="es-ES" sz="1350" dirty="0">
              <a:solidFill>
                <a:schemeClr val="bg1"/>
              </a:solidFill>
            </a:endParaRPr>
          </a:p>
          <a:p>
            <a:pPr marL="108000" indent="-72000">
              <a:buFontTx/>
              <a:buChar char="-"/>
            </a:pPr>
            <a:r>
              <a:rPr lang="es-ES" sz="1350" dirty="0" err="1">
                <a:solidFill>
                  <a:schemeClr val="bg1"/>
                </a:solidFill>
              </a:rPr>
              <a:t>Heteroepitaxia</a:t>
            </a:r>
            <a:endParaRPr lang="es-ES" sz="1350" dirty="0">
              <a:solidFill>
                <a:schemeClr val="bg1"/>
              </a:solidFill>
            </a:endParaRPr>
          </a:p>
          <a:p>
            <a:pPr marL="108000" indent="-72000">
              <a:buFontTx/>
              <a:buChar char="-"/>
            </a:pPr>
            <a:r>
              <a:rPr lang="es-ES" sz="1350" b="1" dirty="0">
                <a:solidFill>
                  <a:srgbClr val="FD9101"/>
                </a:solidFill>
              </a:rPr>
              <a:t>Análisis </a:t>
            </a:r>
            <a:r>
              <a:rPr lang="es-ES" sz="1350" b="1" dirty="0" err="1">
                <a:solidFill>
                  <a:srgbClr val="FD9101"/>
                </a:solidFill>
              </a:rPr>
              <a:t>MMonCa</a:t>
            </a:r>
            <a:endParaRPr lang="es-ES" sz="1350" b="1" dirty="0">
              <a:solidFill>
                <a:srgbClr val="FD9101"/>
              </a:solidFill>
            </a:endParaRPr>
          </a:p>
          <a:p>
            <a:endParaRPr lang="es-ES" sz="1350" dirty="0"/>
          </a:p>
          <a:p>
            <a:r>
              <a:rPr lang="es-ES" sz="1350" u="sng" dirty="0"/>
              <a:t>Simulador distribuido</a:t>
            </a:r>
          </a:p>
          <a:p>
            <a:pPr marL="108000" indent="-72000">
              <a:buFontTx/>
              <a:buChar char="-"/>
            </a:pPr>
            <a:r>
              <a:rPr lang="es-ES" sz="1350" dirty="0"/>
              <a:t>Versión secuencial</a:t>
            </a:r>
          </a:p>
          <a:p>
            <a:pPr marL="108000" indent="-72000">
              <a:buFontTx/>
              <a:buChar char="-"/>
            </a:pPr>
            <a:r>
              <a:rPr lang="es-ES" sz="1350" dirty="0"/>
              <a:t>Versión distribuida</a:t>
            </a:r>
          </a:p>
          <a:p>
            <a:pPr marL="108000" indent="-72000">
              <a:buFontTx/>
              <a:buChar char="-"/>
            </a:pPr>
            <a:r>
              <a:rPr lang="es-ES" sz="1350" dirty="0"/>
              <a:t>Simulaciones</a:t>
            </a:r>
          </a:p>
          <a:p>
            <a:endParaRPr lang="es-ES" sz="1350" dirty="0"/>
          </a:p>
          <a:p>
            <a:r>
              <a:rPr lang="es-ES" sz="1350" u="sng" dirty="0"/>
              <a:t>Conclusiones</a:t>
            </a:r>
          </a:p>
        </p:txBody>
      </p:sp>
      <p:pic>
        <p:nvPicPr>
          <p:cNvPr id="2" name="Imagen 1">
            <a:extLst>
              <a:ext uri="{FF2B5EF4-FFF2-40B4-BE49-F238E27FC236}">
                <a16:creationId xmlns:a16="http://schemas.microsoft.com/office/drawing/2014/main" id="{6AFBEE2D-1A02-45FB-B799-3F2DA9DECADF}"/>
              </a:ext>
            </a:extLst>
          </p:cNvPr>
          <p:cNvPicPr>
            <a:picLocks noChangeAspect="1"/>
          </p:cNvPicPr>
          <p:nvPr/>
        </p:nvPicPr>
        <p:blipFill>
          <a:blip r:embed="rId10"/>
          <a:stretch>
            <a:fillRect/>
          </a:stretch>
        </p:blipFill>
        <p:spPr>
          <a:xfrm>
            <a:off x="2997142" y="1798771"/>
            <a:ext cx="4947322" cy="3238247"/>
          </a:xfrm>
          <a:prstGeom prst="rect">
            <a:avLst/>
          </a:prstGeom>
          <a:effectLst>
            <a:outerShdw blurRad="266700" dist="38100" dir="2700000" sx="102000" sy="102000" algn="tl" rotWithShape="0">
              <a:prstClr val="black">
                <a:alpha val="37000"/>
              </a:prstClr>
            </a:outerShdw>
          </a:effectLst>
        </p:spPr>
      </p:pic>
    </p:spTree>
    <p:extLst>
      <p:ext uri="{BB962C8B-B14F-4D97-AF65-F5344CB8AC3E}">
        <p14:creationId xmlns:p14="http://schemas.microsoft.com/office/powerpoint/2010/main" val="1122495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ángulo 7"/>
          <p:cNvSpPr/>
          <p:nvPr/>
        </p:nvSpPr>
        <p:spPr>
          <a:xfrm>
            <a:off x="0" y="6088828"/>
            <a:ext cx="9144000" cy="769172"/>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r"/>
            <a:endParaRPr lang="es-ES" dirty="0"/>
          </a:p>
        </p:txBody>
      </p:sp>
      <p:sp>
        <p:nvSpPr>
          <p:cNvPr id="9" name="Rectángulo 8"/>
          <p:cNvSpPr/>
          <p:nvPr/>
        </p:nvSpPr>
        <p:spPr>
          <a:xfrm>
            <a:off x="0" y="0"/>
            <a:ext cx="1785769" cy="6088828"/>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ES" dirty="0"/>
          </a:p>
        </p:txBody>
      </p:sp>
      <p:pic>
        <p:nvPicPr>
          <p:cNvPr id="11" name="Picture 6" descr="Resultado de imagen de universidad de cádiz"/>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9773" y="75303"/>
            <a:ext cx="473646" cy="60897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8" descr="Resultado de imagen de sistemas inteligentes de computación uc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458" y="75304"/>
            <a:ext cx="1085768" cy="60897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033195" y="198971"/>
            <a:ext cx="6820349" cy="887552"/>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a:lstStyle>
          <a:p>
            <a:r>
              <a:rPr lang="es-ES" dirty="0"/>
              <a:t>Aportaciones</a:t>
            </a:r>
          </a:p>
        </p:txBody>
      </p:sp>
      <p:sp>
        <p:nvSpPr>
          <p:cNvPr id="23" name="CuadroTexto 22"/>
          <p:cNvSpPr txBox="1"/>
          <p:nvPr/>
        </p:nvSpPr>
        <p:spPr>
          <a:xfrm>
            <a:off x="1785770" y="1086522"/>
            <a:ext cx="7317998" cy="523220"/>
          </a:xfrm>
          <a:prstGeom prst="rect">
            <a:avLst/>
          </a:prstGeom>
          <a:noFill/>
        </p:spPr>
        <p:txBody>
          <a:bodyPr wrap="square" rtlCol="0">
            <a:spAutoFit/>
          </a:bodyPr>
          <a:lstStyle/>
          <a:p>
            <a:pPr algn="ctr"/>
            <a:r>
              <a:rPr lang="es-ES" sz="2800" u="sng" dirty="0"/>
              <a:t>Análisis de paralelización </a:t>
            </a:r>
            <a:r>
              <a:rPr lang="es-ES" sz="2800" u="sng" dirty="0" err="1"/>
              <a:t>MMonCa</a:t>
            </a:r>
            <a:r>
              <a:rPr lang="es-ES" sz="2800" u="sng" dirty="0"/>
              <a:t> (LKMC)</a:t>
            </a:r>
          </a:p>
        </p:txBody>
      </p:sp>
      <p:sp>
        <p:nvSpPr>
          <p:cNvPr id="29" name="Rectángulo 28">
            <a:extLst>
              <a:ext uri="{FF2B5EF4-FFF2-40B4-BE49-F238E27FC236}">
                <a16:creationId xmlns:a16="http://schemas.microsoft.com/office/drawing/2014/main" id="{F7150066-2B04-4BE1-99DE-2AA7E57BFBA3}"/>
              </a:ext>
            </a:extLst>
          </p:cNvPr>
          <p:cNvSpPr/>
          <p:nvPr/>
        </p:nvSpPr>
        <p:spPr>
          <a:xfrm>
            <a:off x="1921995" y="5361977"/>
            <a:ext cx="7101079" cy="537822"/>
          </a:xfrm>
          <a:prstGeom prst="rect">
            <a:avLst/>
          </a:prstGeom>
          <a:solidFill>
            <a:schemeClr val="tx1">
              <a:lumMod val="75000"/>
              <a:lumOff val="2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n-US" sz="1400" dirty="0"/>
              <a:t>L. </a:t>
            </a:r>
            <a:r>
              <a:rPr lang="en-US" sz="1400" dirty="0" err="1"/>
              <a:t>Csepregi</a:t>
            </a:r>
            <a:r>
              <a:rPr lang="en-US" sz="1400" dirty="0"/>
              <a:t>, E. F. Kennedy, «Substrate‐orientation dependence of the epitaxial regrowth rate from Si‐implanted amorphous Si», Journal of Applied Physics, vol. 49, nº 7, p. 3906, 1978.</a:t>
            </a:r>
            <a:endParaRPr lang="de-DE" sz="1400" dirty="0"/>
          </a:p>
        </p:txBody>
      </p:sp>
      <p:pic>
        <p:nvPicPr>
          <p:cNvPr id="18" name="Imagen 17">
            <a:extLst>
              <a:ext uri="{FF2B5EF4-FFF2-40B4-BE49-F238E27FC236}">
                <a16:creationId xmlns:a16="http://schemas.microsoft.com/office/drawing/2014/main" id="{AE1C3D45-CD74-4461-A4B9-2FEA058D3CCA}"/>
              </a:ext>
            </a:extLst>
          </p:cNvPr>
          <p:cNvPicPr>
            <a:picLocks noChangeAspect="1"/>
          </p:cNvPicPr>
          <p:nvPr/>
        </p:nvPicPr>
        <p:blipFill>
          <a:blip r:embed="rId5"/>
          <a:stretch>
            <a:fillRect/>
          </a:stretch>
        </p:blipFill>
        <p:spPr>
          <a:xfrm>
            <a:off x="4727502" y="2240094"/>
            <a:ext cx="4126042" cy="2598664"/>
          </a:xfrm>
          <a:prstGeom prst="rect">
            <a:avLst/>
          </a:prstGeom>
          <a:effectLst>
            <a:outerShdw blurRad="152400" dist="38100" dir="2700000" sx="102000" sy="102000" algn="tl" rotWithShape="0">
              <a:prstClr val="black">
                <a:alpha val="40000"/>
              </a:prstClr>
            </a:outerShdw>
          </a:effectLst>
        </p:spPr>
      </p:pic>
      <mc:AlternateContent xmlns:mc="http://schemas.openxmlformats.org/markup-compatibility/2006" xmlns:a14="http://schemas.microsoft.com/office/drawing/2010/main">
        <mc:Choice Requires="a14">
          <p:sp>
            <p:nvSpPr>
              <p:cNvPr id="19" name="Rectángulo 18">
                <a:extLst>
                  <a:ext uri="{FF2B5EF4-FFF2-40B4-BE49-F238E27FC236}">
                    <a16:creationId xmlns:a16="http://schemas.microsoft.com/office/drawing/2014/main" id="{8A64AA35-D74A-43E3-9E60-766A3DCB101C}"/>
                  </a:ext>
                </a:extLst>
              </p:cNvPr>
              <p:cNvSpPr/>
              <p:nvPr/>
            </p:nvSpPr>
            <p:spPr>
              <a:xfrm>
                <a:off x="2030168" y="2402355"/>
                <a:ext cx="2697334" cy="2369880"/>
              </a:xfrm>
              <a:prstGeom prst="rect">
                <a:avLst/>
              </a:prstGeom>
            </p:spPr>
            <p:txBody>
              <a:bodyPr wrap="square">
                <a:spAutoFit/>
              </a:bodyPr>
              <a:lstStyle/>
              <a:p>
                <a:pPr marL="285750" indent="-285750">
                  <a:spcBef>
                    <a:spcPts val="1200"/>
                  </a:spcBef>
                  <a:buFontTx/>
                  <a:buChar char="-"/>
                </a:pPr>
                <a:r>
                  <a:rPr lang="es-ES" dirty="0"/>
                  <a:t>Recristalización de de </a:t>
                </a:r>
                <a14:m>
                  <m:oMath xmlns:m="http://schemas.openxmlformats.org/officeDocument/2006/math">
                    <m:r>
                      <a:rPr lang="es-ES" i="1" dirty="0">
                        <a:latin typeface="Cambria Math" panose="02040503050406030204" pitchFamily="18" charset="0"/>
                      </a:rPr>
                      <m:t>11 </m:t>
                    </m:r>
                    <m:r>
                      <a:rPr lang="es-ES" i="1" dirty="0" err="1">
                        <a:latin typeface="Cambria Math" panose="02040503050406030204" pitchFamily="18" charset="0"/>
                      </a:rPr>
                      <m:t>𝑛𝑚</m:t>
                    </m:r>
                  </m:oMath>
                </a14:m>
                <a:r>
                  <a:rPr lang="es-ES" dirty="0"/>
                  <a:t> de Si amorfo.</a:t>
                </a:r>
              </a:p>
              <a:p>
                <a:pPr marL="742950" lvl="1" indent="-285750">
                  <a:spcBef>
                    <a:spcPts val="1200"/>
                  </a:spcBef>
                  <a:buFontTx/>
                  <a:buChar char="-"/>
                </a:pPr>
                <a:r>
                  <a:rPr lang="es-ES" dirty="0"/>
                  <a:t>100x100 cu</a:t>
                </a:r>
                <a:r>
                  <a:rPr lang="es-ES" baseline="30000" dirty="0"/>
                  <a:t>2</a:t>
                </a:r>
              </a:p>
              <a:p>
                <a:pPr marL="742950" lvl="1" indent="-285750">
                  <a:spcBef>
                    <a:spcPts val="1200"/>
                  </a:spcBef>
                  <a:buFontTx/>
                  <a:buChar char="-"/>
                </a:pPr>
                <a:r>
                  <a:rPr lang="es-ES" dirty="0"/>
                  <a:t>175x175 cu</a:t>
                </a:r>
                <a:r>
                  <a:rPr lang="es-ES" baseline="30000" dirty="0"/>
                  <a:t>2</a:t>
                </a:r>
                <a:endParaRPr lang="es-ES" dirty="0"/>
              </a:p>
              <a:p>
                <a:pPr marL="742950" lvl="1" indent="-285750">
                  <a:spcBef>
                    <a:spcPts val="1200"/>
                  </a:spcBef>
                  <a:buFontTx/>
                  <a:buChar char="-"/>
                </a:pPr>
                <a:r>
                  <a:rPr lang="es-ES" dirty="0"/>
                  <a:t>250x250 cu</a:t>
                </a:r>
                <a:r>
                  <a:rPr lang="es-ES" baseline="30000" dirty="0"/>
                  <a:t>2</a:t>
                </a:r>
                <a:endParaRPr lang="es-ES" dirty="0"/>
              </a:p>
              <a:p>
                <a:pPr marL="285750" indent="-285750">
                  <a:spcBef>
                    <a:spcPts val="1200"/>
                  </a:spcBef>
                  <a:buFontTx/>
                  <a:buChar char="-"/>
                </a:pPr>
                <a:endParaRPr lang="es-ES" dirty="0"/>
              </a:p>
            </p:txBody>
          </p:sp>
        </mc:Choice>
        <mc:Fallback xmlns="">
          <p:sp>
            <p:nvSpPr>
              <p:cNvPr id="19" name="Rectángulo 18">
                <a:extLst>
                  <a:ext uri="{FF2B5EF4-FFF2-40B4-BE49-F238E27FC236}">
                    <a16:creationId xmlns:a16="http://schemas.microsoft.com/office/drawing/2014/main" id="{8A64AA35-D74A-43E3-9E60-766A3DCB101C}"/>
                  </a:ext>
                </a:extLst>
              </p:cNvPr>
              <p:cNvSpPr>
                <a:spLocks noRot="1" noChangeAspect="1" noMove="1" noResize="1" noEditPoints="1" noAdjustHandles="1" noChangeArrowheads="1" noChangeShapeType="1" noTextEdit="1"/>
              </p:cNvSpPr>
              <p:nvPr/>
            </p:nvSpPr>
            <p:spPr>
              <a:xfrm>
                <a:off x="2030168" y="2402355"/>
                <a:ext cx="2697334" cy="2369880"/>
              </a:xfrm>
              <a:prstGeom prst="rect">
                <a:avLst/>
              </a:prstGeom>
              <a:blipFill>
                <a:blip r:embed="rId6"/>
                <a:stretch>
                  <a:fillRect l="-1354" t="-1285"/>
                </a:stretch>
              </a:blipFill>
            </p:spPr>
            <p:txBody>
              <a:bodyPr/>
              <a:lstStyle/>
              <a:p>
                <a:r>
                  <a:rPr lang="es-ES">
                    <a:noFill/>
                  </a:rPr>
                  <a:t> </a:t>
                </a:r>
              </a:p>
            </p:txBody>
          </p:sp>
        </mc:Fallback>
      </mc:AlternateContent>
      <p:graphicFrame>
        <p:nvGraphicFramePr>
          <p:cNvPr id="20" name="Tabla 19">
            <a:extLst>
              <a:ext uri="{FF2B5EF4-FFF2-40B4-BE49-F238E27FC236}">
                <a16:creationId xmlns:a16="http://schemas.microsoft.com/office/drawing/2014/main" id="{E676DA1B-8E0F-4409-9464-C6BDB578A85C}"/>
              </a:ext>
            </a:extLst>
          </p:cNvPr>
          <p:cNvGraphicFramePr>
            <a:graphicFrameLocks noGrp="1"/>
          </p:cNvGraphicFramePr>
          <p:nvPr>
            <p:extLst>
              <p:ext uri="{D42A27DB-BD31-4B8C-83A1-F6EECF244321}">
                <p14:modId xmlns:p14="http://schemas.microsoft.com/office/powerpoint/2010/main" val="2442808878"/>
              </p:ext>
            </p:extLst>
          </p:nvPr>
        </p:nvGraphicFramePr>
        <p:xfrm>
          <a:off x="6221472" y="6153374"/>
          <a:ext cx="2922528" cy="640080"/>
        </p:xfrm>
        <a:graphic>
          <a:graphicData uri="http://schemas.openxmlformats.org/drawingml/2006/table">
            <a:tbl>
              <a:tblPr firstRow="1" bandRow="1">
                <a:tableStyleId>{2D5ABB26-0587-4C30-8999-92F81FD0307C}</a:tableStyleId>
              </a:tblPr>
              <a:tblGrid>
                <a:gridCol w="2458943">
                  <a:extLst>
                    <a:ext uri="{9D8B030D-6E8A-4147-A177-3AD203B41FA5}">
                      <a16:colId xmlns:a16="http://schemas.microsoft.com/office/drawing/2014/main" val="1347896834"/>
                    </a:ext>
                  </a:extLst>
                </a:gridCol>
                <a:gridCol w="463585">
                  <a:extLst>
                    <a:ext uri="{9D8B030D-6E8A-4147-A177-3AD203B41FA5}">
                      <a16:colId xmlns:a16="http://schemas.microsoft.com/office/drawing/2014/main" val="972821047"/>
                    </a:ext>
                  </a:extLst>
                </a:gridCol>
              </a:tblGrid>
              <a:tr h="633819">
                <a:tc>
                  <a:txBody>
                    <a:bodyPr/>
                    <a:lstStyle/>
                    <a:p>
                      <a:pPr algn="r"/>
                      <a:r>
                        <a:rPr lang="es-ES" dirty="0">
                          <a:solidFill>
                            <a:schemeClr val="bg1"/>
                          </a:solidFill>
                        </a:rPr>
                        <a:t>Simulación cinética en Entornos Distribuidos</a:t>
                      </a:r>
                      <a:endParaRPr lang="es-ES" b="0" dirty="0">
                        <a:solidFill>
                          <a:schemeClr val="bg1"/>
                        </a:solidFill>
                      </a:endParaRPr>
                    </a:p>
                  </a:txBody>
                  <a:tcPr anchor="ctr">
                    <a:lnR w="12700" cap="flat" cmpd="sng" algn="ctr">
                      <a:solidFill>
                        <a:schemeClr val="tx1"/>
                      </a:solidFill>
                      <a:prstDash val="solid"/>
                      <a:round/>
                      <a:headEnd type="none" w="med" len="med"/>
                      <a:tailEnd type="none" w="med" len="med"/>
                    </a:lnR>
                  </a:tcPr>
                </a:tc>
                <a:tc>
                  <a:txBody>
                    <a:bodyPr/>
                    <a:lstStyle/>
                    <a:p>
                      <a:pPr algn="ctr"/>
                      <a:fld id="{0E1C8A44-DCA4-45BE-94D1-2AB25001A8D2}" type="slidenum">
                        <a:rPr lang="es-ES" smtClean="0">
                          <a:solidFill>
                            <a:schemeClr val="bg2">
                              <a:lumMod val="60000"/>
                              <a:lumOff val="40000"/>
                            </a:schemeClr>
                          </a:solidFill>
                        </a:rPr>
                        <a:t>26</a:t>
                      </a:fld>
                      <a:endParaRPr lang="es-ES" dirty="0">
                        <a:solidFill>
                          <a:schemeClr val="bg2">
                            <a:lumMod val="60000"/>
                            <a:lumOff val="40000"/>
                          </a:schemeClr>
                        </a:solidFill>
                      </a:endParaRPr>
                    </a:p>
                  </a:txBody>
                  <a:tcPr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862195207"/>
                  </a:ext>
                </a:extLst>
              </a:tr>
            </a:tbl>
          </a:graphicData>
        </a:graphic>
      </p:graphicFrame>
      <p:pic>
        <p:nvPicPr>
          <p:cNvPr id="25" name="Picture 2" descr="Resultado de imagen de cosires 2014">
            <a:extLst>
              <a:ext uri="{FF2B5EF4-FFF2-40B4-BE49-F238E27FC236}">
                <a16:creationId xmlns:a16="http://schemas.microsoft.com/office/drawing/2014/main" id="{6CB0FF6F-5DD3-48E4-810F-037EFF2B3329}"/>
              </a:ext>
            </a:extLst>
          </p:cNvPr>
          <p:cNvPicPr>
            <a:picLocks noChangeAspect="1" noChangeArrowheads="1"/>
          </p:cNvPicPr>
          <p:nvPr/>
        </p:nvPicPr>
        <p:blipFill>
          <a:blip r:embed="rId7">
            <a:extLst>
              <a:ext uri="{BEBA8EAE-BF5A-486C-A8C5-ECC9F3942E4B}">
                <a14:imgProps xmlns:a14="http://schemas.microsoft.com/office/drawing/2010/main">
                  <a14:imgLayer r:embed="rId8">
                    <a14:imgEffect>
                      <a14:brightnessContrast bright="40000" contrast="40000"/>
                    </a14:imgEffect>
                  </a14:imgLayer>
                </a14:imgProps>
              </a:ext>
              <a:ext uri="{28A0092B-C50C-407E-A947-70E740481C1C}">
                <a14:useLocalDpi xmlns:a14="http://schemas.microsoft.com/office/drawing/2010/main" val="0"/>
              </a:ext>
            </a:extLst>
          </a:blip>
          <a:srcRect/>
          <a:stretch>
            <a:fillRect/>
          </a:stretch>
        </p:blipFill>
        <p:spPr bwMode="auto">
          <a:xfrm>
            <a:off x="68458" y="6164131"/>
            <a:ext cx="2451190" cy="628838"/>
          </a:xfrm>
          <a:prstGeom prst="rect">
            <a:avLst/>
          </a:prstGeom>
          <a:solidFill>
            <a:schemeClr val="bg2">
              <a:lumMod val="75000"/>
            </a:schemeClr>
          </a:solidFill>
          <a:extLst/>
        </p:spPr>
      </p:pic>
      <p:pic>
        <p:nvPicPr>
          <p:cNvPr id="26" name="Imagen 25">
            <a:extLst>
              <a:ext uri="{FF2B5EF4-FFF2-40B4-BE49-F238E27FC236}">
                <a16:creationId xmlns:a16="http://schemas.microsoft.com/office/drawing/2014/main" id="{D4053966-0FCC-497D-9693-F17C5EBAF6C3}"/>
              </a:ext>
            </a:extLst>
          </p:cNvPr>
          <p:cNvPicPr>
            <a:picLocks noChangeAspect="1"/>
          </p:cNvPicPr>
          <p:nvPr/>
        </p:nvPicPr>
        <p:blipFill rotWithShape="1">
          <a:blip r:embed="rId9"/>
          <a:srcRect t="14103" b="42335"/>
          <a:stretch/>
        </p:blipFill>
        <p:spPr>
          <a:xfrm>
            <a:off x="2601232" y="6159852"/>
            <a:ext cx="1165649" cy="635379"/>
          </a:xfrm>
          <a:prstGeom prst="rect">
            <a:avLst/>
          </a:prstGeom>
          <a:effectLst>
            <a:outerShdw blurRad="88900" dist="38100" dir="2700000" sx="102000" sy="102000" algn="tl" rotWithShape="0">
              <a:prstClr val="black">
                <a:alpha val="40000"/>
              </a:prstClr>
            </a:outerShdw>
          </a:effectLst>
        </p:spPr>
      </p:pic>
      <p:pic>
        <p:nvPicPr>
          <p:cNvPr id="15" name="Picture 2" descr="Resultado de imagen de imdea materiales">
            <a:extLst>
              <a:ext uri="{FF2B5EF4-FFF2-40B4-BE49-F238E27FC236}">
                <a16:creationId xmlns:a16="http://schemas.microsoft.com/office/drawing/2014/main" id="{63F39B00-8D19-43E0-A2FC-7B0EEC6705DE}"/>
              </a:ext>
            </a:extLst>
          </p:cNvPr>
          <p:cNvPicPr>
            <a:picLocks noChangeAspect="1" noChangeArrowheads="1"/>
          </p:cNvPicPr>
          <p:nvPr/>
        </p:nvPicPr>
        <p:blipFill>
          <a:blip r:embed="rId10">
            <a:extLst>
              <a:ext uri="{BEBA8EAE-BF5A-486C-A8C5-ECC9F3942E4B}">
                <a14:imgProps xmlns:a14="http://schemas.microsoft.com/office/drawing/2010/main">
                  <a14:imgLayer r:embed="rId11">
                    <a14:imgEffect>
                      <a14:sharpenSoften amount="-25000"/>
                    </a14:imgEffect>
                    <a14:imgEffect>
                      <a14:saturation sat="66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3821299" y="6159852"/>
            <a:ext cx="894454" cy="636438"/>
          </a:xfrm>
          <a:prstGeom prst="rect">
            <a:avLst/>
          </a:prstGeom>
          <a:noFill/>
          <a:effectLst/>
          <a:extLst>
            <a:ext uri="{909E8E84-426E-40DD-AFC4-6F175D3DCCD1}">
              <a14:hiddenFill xmlns:a14="http://schemas.microsoft.com/office/drawing/2010/main">
                <a:solidFill>
                  <a:srgbClr val="FFFFFF"/>
                </a:solidFill>
              </a14:hiddenFill>
            </a:ext>
          </a:extLst>
        </p:spPr>
      </p:pic>
      <p:sp>
        <p:nvSpPr>
          <p:cNvPr id="17" name="Rectángulo 16">
            <a:extLst>
              <a:ext uri="{FF2B5EF4-FFF2-40B4-BE49-F238E27FC236}">
                <a16:creationId xmlns:a16="http://schemas.microsoft.com/office/drawing/2014/main" id="{272A6805-B0A4-4D38-9708-99A9EE52D21B}"/>
              </a:ext>
            </a:extLst>
          </p:cNvPr>
          <p:cNvSpPr/>
          <p:nvPr/>
        </p:nvSpPr>
        <p:spPr>
          <a:xfrm>
            <a:off x="0" y="873306"/>
            <a:ext cx="1785769" cy="5215521"/>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s-ES" sz="1350" u="sng" dirty="0">
                <a:solidFill>
                  <a:schemeClr val="bg1"/>
                </a:solidFill>
              </a:rPr>
              <a:t>Crecimiento cristalino</a:t>
            </a:r>
          </a:p>
          <a:p>
            <a:pPr marL="108000" indent="-72000">
              <a:buFontTx/>
              <a:buChar char="-"/>
            </a:pPr>
            <a:r>
              <a:rPr lang="es-ES" sz="1350" dirty="0">
                <a:solidFill>
                  <a:schemeClr val="bg1"/>
                </a:solidFill>
              </a:rPr>
              <a:t>Deposición</a:t>
            </a:r>
          </a:p>
          <a:p>
            <a:pPr marL="108000" indent="-72000">
              <a:buFontTx/>
              <a:buChar char="-"/>
            </a:pPr>
            <a:r>
              <a:rPr lang="es-ES" sz="1350" dirty="0">
                <a:solidFill>
                  <a:schemeClr val="bg1"/>
                </a:solidFill>
              </a:rPr>
              <a:t>Conceptos</a:t>
            </a:r>
          </a:p>
          <a:p>
            <a:pPr marL="108000" indent="-72000">
              <a:buFontTx/>
              <a:buChar char="-"/>
            </a:pPr>
            <a:r>
              <a:rPr lang="es-ES" sz="1350" dirty="0">
                <a:solidFill>
                  <a:schemeClr val="bg1"/>
                </a:solidFill>
              </a:rPr>
              <a:t>Tipos de Crecimiento</a:t>
            </a:r>
          </a:p>
          <a:p>
            <a:pPr marL="108000" indent="-72000">
              <a:buFontTx/>
              <a:buChar char="-"/>
            </a:pPr>
            <a:r>
              <a:rPr lang="es-ES" sz="1350" dirty="0"/>
              <a:t>Modelo TSK</a:t>
            </a:r>
          </a:p>
          <a:p>
            <a:pPr marL="108000" indent="-72000">
              <a:buFontTx/>
              <a:buChar char="-"/>
            </a:pPr>
            <a:endParaRPr lang="es-ES" sz="1350" dirty="0"/>
          </a:p>
          <a:p>
            <a:r>
              <a:rPr lang="es-ES" sz="1350" u="sng" dirty="0">
                <a:solidFill>
                  <a:schemeClr val="bg1"/>
                </a:solidFill>
              </a:rPr>
              <a:t>Simulación atomística</a:t>
            </a:r>
          </a:p>
          <a:p>
            <a:pPr marL="108000" indent="-72000">
              <a:buFontTx/>
              <a:buChar char="-"/>
            </a:pPr>
            <a:r>
              <a:rPr lang="es-ES" sz="1350" dirty="0">
                <a:solidFill>
                  <a:schemeClr val="bg1"/>
                </a:solidFill>
              </a:rPr>
              <a:t>Introducción</a:t>
            </a:r>
          </a:p>
          <a:p>
            <a:pPr marL="108000" indent="-72000">
              <a:buFontTx/>
              <a:buChar char="-"/>
            </a:pPr>
            <a:r>
              <a:rPr lang="es-ES" sz="1350" dirty="0">
                <a:solidFill>
                  <a:schemeClr val="bg1"/>
                </a:solidFill>
              </a:rPr>
              <a:t>Dinámica molecular</a:t>
            </a:r>
          </a:p>
          <a:p>
            <a:pPr marL="108000" indent="-72000">
              <a:buFontTx/>
              <a:buChar char="-"/>
            </a:pPr>
            <a:r>
              <a:rPr lang="es-ES" sz="1350" dirty="0">
                <a:solidFill>
                  <a:schemeClr val="bg1"/>
                </a:solidFill>
              </a:rPr>
              <a:t>Monte Carlo</a:t>
            </a:r>
          </a:p>
          <a:p>
            <a:pPr marL="288000" lvl="1" indent="-171450">
              <a:buFont typeface="Arial" panose="020B0604020202020204" pitchFamily="34" charset="0"/>
              <a:buChar char="•"/>
            </a:pPr>
            <a:r>
              <a:rPr lang="es-ES" sz="1350" dirty="0">
                <a:solidFill>
                  <a:schemeClr val="bg1"/>
                </a:solidFill>
              </a:rPr>
              <a:t>KMC</a:t>
            </a:r>
          </a:p>
          <a:p>
            <a:pPr marL="288000" lvl="1" indent="-171450">
              <a:buFont typeface="Arial" panose="020B0604020202020204" pitchFamily="34" charset="0"/>
              <a:buChar char="•"/>
            </a:pPr>
            <a:r>
              <a:rPr lang="es-ES" sz="1350" dirty="0">
                <a:solidFill>
                  <a:schemeClr val="bg1"/>
                </a:solidFill>
              </a:rPr>
              <a:t>Paralelización</a:t>
            </a:r>
          </a:p>
          <a:p>
            <a:endParaRPr lang="es-ES" sz="1350" b="1" u="sng" dirty="0"/>
          </a:p>
          <a:p>
            <a:r>
              <a:rPr lang="es-ES" sz="1350" b="1" u="sng" dirty="0">
                <a:solidFill>
                  <a:srgbClr val="FD9101"/>
                </a:solidFill>
              </a:rPr>
              <a:t>Aportaciones</a:t>
            </a:r>
          </a:p>
          <a:p>
            <a:pPr marL="108000" indent="-72000">
              <a:buFontTx/>
              <a:buChar char="-"/>
            </a:pPr>
            <a:r>
              <a:rPr lang="es-ES" sz="1350" dirty="0" err="1">
                <a:solidFill>
                  <a:schemeClr val="bg1"/>
                </a:solidFill>
              </a:rPr>
              <a:t>Homoepitaxia</a:t>
            </a:r>
            <a:endParaRPr lang="es-ES" sz="1350" dirty="0">
              <a:solidFill>
                <a:schemeClr val="bg1"/>
              </a:solidFill>
            </a:endParaRPr>
          </a:p>
          <a:p>
            <a:pPr marL="108000" indent="-72000">
              <a:buFontTx/>
              <a:buChar char="-"/>
            </a:pPr>
            <a:r>
              <a:rPr lang="es-ES" sz="1350" dirty="0" err="1">
                <a:solidFill>
                  <a:schemeClr val="bg1"/>
                </a:solidFill>
              </a:rPr>
              <a:t>Heteroepitaxia</a:t>
            </a:r>
            <a:endParaRPr lang="es-ES" sz="1350" dirty="0">
              <a:solidFill>
                <a:schemeClr val="bg1"/>
              </a:solidFill>
            </a:endParaRPr>
          </a:p>
          <a:p>
            <a:pPr marL="108000" indent="-72000">
              <a:buFontTx/>
              <a:buChar char="-"/>
            </a:pPr>
            <a:r>
              <a:rPr lang="es-ES" sz="1350" b="1" dirty="0">
                <a:solidFill>
                  <a:srgbClr val="FD9101"/>
                </a:solidFill>
              </a:rPr>
              <a:t>Análisis </a:t>
            </a:r>
            <a:r>
              <a:rPr lang="es-ES" sz="1350" b="1" dirty="0" err="1">
                <a:solidFill>
                  <a:srgbClr val="FD9101"/>
                </a:solidFill>
              </a:rPr>
              <a:t>MMonCa</a:t>
            </a:r>
            <a:endParaRPr lang="es-ES" sz="1350" b="1" dirty="0">
              <a:solidFill>
                <a:srgbClr val="FD9101"/>
              </a:solidFill>
            </a:endParaRPr>
          </a:p>
          <a:p>
            <a:endParaRPr lang="es-ES" sz="1350" dirty="0"/>
          </a:p>
          <a:p>
            <a:r>
              <a:rPr lang="es-ES" sz="1350" u="sng" dirty="0"/>
              <a:t>Simulador distribuido</a:t>
            </a:r>
          </a:p>
          <a:p>
            <a:pPr marL="108000" indent="-72000">
              <a:buFontTx/>
              <a:buChar char="-"/>
            </a:pPr>
            <a:r>
              <a:rPr lang="es-ES" sz="1350" dirty="0"/>
              <a:t>Versión secuencial</a:t>
            </a:r>
          </a:p>
          <a:p>
            <a:pPr marL="108000" indent="-72000">
              <a:buFontTx/>
              <a:buChar char="-"/>
            </a:pPr>
            <a:r>
              <a:rPr lang="es-ES" sz="1350" dirty="0"/>
              <a:t>Versión distribuida</a:t>
            </a:r>
          </a:p>
          <a:p>
            <a:pPr marL="108000" indent="-72000">
              <a:buFontTx/>
              <a:buChar char="-"/>
            </a:pPr>
            <a:r>
              <a:rPr lang="es-ES" sz="1350" dirty="0"/>
              <a:t>Simulaciones</a:t>
            </a:r>
          </a:p>
          <a:p>
            <a:endParaRPr lang="es-ES" sz="1350" dirty="0"/>
          </a:p>
          <a:p>
            <a:r>
              <a:rPr lang="es-ES" sz="1350" u="sng" dirty="0"/>
              <a:t>Conclusiones</a:t>
            </a:r>
          </a:p>
        </p:txBody>
      </p:sp>
    </p:spTree>
    <p:extLst>
      <p:ext uri="{BB962C8B-B14F-4D97-AF65-F5344CB8AC3E}">
        <p14:creationId xmlns:p14="http://schemas.microsoft.com/office/powerpoint/2010/main" val="527268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ángulo 7"/>
          <p:cNvSpPr/>
          <p:nvPr/>
        </p:nvSpPr>
        <p:spPr>
          <a:xfrm>
            <a:off x="0" y="6088828"/>
            <a:ext cx="9144000" cy="769172"/>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r"/>
            <a:endParaRPr lang="es-ES" dirty="0"/>
          </a:p>
        </p:txBody>
      </p:sp>
      <p:sp>
        <p:nvSpPr>
          <p:cNvPr id="9" name="Rectángulo 8"/>
          <p:cNvSpPr/>
          <p:nvPr/>
        </p:nvSpPr>
        <p:spPr>
          <a:xfrm>
            <a:off x="0" y="0"/>
            <a:ext cx="1785769" cy="6088828"/>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ES" dirty="0"/>
          </a:p>
        </p:txBody>
      </p:sp>
      <p:pic>
        <p:nvPicPr>
          <p:cNvPr id="11" name="Picture 6" descr="Resultado de imagen de universidad de cádiz"/>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9773" y="75303"/>
            <a:ext cx="473646" cy="60897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8" descr="Resultado de imagen de sistemas inteligentes de computación uc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458" y="75304"/>
            <a:ext cx="1085768" cy="60897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033195" y="198971"/>
            <a:ext cx="6820349" cy="887552"/>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a:lstStyle>
          <a:p>
            <a:r>
              <a:rPr lang="es-ES" dirty="0"/>
              <a:t>Aportaciones</a:t>
            </a:r>
          </a:p>
        </p:txBody>
      </p:sp>
      <p:sp>
        <p:nvSpPr>
          <p:cNvPr id="23" name="CuadroTexto 22"/>
          <p:cNvSpPr txBox="1"/>
          <p:nvPr/>
        </p:nvSpPr>
        <p:spPr>
          <a:xfrm>
            <a:off x="1785770" y="1086522"/>
            <a:ext cx="7317998" cy="523220"/>
          </a:xfrm>
          <a:prstGeom prst="rect">
            <a:avLst/>
          </a:prstGeom>
          <a:noFill/>
        </p:spPr>
        <p:txBody>
          <a:bodyPr wrap="square" rtlCol="0">
            <a:spAutoFit/>
          </a:bodyPr>
          <a:lstStyle/>
          <a:p>
            <a:pPr algn="ctr"/>
            <a:r>
              <a:rPr lang="es-ES" sz="2800" u="sng" dirty="0"/>
              <a:t>Análisis de paralelización </a:t>
            </a:r>
            <a:r>
              <a:rPr lang="es-ES" sz="2800" u="sng" dirty="0" err="1"/>
              <a:t>MMonCa</a:t>
            </a:r>
            <a:r>
              <a:rPr lang="es-ES" sz="2800" u="sng" dirty="0"/>
              <a:t> (LKMC)</a:t>
            </a:r>
          </a:p>
        </p:txBody>
      </p:sp>
      <p:sp>
        <p:nvSpPr>
          <p:cNvPr id="29" name="Rectángulo 28">
            <a:extLst>
              <a:ext uri="{FF2B5EF4-FFF2-40B4-BE49-F238E27FC236}">
                <a16:creationId xmlns:a16="http://schemas.microsoft.com/office/drawing/2014/main" id="{F7150066-2B04-4BE1-99DE-2AA7E57BFBA3}"/>
              </a:ext>
            </a:extLst>
          </p:cNvPr>
          <p:cNvSpPr/>
          <p:nvPr/>
        </p:nvSpPr>
        <p:spPr>
          <a:xfrm>
            <a:off x="1921995" y="5361977"/>
            <a:ext cx="7101079" cy="537822"/>
          </a:xfrm>
          <a:prstGeom prst="rect">
            <a:avLst/>
          </a:prstGeom>
          <a:solidFill>
            <a:schemeClr val="tx1">
              <a:lumMod val="75000"/>
              <a:lumOff val="2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n-US" sz="1400" dirty="0"/>
              <a:t>I. Martin-</a:t>
            </a:r>
            <a:r>
              <a:rPr lang="en-US" sz="1400" dirty="0" err="1"/>
              <a:t>Bragado</a:t>
            </a:r>
            <a:r>
              <a:rPr lang="en-US" sz="1400" dirty="0"/>
              <a:t>, </a:t>
            </a:r>
            <a:r>
              <a:rPr lang="en-US" sz="1400" b="1" u="sng" dirty="0">
                <a:solidFill>
                  <a:srgbClr val="FFFF00"/>
                </a:solidFill>
              </a:rPr>
              <a:t>J. Abujas</a:t>
            </a:r>
            <a:r>
              <a:rPr lang="en-US" sz="1400" dirty="0"/>
              <a:t>, «Synchronous parallel kinetic Monte Carlo: Implementation and results for Object and Lattice approaches», NIMB Section B, vol. 352, pp. 27-30, 2015.</a:t>
            </a:r>
            <a:endParaRPr lang="de-DE" sz="1400" dirty="0"/>
          </a:p>
        </p:txBody>
      </p:sp>
      <p:pic>
        <p:nvPicPr>
          <p:cNvPr id="18" name="Imagen 17">
            <a:extLst>
              <a:ext uri="{FF2B5EF4-FFF2-40B4-BE49-F238E27FC236}">
                <a16:creationId xmlns:a16="http://schemas.microsoft.com/office/drawing/2014/main" id="{F0388222-4052-42C9-ABD5-9172DFAB7AA4}"/>
              </a:ext>
            </a:extLst>
          </p:cNvPr>
          <p:cNvPicPr>
            <a:picLocks noChangeAspect="1"/>
          </p:cNvPicPr>
          <p:nvPr/>
        </p:nvPicPr>
        <p:blipFill rotWithShape="1">
          <a:blip r:embed="rId5"/>
          <a:srcRect t="51405"/>
          <a:stretch/>
        </p:blipFill>
        <p:spPr>
          <a:xfrm>
            <a:off x="2106300" y="2309567"/>
            <a:ext cx="6674137" cy="2205872"/>
          </a:xfrm>
          <a:prstGeom prst="rect">
            <a:avLst/>
          </a:prstGeom>
          <a:effectLst>
            <a:outerShdw blurRad="241300" dist="38100" dir="2700000" sx="102000" sy="102000" algn="tl" rotWithShape="0">
              <a:prstClr val="black">
                <a:alpha val="40000"/>
              </a:prstClr>
            </a:outerShdw>
          </a:effectLst>
        </p:spPr>
      </p:pic>
      <p:graphicFrame>
        <p:nvGraphicFramePr>
          <p:cNvPr id="17" name="Tabla 16">
            <a:extLst>
              <a:ext uri="{FF2B5EF4-FFF2-40B4-BE49-F238E27FC236}">
                <a16:creationId xmlns:a16="http://schemas.microsoft.com/office/drawing/2014/main" id="{32BB5831-0E7C-4FF2-8412-FAEB14D228C5}"/>
              </a:ext>
            </a:extLst>
          </p:cNvPr>
          <p:cNvGraphicFramePr>
            <a:graphicFrameLocks noGrp="1"/>
          </p:cNvGraphicFramePr>
          <p:nvPr>
            <p:extLst>
              <p:ext uri="{D42A27DB-BD31-4B8C-83A1-F6EECF244321}">
                <p14:modId xmlns:p14="http://schemas.microsoft.com/office/powerpoint/2010/main" val="2442808878"/>
              </p:ext>
            </p:extLst>
          </p:nvPr>
        </p:nvGraphicFramePr>
        <p:xfrm>
          <a:off x="6221472" y="6153374"/>
          <a:ext cx="2922528" cy="640080"/>
        </p:xfrm>
        <a:graphic>
          <a:graphicData uri="http://schemas.openxmlformats.org/drawingml/2006/table">
            <a:tbl>
              <a:tblPr firstRow="1" bandRow="1">
                <a:tableStyleId>{2D5ABB26-0587-4C30-8999-92F81FD0307C}</a:tableStyleId>
              </a:tblPr>
              <a:tblGrid>
                <a:gridCol w="2458943">
                  <a:extLst>
                    <a:ext uri="{9D8B030D-6E8A-4147-A177-3AD203B41FA5}">
                      <a16:colId xmlns:a16="http://schemas.microsoft.com/office/drawing/2014/main" val="1347896834"/>
                    </a:ext>
                  </a:extLst>
                </a:gridCol>
                <a:gridCol w="463585">
                  <a:extLst>
                    <a:ext uri="{9D8B030D-6E8A-4147-A177-3AD203B41FA5}">
                      <a16:colId xmlns:a16="http://schemas.microsoft.com/office/drawing/2014/main" val="972821047"/>
                    </a:ext>
                  </a:extLst>
                </a:gridCol>
              </a:tblGrid>
              <a:tr h="633819">
                <a:tc>
                  <a:txBody>
                    <a:bodyPr/>
                    <a:lstStyle/>
                    <a:p>
                      <a:pPr algn="r"/>
                      <a:r>
                        <a:rPr lang="es-ES" dirty="0">
                          <a:solidFill>
                            <a:schemeClr val="bg1"/>
                          </a:solidFill>
                        </a:rPr>
                        <a:t>Simulación cinética en Entornos Distribuidos</a:t>
                      </a:r>
                      <a:endParaRPr lang="es-ES" b="0" dirty="0">
                        <a:solidFill>
                          <a:schemeClr val="bg1"/>
                        </a:solidFill>
                      </a:endParaRPr>
                    </a:p>
                  </a:txBody>
                  <a:tcPr anchor="ctr">
                    <a:lnR w="12700" cap="flat" cmpd="sng" algn="ctr">
                      <a:solidFill>
                        <a:schemeClr val="tx1"/>
                      </a:solidFill>
                      <a:prstDash val="solid"/>
                      <a:round/>
                      <a:headEnd type="none" w="med" len="med"/>
                      <a:tailEnd type="none" w="med" len="med"/>
                    </a:lnR>
                  </a:tcPr>
                </a:tc>
                <a:tc>
                  <a:txBody>
                    <a:bodyPr/>
                    <a:lstStyle/>
                    <a:p>
                      <a:pPr algn="ctr"/>
                      <a:fld id="{0E1C8A44-DCA4-45BE-94D1-2AB25001A8D2}" type="slidenum">
                        <a:rPr lang="es-ES" smtClean="0">
                          <a:solidFill>
                            <a:schemeClr val="bg2">
                              <a:lumMod val="60000"/>
                              <a:lumOff val="40000"/>
                            </a:schemeClr>
                          </a:solidFill>
                        </a:rPr>
                        <a:t>27</a:t>
                      </a:fld>
                      <a:endParaRPr lang="es-ES" dirty="0">
                        <a:solidFill>
                          <a:schemeClr val="bg2">
                            <a:lumMod val="60000"/>
                            <a:lumOff val="40000"/>
                          </a:schemeClr>
                        </a:solidFill>
                      </a:endParaRPr>
                    </a:p>
                  </a:txBody>
                  <a:tcPr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862195207"/>
                  </a:ext>
                </a:extLst>
              </a:tr>
            </a:tbl>
          </a:graphicData>
        </a:graphic>
      </p:graphicFrame>
      <p:pic>
        <p:nvPicPr>
          <p:cNvPr id="19" name="Picture 2" descr="Resultado de imagen de cosires 2014">
            <a:extLst>
              <a:ext uri="{FF2B5EF4-FFF2-40B4-BE49-F238E27FC236}">
                <a16:creationId xmlns:a16="http://schemas.microsoft.com/office/drawing/2014/main" id="{842A7D5E-9FB9-4284-B72C-3D3C1926D0F5}"/>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rightnessContrast bright="40000" contrast="40000"/>
                    </a14:imgEffect>
                  </a14:imgLayer>
                </a14:imgProps>
              </a:ext>
              <a:ext uri="{28A0092B-C50C-407E-A947-70E740481C1C}">
                <a14:useLocalDpi xmlns:a14="http://schemas.microsoft.com/office/drawing/2010/main" val="0"/>
              </a:ext>
            </a:extLst>
          </a:blip>
          <a:srcRect/>
          <a:stretch>
            <a:fillRect/>
          </a:stretch>
        </p:blipFill>
        <p:spPr bwMode="auto">
          <a:xfrm>
            <a:off x="68458" y="6164131"/>
            <a:ext cx="2451190" cy="628838"/>
          </a:xfrm>
          <a:prstGeom prst="rect">
            <a:avLst/>
          </a:prstGeom>
          <a:solidFill>
            <a:schemeClr val="bg2">
              <a:lumMod val="75000"/>
            </a:schemeClr>
          </a:solidFill>
          <a:extLst/>
        </p:spPr>
      </p:pic>
      <p:pic>
        <p:nvPicPr>
          <p:cNvPr id="20" name="Imagen 19">
            <a:extLst>
              <a:ext uri="{FF2B5EF4-FFF2-40B4-BE49-F238E27FC236}">
                <a16:creationId xmlns:a16="http://schemas.microsoft.com/office/drawing/2014/main" id="{0F8BB642-4623-429C-868D-2C2FFECDB673}"/>
              </a:ext>
            </a:extLst>
          </p:cNvPr>
          <p:cNvPicPr>
            <a:picLocks noChangeAspect="1"/>
          </p:cNvPicPr>
          <p:nvPr/>
        </p:nvPicPr>
        <p:blipFill rotWithShape="1">
          <a:blip r:embed="rId8"/>
          <a:srcRect t="14103" b="42335"/>
          <a:stretch/>
        </p:blipFill>
        <p:spPr>
          <a:xfrm>
            <a:off x="2601232" y="6159852"/>
            <a:ext cx="1165649" cy="635379"/>
          </a:xfrm>
          <a:prstGeom prst="rect">
            <a:avLst/>
          </a:prstGeom>
          <a:effectLst>
            <a:outerShdw blurRad="88900" dist="38100" dir="2700000" sx="102000" sy="102000" algn="tl" rotWithShape="0">
              <a:prstClr val="black">
                <a:alpha val="40000"/>
              </a:prstClr>
            </a:outerShdw>
          </a:effectLst>
        </p:spPr>
      </p:pic>
      <p:pic>
        <p:nvPicPr>
          <p:cNvPr id="14" name="Picture 2" descr="Resultado de imagen de imdea materiales">
            <a:extLst>
              <a:ext uri="{FF2B5EF4-FFF2-40B4-BE49-F238E27FC236}">
                <a16:creationId xmlns:a16="http://schemas.microsoft.com/office/drawing/2014/main" id="{1B011A04-11F3-4460-A54C-8EB5D6FA175D}"/>
              </a:ext>
            </a:extLst>
          </p:cNvPr>
          <p:cNvPicPr>
            <a:picLocks noChangeAspect="1" noChangeArrowheads="1"/>
          </p:cNvPicPr>
          <p:nvPr/>
        </p:nvPicPr>
        <p:blipFill>
          <a:blip r:embed="rId9">
            <a:extLst>
              <a:ext uri="{BEBA8EAE-BF5A-486C-A8C5-ECC9F3942E4B}">
                <a14:imgProps xmlns:a14="http://schemas.microsoft.com/office/drawing/2010/main">
                  <a14:imgLayer r:embed="rId10">
                    <a14:imgEffect>
                      <a14:sharpenSoften amount="-25000"/>
                    </a14:imgEffect>
                    <a14:imgEffect>
                      <a14:saturation sat="66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3821299" y="6159852"/>
            <a:ext cx="894454" cy="636438"/>
          </a:xfrm>
          <a:prstGeom prst="rect">
            <a:avLst/>
          </a:prstGeom>
          <a:noFill/>
          <a:effectLst/>
          <a:extLst>
            <a:ext uri="{909E8E84-426E-40DD-AFC4-6F175D3DCCD1}">
              <a14:hiddenFill xmlns:a14="http://schemas.microsoft.com/office/drawing/2010/main">
                <a:solidFill>
                  <a:srgbClr val="FFFFFF"/>
                </a:solidFill>
              </a14:hiddenFill>
            </a:ext>
          </a:extLst>
        </p:spPr>
      </p:pic>
      <p:sp>
        <p:nvSpPr>
          <p:cNvPr id="16" name="Rectángulo 15">
            <a:extLst>
              <a:ext uri="{FF2B5EF4-FFF2-40B4-BE49-F238E27FC236}">
                <a16:creationId xmlns:a16="http://schemas.microsoft.com/office/drawing/2014/main" id="{834FF8E3-56D6-4D64-82E4-FCB301666314}"/>
              </a:ext>
            </a:extLst>
          </p:cNvPr>
          <p:cNvSpPr/>
          <p:nvPr/>
        </p:nvSpPr>
        <p:spPr>
          <a:xfrm>
            <a:off x="0" y="873306"/>
            <a:ext cx="1785769" cy="5215521"/>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s-ES" sz="1350" u="sng" dirty="0">
                <a:solidFill>
                  <a:schemeClr val="bg1"/>
                </a:solidFill>
              </a:rPr>
              <a:t>Crecimiento cristalino</a:t>
            </a:r>
          </a:p>
          <a:p>
            <a:pPr marL="108000" indent="-72000">
              <a:buFontTx/>
              <a:buChar char="-"/>
            </a:pPr>
            <a:r>
              <a:rPr lang="es-ES" sz="1350" dirty="0">
                <a:solidFill>
                  <a:schemeClr val="bg1"/>
                </a:solidFill>
              </a:rPr>
              <a:t>Deposición</a:t>
            </a:r>
          </a:p>
          <a:p>
            <a:pPr marL="108000" indent="-72000">
              <a:buFontTx/>
              <a:buChar char="-"/>
            </a:pPr>
            <a:r>
              <a:rPr lang="es-ES" sz="1350" dirty="0">
                <a:solidFill>
                  <a:schemeClr val="bg1"/>
                </a:solidFill>
              </a:rPr>
              <a:t>Conceptos</a:t>
            </a:r>
          </a:p>
          <a:p>
            <a:pPr marL="108000" indent="-72000">
              <a:buFontTx/>
              <a:buChar char="-"/>
            </a:pPr>
            <a:r>
              <a:rPr lang="es-ES" sz="1350" dirty="0">
                <a:solidFill>
                  <a:schemeClr val="bg1"/>
                </a:solidFill>
              </a:rPr>
              <a:t>Tipos de Crecimiento</a:t>
            </a:r>
          </a:p>
          <a:p>
            <a:pPr marL="108000" indent="-72000">
              <a:buFontTx/>
              <a:buChar char="-"/>
            </a:pPr>
            <a:r>
              <a:rPr lang="es-ES" sz="1350" dirty="0"/>
              <a:t>Modelo TSK</a:t>
            </a:r>
          </a:p>
          <a:p>
            <a:pPr marL="108000" indent="-72000">
              <a:buFontTx/>
              <a:buChar char="-"/>
            </a:pPr>
            <a:endParaRPr lang="es-ES" sz="1350" dirty="0"/>
          </a:p>
          <a:p>
            <a:r>
              <a:rPr lang="es-ES" sz="1350" u="sng" dirty="0">
                <a:solidFill>
                  <a:schemeClr val="bg1"/>
                </a:solidFill>
              </a:rPr>
              <a:t>Simulación atomística</a:t>
            </a:r>
          </a:p>
          <a:p>
            <a:pPr marL="108000" indent="-72000">
              <a:buFontTx/>
              <a:buChar char="-"/>
            </a:pPr>
            <a:r>
              <a:rPr lang="es-ES" sz="1350" dirty="0">
                <a:solidFill>
                  <a:schemeClr val="bg1"/>
                </a:solidFill>
              </a:rPr>
              <a:t>Introducción</a:t>
            </a:r>
          </a:p>
          <a:p>
            <a:pPr marL="108000" indent="-72000">
              <a:buFontTx/>
              <a:buChar char="-"/>
            </a:pPr>
            <a:r>
              <a:rPr lang="es-ES" sz="1350" dirty="0">
                <a:solidFill>
                  <a:schemeClr val="bg1"/>
                </a:solidFill>
              </a:rPr>
              <a:t>Dinámica molecular</a:t>
            </a:r>
          </a:p>
          <a:p>
            <a:pPr marL="108000" indent="-72000">
              <a:buFontTx/>
              <a:buChar char="-"/>
            </a:pPr>
            <a:r>
              <a:rPr lang="es-ES" sz="1350" dirty="0">
                <a:solidFill>
                  <a:schemeClr val="bg1"/>
                </a:solidFill>
              </a:rPr>
              <a:t>Monte Carlo</a:t>
            </a:r>
          </a:p>
          <a:p>
            <a:pPr marL="288000" lvl="1" indent="-171450">
              <a:buFont typeface="Arial" panose="020B0604020202020204" pitchFamily="34" charset="0"/>
              <a:buChar char="•"/>
            </a:pPr>
            <a:r>
              <a:rPr lang="es-ES" sz="1350" dirty="0">
                <a:solidFill>
                  <a:schemeClr val="bg1"/>
                </a:solidFill>
              </a:rPr>
              <a:t>KMC</a:t>
            </a:r>
          </a:p>
          <a:p>
            <a:pPr marL="288000" lvl="1" indent="-171450">
              <a:buFont typeface="Arial" panose="020B0604020202020204" pitchFamily="34" charset="0"/>
              <a:buChar char="•"/>
            </a:pPr>
            <a:r>
              <a:rPr lang="es-ES" sz="1350" dirty="0">
                <a:solidFill>
                  <a:schemeClr val="bg1"/>
                </a:solidFill>
              </a:rPr>
              <a:t>Paralelización</a:t>
            </a:r>
          </a:p>
          <a:p>
            <a:endParaRPr lang="es-ES" sz="1350" b="1" u="sng" dirty="0"/>
          </a:p>
          <a:p>
            <a:r>
              <a:rPr lang="es-ES" sz="1350" b="1" u="sng" dirty="0">
                <a:solidFill>
                  <a:srgbClr val="FD9101"/>
                </a:solidFill>
              </a:rPr>
              <a:t>Aportaciones</a:t>
            </a:r>
          </a:p>
          <a:p>
            <a:pPr marL="108000" indent="-72000">
              <a:buFontTx/>
              <a:buChar char="-"/>
            </a:pPr>
            <a:r>
              <a:rPr lang="es-ES" sz="1350" dirty="0" err="1">
                <a:solidFill>
                  <a:schemeClr val="bg1"/>
                </a:solidFill>
              </a:rPr>
              <a:t>Homoepitaxia</a:t>
            </a:r>
            <a:endParaRPr lang="es-ES" sz="1350" dirty="0">
              <a:solidFill>
                <a:schemeClr val="bg1"/>
              </a:solidFill>
            </a:endParaRPr>
          </a:p>
          <a:p>
            <a:pPr marL="108000" indent="-72000">
              <a:buFontTx/>
              <a:buChar char="-"/>
            </a:pPr>
            <a:r>
              <a:rPr lang="es-ES" sz="1350" dirty="0" err="1">
                <a:solidFill>
                  <a:schemeClr val="bg1"/>
                </a:solidFill>
              </a:rPr>
              <a:t>Heteroepitaxia</a:t>
            </a:r>
            <a:endParaRPr lang="es-ES" sz="1350" dirty="0">
              <a:solidFill>
                <a:schemeClr val="bg1"/>
              </a:solidFill>
            </a:endParaRPr>
          </a:p>
          <a:p>
            <a:pPr marL="108000" indent="-72000">
              <a:buFontTx/>
              <a:buChar char="-"/>
            </a:pPr>
            <a:r>
              <a:rPr lang="es-ES" sz="1350" b="1" dirty="0">
                <a:solidFill>
                  <a:srgbClr val="FD9101"/>
                </a:solidFill>
              </a:rPr>
              <a:t>Análisis </a:t>
            </a:r>
            <a:r>
              <a:rPr lang="es-ES" sz="1350" b="1" dirty="0" err="1">
                <a:solidFill>
                  <a:srgbClr val="FD9101"/>
                </a:solidFill>
              </a:rPr>
              <a:t>MMonCa</a:t>
            </a:r>
            <a:endParaRPr lang="es-ES" sz="1350" b="1" dirty="0">
              <a:solidFill>
                <a:srgbClr val="FD9101"/>
              </a:solidFill>
            </a:endParaRPr>
          </a:p>
          <a:p>
            <a:endParaRPr lang="es-ES" sz="1350" dirty="0"/>
          </a:p>
          <a:p>
            <a:r>
              <a:rPr lang="es-ES" sz="1350" u="sng" dirty="0"/>
              <a:t>Simulador distribuido</a:t>
            </a:r>
          </a:p>
          <a:p>
            <a:pPr marL="108000" indent="-72000">
              <a:buFontTx/>
              <a:buChar char="-"/>
            </a:pPr>
            <a:r>
              <a:rPr lang="es-ES" sz="1350" dirty="0"/>
              <a:t>Versión secuencial</a:t>
            </a:r>
          </a:p>
          <a:p>
            <a:pPr marL="108000" indent="-72000">
              <a:buFontTx/>
              <a:buChar char="-"/>
            </a:pPr>
            <a:r>
              <a:rPr lang="es-ES" sz="1350" dirty="0"/>
              <a:t>Versión distribuida</a:t>
            </a:r>
          </a:p>
          <a:p>
            <a:pPr marL="108000" indent="-72000">
              <a:buFontTx/>
              <a:buChar char="-"/>
            </a:pPr>
            <a:r>
              <a:rPr lang="es-ES" sz="1350" dirty="0"/>
              <a:t>Simulaciones</a:t>
            </a:r>
          </a:p>
          <a:p>
            <a:endParaRPr lang="es-ES" sz="1350" dirty="0"/>
          </a:p>
          <a:p>
            <a:r>
              <a:rPr lang="es-ES" sz="1350" u="sng" dirty="0"/>
              <a:t>Conclusiones</a:t>
            </a:r>
          </a:p>
        </p:txBody>
      </p:sp>
    </p:spTree>
    <p:extLst>
      <p:ext uri="{BB962C8B-B14F-4D97-AF65-F5344CB8AC3E}">
        <p14:creationId xmlns:p14="http://schemas.microsoft.com/office/powerpoint/2010/main" val="23184679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ángulo 7"/>
          <p:cNvSpPr/>
          <p:nvPr/>
        </p:nvSpPr>
        <p:spPr>
          <a:xfrm>
            <a:off x="0" y="6088828"/>
            <a:ext cx="9144000" cy="769172"/>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r"/>
            <a:endParaRPr lang="es-ES" dirty="0"/>
          </a:p>
        </p:txBody>
      </p:sp>
      <p:sp>
        <p:nvSpPr>
          <p:cNvPr id="9" name="Rectángulo 8"/>
          <p:cNvSpPr/>
          <p:nvPr/>
        </p:nvSpPr>
        <p:spPr>
          <a:xfrm>
            <a:off x="0" y="0"/>
            <a:ext cx="1785769" cy="6088828"/>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ES" dirty="0"/>
          </a:p>
        </p:txBody>
      </p:sp>
      <p:pic>
        <p:nvPicPr>
          <p:cNvPr id="11" name="Picture 6" descr="Resultado de imagen de universidad de cádiz"/>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9773" y="75303"/>
            <a:ext cx="473646" cy="60897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8" descr="Resultado de imagen de sistemas inteligentes de computación uc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458" y="75304"/>
            <a:ext cx="1085768" cy="60897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033195" y="198971"/>
            <a:ext cx="6820349" cy="887552"/>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a:lstStyle>
          <a:p>
            <a:r>
              <a:rPr lang="es-ES" dirty="0"/>
              <a:t>Paralelización distribuida</a:t>
            </a:r>
          </a:p>
        </p:txBody>
      </p:sp>
      <p:pic>
        <p:nvPicPr>
          <p:cNvPr id="72" name="Imagen 71">
            <a:extLst>
              <a:ext uri="{FF2B5EF4-FFF2-40B4-BE49-F238E27FC236}">
                <a16:creationId xmlns:a16="http://schemas.microsoft.com/office/drawing/2014/main" id="{D5E928DF-E5D5-4A4E-83DF-BD4C3CD75141}"/>
              </a:ext>
            </a:extLst>
          </p:cNvPr>
          <p:cNvPicPr>
            <a:picLocks noChangeAspect="1"/>
          </p:cNvPicPr>
          <p:nvPr/>
        </p:nvPicPr>
        <p:blipFill>
          <a:blip r:embed="rId5"/>
          <a:stretch>
            <a:fillRect/>
          </a:stretch>
        </p:blipFill>
        <p:spPr>
          <a:xfrm>
            <a:off x="68457" y="6153373"/>
            <a:ext cx="1998883" cy="619731"/>
          </a:xfrm>
          <a:prstGeom prst="rect">
            <a:avLst/>
          </a:prstGeom>
        </p:spPr>
      </p:pic>
      <p:sp>
        <p:nvSpPr>
          <p:cNvPr id="73" name="CuadroTexto 72">
            <a:extLst>
              <a:ext uri="{FF2B5EF4-FFF2-40B4-BE49-F238E27FC236}">
                <a16:creationId xmlns:a16="http://schemas.microsoft.com/office/drawing/2014/main" id="{D77373EB-3732-47DA-8C5A-BBADE2BBEEA3}"/>
              </a:ext>
            </a:extLst>
          </p:cNvPr>
          <p:cNvSpPr txBox="1"/>
          <p:nvPr/>
        </p:nvSpPr>
        <p:spPr>
          <a:xfrm>
            <a:off x="1785770" y="1086522"/>
            <a:ext cx="7317998" cy="523220"/>
          </a:xfrm>
          <a:prstGeom prst="rect">
            <a:avLst/>
          </a:prstGeom>
          <a:noFill/>
        </p:spPr>
        <p:txBody>
          <a:bodyPr wrap="square" rtlCol="0">
            <a:spAutoFit/>
          </a:bodyPr>
          <a:lstStyle/>
          <a:p>
            <a:pPr algn="ctr"/>
            <a:r>
              <a:rPr lang="es-ES" sz="2800" u="sng" dirty="0"/>
              <a:t>Versión secuencial de partida</a:t>
            </a:r>
          </a:p>
        </p:txBody>
      </p:sp>
      <p:sp>
        <p:nvSpPr>
          <p:cNvPr id="74" name="Rectángulo 73">
            <a:extLst>
              <a:ext uri="{FF2B5EF4-FFF2-40B4-BE49-F238E27FC236}">
                <a16:creationId xmlns:a16="http://schemas.microsoft.com/office/drawing/2014/main" id="{31FD62D0-C871-47BE-B247-AF23A4361CF5}"/>
              </a:ext>
            </a:extLst>
          </p:cNvPr>
          <p:cNvSpPr/>
          <p:nvPr/>
        </p:nvSpPr>
        <p:spPr>
          <a:xfrm>
            <a:off x="1921995" y="5361977"/>
            <a:ext cx="7101079" cy="537822"/>
          </a:xfrm>
          <a:prstGeom prst="rect">
            <a:avLst/>
          </a:prstGeom>
          <a:solidFill>
            <a:schemeClr val="tx1">
              <a:lumMod val="75000"/>
              <a:lumOff val="2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n-US" sz="1400" dirty="0"/>
              <a:t>S. Antonio-Gómez, «Lattice Kinetic Modeling of the anisotropic growth of two-dimensional islands on barite (001) surface», Crystal Growth &amp; Design, vol. 13, nº 7, p. 2840, 2013.</a:t>
            </a:r>
            <a:endParaRPr lang="de-DE" sz="1400" dirty="0"/>
          </a:p>
        </p:txBody>
      </p:sp>
      <p:sp>
        <p:nvSpPr>
          <p:cNvPr id="2" name="Rectángulo 1">
            <a:extLst>
              <a:ext uri="{FF2B5EF4-FFF2-40B4-BE49-F238E27FC236}">
                <a16:creationId xmlns:a16="http://schemas.microsoft.com/office/drawing/2014/main" id="{C0D721A2-29D0-46C9-9953-102441068892}"/>
              </a:ext>
            </a:extLst>
          </p:cNvPr>
          <p:cNvSpPr/>
          <p:nvPr/>
        </p:nvSpPr>
        <p:spPr>
          <a:xfrm>
            <a:off x="6384085" y="2614917"/>
            <a:ext cx="311971" cy="311971"/>
          </a:xfrm>
          <a:prstGeom prst="rect">
            <a:avLst/>
          </a:prstGeom>
          <a:solidFill>
            <a:srgbClr val="8FAADC"/>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77" name="Rectángulo 76">
            <a:extLst>
              <a:ext uri="{FF2B5EF4-FFF2-40B4-BE49-F238E27FC236}">
                <a16:creationId xmlns:a16="http://schemas.microsoft.com/office/drawing/2014/main" id="{7F747D6E-4897-4CFD-A73E-23F39D945172}"/>
              </a:ext>
            </a:extLst>
          </p:cNvPr>
          <p:cNvSpPr/>
          <p:nvPr/>
        </p:nvSpPr>
        <p:spPr>
          <a:xfrm>
            <a:off x="6696056" y="2614917"/>
            <a:ext cx="311971" cy="311971"/>
          </a:xfrm>
          <a:prstGeom prst="rect">
            <a:avLst/>
          </a:prstGeom>
          <a:solidFill>
            <a:srgbClr val="8FAADC"/>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78" name="Rectángulo 77">
            <a:extLst>
              <a:ext uri="{FF2B5EF4-FFF2-40B4-BE49-F238E27FC236}">
                <a16:creationId xmlns:a16="http://schemas.microsoft.com/office/drawing/2014/main" id="{C5FF88AD-1937-4AD6-892E-426C3706348C}"/>
              </a:ext>
            </a:extLst>
          </p:cNvPr>
          <p:cNvSpPr/>
          <p:nvPr/>
        </p:nvSpPr>
        <p:spPr>
          <a:xfrm>
            <a:off x="7008027" y="2614917"/>
            <a:ext cx="311971" cy="311971"/>
          </a:xfrm>
          <a:prstGeom prst="rect">
            <a:avLst/>
          </a:prstGeom>
          <a:solidFill>
            <a:srgbClr val="8FAADC"/>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79" name="Rectángulo 78">
            <a:extLst>
              <a:ext uri="{FF2B5EF4-FFF2-40B4-BE49-F238E27FC236}">
                <a16:creationId xmlns:a16="http://schemas.microsoft.com/office/drawing/2014/main" id="{D6A0C274-F536-482D-A301-8CD38F5947F2}"/>
              </a:ext>
            </a:extLst>
          </p:cNvPr>
          <p:cNvSpPr/>
          <p:nvPr/>
        </p:nvSpPr>
        <p:spPr>
          <a:xfrm>
            <a:off x="7319998" y="2614917"/>
            <a:ext cx="311971" cy="311971"/>
          </a:xfrm>
          <a:prstGeom prst="rect">
            <a:avLst/>
          </a:prstGeom>
          <a:solidFill>
            <a:srgbClr val="8FAADC"/>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0" name="Rectángulo 79">
            <a:extLst>
              <a:ext uri="{FF2B5EF4-FFF2-40B4-BE49-F238E27FC236}">
                <a16:creationId xmlns:a16="http://schemas.microsoft.com/office/drawing/2014/main" id="{1AA24895-8BA4-41FA-A39C-2725A1116E2B}"/>
              </a:ext>
            </a:extLst>
          </p:cNvPr>
          <p:cNvSpPr/>
          <p:nvPr/>
        </p:nvSpPr>
        <p:spPr>
          <a:xfrm>
            <a:off x="7631969" y="2614916"/>
            <a:ext cx="311971" cy="311971"/>
          </a:xfrm>
          <a:prstGeom prst="rect">
            <a:avLst/>
          </a:prstGeom>
          <a:solidFill>
            <a:srgbClr val="8FAADC"/>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1" name="Rectángulo 80">
            <a:extLst>
              <a:ext uri="{FF2B5EF4-FFF2-40B4-BE49-F238E27FC236}">
                <a16:creationId xmlns:a16="http://schemas.microsoft.com/office/drawing/2014/main" id="{BE8EC994-1391-4D8E-BECF-4D0C43B2C2D8}"/>
              </a:ext>
            </a:extLst>
          </p:cNvPr>
          <p:cNvSpPr/>
          <p:nvPr/>
        </p:nvSpPr>
        <p:spPr>
          <a:xfrm>
            <a:off x="7943940" y="2614915"/>
            <a:ext cx="311971" cy="311971"/>
          </a:xfrm>
          <a:prstGeom prst="rect">
            <a:avLst/>
          </a:prstGeom>
          <a:solidFill>
            <a:srgbClr val="8FAADC"/>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2" name="Rectángulo 81">
            <a:extLst>
              <a:ext uri="{FF2B5EF4-FFF2-40B4-BE49-F238E27FC236}">
                <a16:creationId xmlns:a16="http://schemas.microsoft.com/office/drawing/2014/main" id="{97DCFBF4-CEA8-4DA7-83E2-1992B930745B}"/>
              </a:ext>
            </a:extLst>
          </p:cNvPr>
          <p:cNvSpPr/>
          <p:nvPr/>
        </p:nvSpPr>
        <p:spPr>
          <a:xfrm>
            <a:off x="6384085" y="2302943"/>
            <a:ext cx="311971" cy="311971"/>
          </a:xfrm>
          <a:prstGeom prst="rect">
            <a:avLst/>
          </a:prstGeom>
          <a:solidFill>
            <a:srgbClr val="8FAADC"/>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3" name="Rectángulo 82">
            <a:extLst>
              <a:ext uri="{FF2B5EF4-FFF2-40B4-BE49-F238E27FC236}">
                <a16:creationId xmlns:a16="http://schemas.microsoft.com/office/drawing/2014/main" id="{0D1EED89-A666-4C64-BCD2-E225BF3FAF22}"/>
              </a:ext>
            </a:extLst>
          </p:cNvPr>
          <p:cNvSpPr/>
          <p:nvPr/>
        </p:nvSpPr>
        <p:spPr>
          <a:xfrm>
            <a:off x="6696056" y="2302943"/>
            <a:ext cx="311971" cy="311971"/>
          </a:xfrm>
          <a:prstGeom prst="rect">
            <a:avLst/>
          </a:prstGeom>
          <a:solidFill>
            <a:srgbClr val="8FAADC"/>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4" name="Rectángulo 83">
            <a:extLst>
              <a:ext uri="{FF2B5EF4-FFF2-40B4-BE49-F238E27FC236}">
                <a16:creationId xmlns:a16="http://schemas.microsoft.com/office/drawing/2014/main" id="{64213E4C-85A3-411D-A200-ACAE875BA09E}"/>
              </a:ext>
            </a:extLst>
          </p:cNvPr>
          <p:cNvSpPr/>
          <p:nvPr/>
        </p:nvSpPr>
        <p:spPr>
          <a:xfrm>
            <a:off x="7008027" y="2302943"/>
            <a:ext cx="311971" cy="311971"/>
          </a:xfrm>
          <a:prstGeom prst="rect">
            <a:avLst/>
          </a:prstGeom>
          <a:solidFill>
            <a:srgbClr val="8FAADC"/>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5" name="Rectángulo 84">
            <a:extLst>
              <a:ext uri="{FF2B5EF4-FFF2-40B4-BE49-F238E27FC236}">
                <a16:creationId xmlns:a16="http://schemas.microsoft.com/office/drawing/2014/main" id="{409588A0-17A4-45FE-9A9C-807C65159EFC}"/>
              </a:ext>
            </a:extLst>
          </p:cNvPr>
          <p:cNvSpPr/>
          <p:nvPr/>
        </p:nvSpPr>
        <p:spPr>
          <a:xfrm>
            <a:off x="7319998" y="2302943"/>
            <a:ext cx="311971" cy="311971"/>
          </a:xfrm>
          <a:prstGeom prst="rect">
            <a:avLst/>
          </a:prstGeom>
          <a:solidFill>
            <a:srgbClr val="8FAADC"/>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6" name="Rectángulo 85">
            <a:extLst>
              <a:ext uri="{FF2B5EF4-FFF2-40B4-BE49-F238E27FC236}">
                <a16:creationId xmlns:a16="http://schemas.microsoft.com/office/drawing/2014/main" id="{7F5FE84B-A6D1-4C5E-BBD2-380F43E93084}"/>
              </a:ext>
            </a:extLst>
          </p:cNvPr>
          <p:cNvSpPr/>
          <p:nvPr/>
        </p:nvSpPr>
        <p:spPr>
          <a:xfrm>
            <a:off x="7631969" y="2302942"/>
            <a:ext cx="311971" cy="311971"/>
          </a:xfrm>
          <a:prstGeom prst="rect">
            <a:avLst/>
          </a:prstGeom>
          <a:solidFill>
            <a:srgbClr val="8FAADC"/>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7" name="Rectángulo 86">
            <a:extLst>
              <a:ext uri="{FF2B5EF4-FFF2-40B4-BE49-F238E27FC236}">
                <a16:creationId xmlns:a16="http://schemas.microsoft.com/office/drawing/2014/main" id="{BFFFE5CC-5BE5-436B-BB7A-425650A2B9A8}"/>
              </a:ext>
            </a:extLst>
          </p:cNvPr>
          <p:cNvSpPr/>
          <p:nvPr/>
        </p:nvSpPr>
        <p:spPr>
          <a:xfrm>
            <a:off x="7943940" y="2302941"/>
            <a:ext cx="311971" cy="311971"/>
          </a:xfrm>
          <a:prstGeom prst="rect">
            <a:avLst/>
          </a:prstGeom>
          <a:solidFill>
            <a:srgbClr val="8FAADC"/>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8" name="Rectángulo 87">
            <a:extLst>
              <a:ext uri="{FF2B5EF4-FFF2-40B4-BE49-F238E27FC236}">
                <a16:creationId xmlns:a16="http://schemas.microsoft.com/office/drawing/2014/main" id="{5486FDCE-3C32-453C-85A1-CCEF6E8FC3E5}"/>
              </a:ext>
            </a:extLst>
          </p:cNvPr>
          <p:cNvSpPr/>
          <p:nvPr/>
        </p:nvSpPr>
        <p:spPr>
          <a:xfrm>
            <a:off x="6384085" y="1990969"/>
            <a:ext cx="311971" cy="311971"/>
          </a:xfrm>
          <a:prstGeom prst="rect">
            <a:avLst/>
          </a:prstGeom>
          <a:noFill/>
          <a:ln w="190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9" name="Rectángulo 88">
            <a:extLst>
              <a:ext uri="{FF2B5EF4-FFF2-40B4-BE49-F238E27FC236}">
                <a16:creationId xmlns:a16="http://schemas.microsoft.com/office/drawing/2014/main" id="{09772AE7-0F13-4CD0-A27C-9047860B855A}"/>
              </a:ext>
            </a:extLst>
          </p:cNvPr>
          <p:cNvSpPr/>
          <p:nvPr/>
        </p:nvSpPr>
        <p:spPr>
          <a:xfrm>
            <a:off x="6696056" y="1990969"/>
            <a:ext cx="311971" cy="311971"/>
          </a:xfrm>
          <a:prstGeom prst="rect">
            <a:avLst/>
          </a:prstGeom>
          <a:noFill/>
          <a:ln w="190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90" name="Rectángulo 89">
            <a:extLst>
              <a:ext uri="{FF2B5EF4-FFF2-40B4-BE49-F238E27FC236}">
                <a16:creationId xmlns:a16="http://schemas.microsoft.com/office/drawing/2014/main" id="{D6506ED2-DE2B-4D30-AA28-E038D2A68325}"/>
              </a:ext>
            </a:extLst>
          </p:cNvPr>
          <p:cNvSpPr/>
          <p:nvPr/>
        </p:nvSpPr>
        <p:spPr>
          <a:xfrm>
            <a:off x="7008027" y="1990969"/>
            <a:ext cx="311971" cy="311971"/>
          </a:xfrm>
          <a:prstGeom prst="rect">
            <a:avLst/>
          </a:prstGeom>
          <a:solidFill>
            <a:srgbClr val="8FAADC"/>
          </a:solidFill>
          <a:ln w="1905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93" name="Rectángulo 92">
            <a:extLst>
              <a:ext uri="{FF2B5EF4-FFF2-40B4-BE49-F238E27FC236}">
                <a16:creationId xmlns:a16="http://schemas.microsoft.com/office/drawing/2014/main" id="{A541F940-C058-40B5-A406-FC636F8C0C48}"/>
              </a:ext>
            </a:extLst>
          </p:cNvPr>
          <p:cNvSpPr/>
          <p:nvPr/>
        </p:nvSpPr>
        <p:spPr>
          <a:xfrm>
            <a:off x="7631969" y="1990968"/>
            <a:ext cx="311971" cy="311971"/>
          </a:xfrm>
          <a:prstGeom prst="rect">
            <a:avLst/>
          </a:prstGeom>
          <a:noFill/>
          <a:ln w="190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95" name="Rectángulo 94">
            <a:extLst>
              <a:ext uri="{FF2B5EF4-FFF2-40B4-BE49-F238E27FC236}">
                <a16:creationId xmlns:a16="http://schemas.microsoft.com/office/drawing/2014/main" id="{C57129C7-C074-4F0C-A500-872FE5EB7065}"/>
              </a:ext>
            </a:extLst>
          </p:cNvPr>
          <p:cNvSpPr/>
          <p:nvPr/>
        </p:nvSpPr>
        <p:spPr>
          <a:xfrm>
            <a:off x="7943940" y="1990967"/>
            <a:ext cx="311971" cy="311971"/>
          </a:xfrm>
          <a:prstGeom prst="rect">
            <a:avLst/>
          </a:prstGeom>
          <a:solidFill>
            <a:srgbClr val="8FAADC"/>
          </a:solidFill>
          <a:ln w="1905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03" name="Rectángulo 102">
            <a:extLst>
              <a:ext uri="{FF2B5EF4-FFF2-40B4-BE49-F238E27FC236}">
                <a16:creationId xmlns:a16="http://schemas.microsoft.com/office/drawing/2014/main" id="{6EE53684-2FDF-4DFE-AA02-D0FA16A9304A}"/>
              </a:ext>
            </a:extLst>
          </p:cNvPr>
          <p:cNvSpPr/>
          <p:nvPr/>
        </p:nvSpPr>
        <p:spPr>
          <a:xfrm>
            <a:off x="6384085" y="1678995"/>
            <a:ext cx="311971" cy="311971"/>
          </a:xfrm>
          <a:prstGeom prst="rect">
            <a:avLst/>
          </a:prstGeom>
          <a:noFill/>
          <a:ln w="190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05" name="Rectángulo 104">
            <a:extLst>
              <a:ext uri="{FF2B5EF4-FFF2-40B4-BE49-F238E27FC236}">
                <a16:creationId xmlns:a16="http://schemas.microsoft.com/office/drawing/2014/main" id="{C6150D39-89E4-4BA8-A197-A261E829B275}"/>
              </a:ext>
            </a:extLst>
          </p:cNvPr>
          <p:cNvSpPr/>
          <p:nvPr/>
        </p:nvSpPr>
        <p:spPr>
          <a:xfrm>
            <a:off x="6696056" y="1678995"/>
            <a:ext cx="311971" cy="311971"/>
          </a:xfrm>
          <a:prstGeom prst="rect">
            <a:avLst/>
          </a:prstGeom>
          <a:noFill/>
          <a:ln w="190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07" name="Rectángulo 106">
            <a:extLst>
              <a:ext uri="{FF2B5EF4-FFF2-40B4-BE49-F238E27FC236}">
                <a16:creationId xmlns:a16="http://schemas.microsoft.com/office/drawing/2014/main" id="{5C3FF68F-481F-450F-8A18-F532F27750D7}"/>
              </a:ext>
            </a:extLst>
          </p:cNvPr>
          <p:cNvSpPr/>
          <p:nvPr/>
        </p:nvSpPr>
        <p:spPr>
          <a:xfrm>
            <a:off x="7319998" y="1678995"/>
            <a:ext cx="311971" cy="311971"/>
          </a:xfrm>
          <a:prstGeom prst="rect">
            <a:avLst/>
          </a:prstGeom>
          <a:noFill/>
          <a:ln w="190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09" name="Rectángulo 108">
            <a:extLst>
              <a:ext uri="{FF2B5EF4-FFF2-40B4-BE49-F238E27FC236}">
                <a16:creationId xmlns:a16="http://schemas.microsoft.com/office/drawing/2014/main" id="{1242C27F-0FDB-4F16-A405-1F1F9E5E36C0}"/>
              </a:ext>
            </a:extLst>
          </p:cNvPr>
          <p:cNvSpPr/>
          <p:nvPr/>
        </p:nvSpPr>
        <p:spPr>
          <a:xfrm>
            <a:off x="7943940" y="1678993"/>
            <a:ext cx="311971" cy="311971"/>
          </a:xfrm>
          <a:prstGeom prst="rect">
            <a:avLst/>
          </a:prstGeom>
          <a:noFill/>
          <a:ln w="190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10" name="Rectángulo 109">
            <a:extLst>
              <a:ext uri="{FF2B5EF4-FFF2-40B4-BE49-F238E27FC236}">
                <a16:creationId xmlns:a16="http://schemas.microsoft.com/office/drawing/2014/main" id="{9719005E-95CF-4EB8-984F-788BBC646EC3}"/>
              </a:ext>
            </a:extLst>
          </p:cNvPr>
          <p:cNvSpPr/>
          <p:nvPr/>
        </p:nvSpPr>
        <p:spPr>
          <a:xfrm>
            <a:off x="1975081" y="1646561"/>
            <a:ext cx="3595751" cy="1508105"/>
          </a:xfrm>
          <a:prstGeom prst="rect">
            <a:avLst/>
          </a:prstGeom>
        </p:spPr>
        <p:txBody>
          <a:bodyPr wrap="square">
            <a:spAutoFit/>
          </a:bodyPr>
          <a:lstStyle/>
          <a:p>
            <a:pPr marL="285750" indent="-285750">
              <a:spcBef>
                <a:spcPts val="1200"/>
              </a:spcBef>
              <a:buFontTx/>
              <a:buChar char="-"/>
            </a:pPr>
            <a:r>
              <a:rPr lang="es-ES" dirty="0"/>
              <a:t>LKMC. Sólo adsorción.</a:t>
            </a:r>
          </a:p>
          <a:p>
            <a:pPr marL="285750" indent="-285750">
              <a:spcBef>
                <a:spcPts val="1200"/>
              </a:spcBef>
              <a:buFontTx/>
              <a:buChar char="-"/>
            </a:pPr>
            <a:r>
              <a:rPr lang="es-ES" dirty="0"/>
              <a:t>Estados “relleno” o  “vacío”.</a:t>
            </a:r>
          </a:p>
          <a:p>
            <a:pPr marL="285750" indent="-285750">
              <a:spcBef>
                <a:spcPts val="1200"/>
              </a:spcBef>
              <a:buFontTx/>
              <a:buChar char="-"/>
            </a:pPr>
            <a:r>
              <a:rPr lang="es-ES" dirty="0"/>
              <a:t>Tasa de ocurrencia según posición y vecinos.</a:t>
            </a:r>
          </a:p>
        </p:txBody>
      </p:sp>
      <p:sp>
        <p:nvSpPr>
          <p:cNvPr id="251" name="Rectángulo 250">
            <a:extLst>
              <a:ext uri="{FF2B5EF4-FFF2-40B4-BE49-F238E27FC236}">
                <a16:creationId xmlns:a16="http://schemas.microsoft.com/office/drawing/2014/main" id="{B5AEEC5E-A041-4BF8-B477-2062BED63CBA}"/>
              </a:ext>
            </a:extLst>
          </p:cNvPr>
          <p:cNvSpPr/>
          <p:nvPr/>
        </p:nvSpPr>
        <p:spPr>
          <a:xfrm>
            <a:off x="4529289" y="3355925"/>
            <a:ext cx="2281670" cy="369332"/>
          </a:xfrm>
          <a:prstGeom prst="rect">
            <a:avLst/>
          </a:prstGeom>
        </p:spPr>
        <p:txBody>
          <a:bodyPr wrap="square">
            <a:spAutoFit/>
          </a:bodyPr>
          <a:lstStyle/>
          <a:p>
            <a:pPr algn="ctr">
              <a:spcBef>
                <a:spcPts val="1200"/>
              </a:spcBef>
            </a:pPr>
            <a:r>
              <a:rPr lang="es-ES" dirty="0"/>
              <a:t>Interfaz de scripts TCL</a:t>
            </a:r>
          </a:p>
        </p:txBody>
      </p:sp>
      <p:sp>
        <p:nvSpPr>
          <p:cNvPr id="252" name="Elipse 251">
            <a:extLst>
              <a:ext uri="{FF2B5EF4-FFF2-40B4-BE49-F238E27FC236}">
                <a16:creationId xmlns:a16="http://schemas.microsoft.com/office/drawing/2014/main" id="{42DCEBA4-0E7D-48C9-AEAE-56E082DC48F7}"/>
              </a:ext>
            </a:extLst>
          </p:cNvPr>
          <p:cNvSpPr/>
          <p:nvPr/>
        </p:nvSpPr>
        <p:spPr>
          <a:xfrm>
            <a:off x="2027157" y="3802884"/>
            <a:ext cx="2659117" cy="1403839"/>
          </a:xfrm>
          <a:prstGeom prst="ellipse">
            <a:avLst/>
          </a:prstGeom>
          <a:solidFill>
            <a:srgbClr val="698CB8"/>
          </a:solidFill>
          <a:ln>
            <a:solidFill>
              <a:srgbClr val="698CB8"/>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53" name="Rectángulo 252">
            <a:extLst>
              <a:ext uri="{FF2B5EF4-FFF2-40B4-BE49-F238E27FC236}">
                <a16:creationId xmlns:a16="http://schemas.microsoft.com/office/drawing/2014/main" id="{CAEE0C52-767B-43B4-B335-2A62C652C085}"/>
              </a:ext>
            </a:extLst>
          </p:cNvPr>
          <p:cNvSpPr/>
          <p:nvPr/>
        </p:nvSpPr>
        <p:spPr>
          <a:xfrm>
            <a:off x="2215880" y="3852070"/>
            <a:ext cx="2281670" cy="369332"/>
          </a:xfrm>
          <a:prstGeom prst="rect">
            <a:avLst/>
          </a:prstGeom>
        </p:spPr>
        <p:txBody>
          <a:bodyPr wrap="square">
            <a:spAutoFit/>
          </a:bodyPr>
          <a:lstStyle/>
          <a:p>
            <a:pPr algn="ctr">
              <a:spcBef>
                <a:spcPts val="1200"/>
              </a:spcBef>
            </a:pPr>
            <a:r>
              <a:rPr lang="es-ES" u="sng" dirty="0">
                <a:solidFill>
                  <a:schemeClr val="bg1"/>
                </a:solidFill>
              </a:rPr>
              <a:t>Comandos TCL</a:t>
            </a:r>
          </a:p>
        </p:txBody>
      </p:sp>
      <p:sp>
        <p:nvSpPr>
          <p:cNvPr id="254" name="Rectángulo 253">
            <a:extLst>
              <a:ext uri="{FF2B5EF4-FFF2-40B4-BE49-F238E27FC236}">
                <a16:creationId xmlns:a16="http://schemas.microsoft.com/office/drawing/2014/main" id="{5D11786F-3D06-4B53-9E45-1AB9114149E5}"/>
              </a:ext>
            </a:extLst>
          </p:cNvPr>
          <p:cNvSpPr/>
          <p:nvPr/>
        </p:nvSpPr>
        <p:spPr>
          <a:xfrm rot="20593232">
            <a:off x="2307243" y="4257442"/>
            <a:ext cx="558654" cy="369332"/>
          </a:xfrm>
          <a:prstGeom prst="rect">
            <a:avLst/>
          </a:prstGeom>
        </p:spPr>
        <p:txBody>
          <a:bodyPr wrap="square">
            <a:spAutoFit/>
          </a:bodyPr>
          <a:lstStyle/>
          <a:p>
            <a:pPr algn="ctr">
              <a:spcBef>
                <a:spcPts val="1200"/>
              </a:spcBef>
            </a:pPr>
            <a:r>
              <a:rPr lang="es-ES" dirty="0" err="1">
                <a:solidFill>
                  <a:schemeClr val="bg1"/>
                </a:solidFill>
              </a:rPr>
              <a:t>Init</a:t>
            </a:r>
            <a:endParaRPr lang="es-ES" dirty="0">
              <a:solidFill>
                <a:schemeClr val="bg1"/>
              </a:solidFill>
            </a:endParaRPr>
          </a:p>
        </p:txBody>
      </p:sp>
      <p:sp>
        <p:nvSpPr>
          <p:cNvPr id="255" name="Rectángulo 254">
            <a:extLst>
              <a:ext uri="{FF2B5EF4-FFF2-40B4-BE49-F238E27FC236}">
                <a16:creationId xmlns:a16="http://schemas.microsoft.com/office/drawing/2014/main" id="{2BFA180D-B4D9-4A18-AD65-2AD5A94DD03B}"/>
              </a:ext>
            </a:extLst>
          </p:cNvPr>
          <p:cNvSpPr/>
          <p:nvPr/>
        </p:nvSpPr>
        <p:spPr>
          <a:xfrm rot="619437">
            <a:off x="2642613" y="4731109"/>
            <a:ext cx="842527" cy="369332"/>
          </a:xfrm>
          <a:prstGeom prst="rect">
            <a:avLst/>
          </a:prstGeom>
        </p:spPr>
        <p:txBody>
          <a:bodyPr wrap="square">
            <a:spAutoFit/>
          </a:bodyPr>
          <a:lstStyle/>
          <a:p>
            <a:pPr algn="ctr">
              <a:spcBef>
                <a:spcPts val="1200"/>
              </a:spcBef>
            </a:pPr>
            <a:r>
              <a:rPr lang="es-ES" dirty="0" err="1">
                <a:solidFill>
                  <a:schemeClr val="bg1"/>
                </a:solidFill>
              </a:rPr>
              <a:t>Anneal</a:t>
            </a:r>
            <a:endParaRPr lang="es-ES" dirty="0">
              <a:solidFill>
                <a:schemeClr val="bg1"/>
              </a:solidFill>
            </a:endParaRPr>
          </a:p>
        </p:txBody>
      </p:sp>
      <p:sp>
        <p:nvSpPr>
          <p:cNvPr id="256" name="Rectángulo 255">
            <a:extLst>
              <a:ext uri="{FF2B5EF4-FFF2-40B4-BE49-F238E27FC236}">
                <a16:creationId xmlns:a16="http://schemas.microsoft.com/office/drawing/2014/main" id="{27428F0E-0D24-4C01-9EAB-60FFEB5F4C15}"/>
              </a:ext>
            </a:extLst>
          </p:cNvPr>
          <p:cNvSpPr/>
          <p:nvPr/>
        </p:nvSpPr>
        <p:spPr>
          <a:xfrm rot="151323">
            <a:off x="2986265" y="4259740"/>
            <a:ext cx="983889" cy="369332"/>
          </a:xfrm>
          <a:prstGeom prst="rect">
            <a:avLst/>
          </a:prstGeom>
        </p:spPr>
        <p:txBody>
          <a:bodyPr wrap="square">
            <a:spAutoFit/>
          </a:bodyPr>
          <a:lstStyle/>
          <a:p>
            <a:pPr algn="ctr">
              <a:spcBef>
                <a:spcPts val="1200"/>
              </a:spcBef>
            </a:pPr>
            <a:r>
              <a:rPr lang="es-ES" dirty="0" err="1">
                <a:solidFill>
                  <a:schemeClr val="bg1"/>
                </a:solidFill>
              </a:rPr>
              <a:t>Extract</a:t>
            </a:r>
            <a:endParaRPr lang="es-ES" dirty="0">
              <a:solidFill>
                <a:schemeClr val="bg1"/>
              </a:solidFill>
            </a:endParaRPr>
          </a:p>
        </p:txBody>
      </p:sp>
      <p:sp>
        <p:nvSpPr>
          <p:cNvPr id="257" name="Rectángulo 256">
            <a:extLst>
              <a:ext uri="{FF2B5EF4-FFF2-40B4-BE49-F238E27FC236}">
                <a16:creationId xmlns:a16="http://schemas.microsoft.com/office/drawing/2014/main" id="{5FCD4162-48D2-4646-9B9F-AEEEE82D710C}"/>
              </a:ext>
            </a:extLst>
          </p:cNvPr>
          <p:cNvSpPr/>
          <p:nvPr/>
        </p:nvSpPr>
        <p:spPr>
          <a:xfrm rot="400407">
            <a:off x="3709873" y="4590455"/>
            <a:ext cx="744738" cy="369332"/>
          </a:xfrm>
          <a:prstGeom prst="rect">
            <a:avLst/>
          </a:prstGeom>
        </p:spPr>
        <p:txBody>
          <a:bodyPr wrap="square">
            <a:spAutoFit/>
          </a:bodyPr>
          <a:lstStyle/>
          <a:p>
            <a:pPr algn="ctr">
              <a:spcBef>
                <a:spcPts val="1200"/>
              </a:spcBef>
            </a:pPr>
            <a:r>
              <a:rPr lang="es-ES" dirty="0" err="1">
                <a:solidFill>
                  <a:schemeClr val="bg1"/>
                </a:solidFill>
              </a:rPr>
              <a:t>Save</a:t>
            </a:r>
            <a:endParaRPr lang="es-ES" dirty="0">
              <a:solidFill>
                <a:schemeClr val="bg1"/>
              </a:solidFill>
            </a:endParaRPr>
          </a:p>
        </p:txBody>
      </p:sp>
      <p:pic>
        <p:nvPicPr>
          <p:cNvPr id="258" name="Picture 4" descr="https://enablon.com/wp-content/uploads/2016/05/BUSINESS-EFFICIENCY-1-300x300.png">
            <a:extLst>
              <a:ext uri="{FF2B5EF4-FFF2-40B4-BE49-F238E27FC236}">
                <a16:creationId xmlns:a16="http://schemas.microsoft.com/office/drawing/2014/main" id="{FDFFD85B-52D1-49B4-AEF9-B347ACA6A29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rot="21220024">
            <a:off x="6839875" y="3439068"/>
            <a:ext cx="1993982" cy="1993982"/>
          </a:xfrm>
          <a:prstGeom prst="rect">
            <a:avLst/>
          </a:prstGeom>
          <a:noFill/>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cxnSp>
        <p:nvCxnSpPr>
          <p:cNvPr id="259" name="Conector recto de flecha 258">
            <a:extLst>
              <a:ext uri="{FF2B5EF4-FFF2-40B4-BE49-F238E27FC236}">
                <a16:creationId xmlns:a16="http://schemas.microsoft.com/office/drawing/2014/main" id="{01A41473-F63A-4908-95A4-6D656F50DE5B}"/>
              </a:ext>
            </a:extLst>
          </p:cNvPr>
          <p:cNvCxnSpPr>
            <a:cxnSpLocks/>
          </p:cNvCxnSpPr>
          <p:nvPr/>
        </p:nvCxnSpPr>
        <p:spPr>
          <a:xfrm>
            <a:off x="4801747" y="4548432"/>
            <a:ext cx="405254" cy="0"/>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0" name="Conector recto de flecha 259">
            <a:extLst>
              <a:ext uri="{FF2B5EF4-FFF2-40B4-BE49-F238E27FC236}">
                <a16:creationId xmlns:a16="http://schemas.microsoft.com/office/drawing/2014/main" id="{96723AE2-A7BC-4106-BE64-3876535C564E}"/>
              </a:ext>
            </a:extLst>
          </p:cNvPr>
          <p:cNvCxnSpPr>
            <a:cxnSpLocks/>
          </p:cNvCxnSpPr>
          <p:nvPr/>
        </p:nvCxnSpPr>
        <p:spPr>
          <a:xfrm>
            <a:off x="6332616" y="4548432"/>
            <a:ext cx="405254" cy="0"/>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0248" name="Picture 8" descr="http://www.rethinkyourdrinknevada.com/wp-content/uploads/2014/06/Form-Icon.png">
            <a:extLst>
              <a:ext uri="{FF2B5EF4-FFF2-40B4-BE49-F238E27FC236}">
                <a16:creationId xmlns:a16="http://schemas.microsoft.com/office/drawing/2014/main" id="{5C27D146-D330-4D72-9E92-70D84C28CAC0}"/>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339070" y="4104904"/>
            <a:ext cx="960976" cy="887055"/>
          </a:xfrm>
          <a:prstGeom prst="rect">
            <a:avLst/>
          </a:prstGeom>
          <a:noFill/>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108" name="Rectángulo 107">
            <a:extLst>
              <a:ext uri="{FF2B5EF4-FFF2-40B4-BE49-F238E27FC236}">
                <a16:creationId xmlns:a16="http://schemas.microsoft.com/office/drawing/2014/main" id="{5E34E4B7-D2BE-402D-9A30-34A239A8808E}"/>
              </a:ext>
            </a:extLst>
          </p:cNvPr>
          <p:cNvSpPr/>
          <p:nvPr/>
        </p:nvSpPr>
        <p:spPr>
          <a:xfrm>
            <a:off x="7631969" y="1678994"/>
            <a:ext cx="311971" cy="311971"/>
          </a:xfrm>
          <a:prstGeom prst="rect">
            <a:avLst/>
          </a:prstGeom>
          <a:noFill/>
          <a:ln w="190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06" name="Rectángulo 105">
            <a:extLst>
              <a:ext uri="{FF2B5EF4-FFF2-40B4-BE49-F238E27FC236}">
                <a16:creationId xmlns:a16="http://schemas.microsoft.com/office/drawing/2014/main" id="{A2AAFAE1-DF48-479E-A96F-5CFCB971FE6B}"/>
              </a:ext>
            </a:extLst>
          </p:cNvPr>
          <p:cNvSpPr/>
          <p:nvPr/>
        </p:nvSpPr>
        <p:spPr>
          <a:xfrm>
            <a:off x="7008027" y="1678995"/>
            <a:ext cx="311971" cy="311971"/>
          </a:xfrm>
          <a:prstGeom prst="rect">
            <a:avLst/>
          </a:prstGeom>
          <a:noFill/>
          <a:ln w="190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91" name="Rectángulo 90">
            <a:extLst>
              <a:ext uri="{FF2B5EF4-FFF2-40B4-BE49-F238E27FC236}">
                <a16:creationId xmlns:a16="http://schemas.microsoft.com/office/drawing/2014/main" id="{0FE7B5AF-76FD-4588-A167-1438654FC86D}"/>
              </a:ext>
            </a:extLst>
          </p:cNvPr>
          <p:cNvSpPr/>
          <p:nvPr/>
        </p:nvSpPr>
        <p:spPr>
          <a:xfrm>
            <a:off x="7319998" y="1990969"/>
            <a:ext cx="311971" cy="311971"/>
          </a:xfrm>
          <a:prstGeom prst="rect">
            <a:avLst/>
          </a:prstGeom>
          <a:solidFill>
            <a:srgbClr val="8FAADC"/>
          </a:solidFill>
          <a:ln w="1905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aphicFrame>
        <p:nvGraphicFramePr>
          <p:cNvPr id="53" name="Tabla 52">
            <a:extLst>
              <a:ext uri="{FF2B5EF4-FFF2-40B4-BE49-F238E27FC236}">
                <a16:creationId xmlns:a16="http://schemas.microsoft.com/office/drawing/2014/main" id="{6AEBFF3D-AB23-45BE-BF94-99C7C96B27DD}"/>
              </a:ext>
            </a:extLst>
          </p:cNvPr>
          <p:cNvGraphicFramePr>
            <a:graphicFrameLocks noGrp="1"/>
          </p:cNvGraphicFramePr>
          <p:nvPr>
            <p:extLst>
              <p:ext uri="{D42A27DB-BD31-4B8C-83A1-F6EECF244321}">
                <p14:modId xmlns:p14="http://schemas.microsoft.com/office/powerpoint/2010/main" val="2442808878"/>
              </p:ext>
            </p:extLst>
          </p:nvPr>
        </p:nvGraphicFramePr>
        <p:xfrm>
          <a:off x="6221472" y="6153374"/>
          <a:ext cx="2922528" cy="640080"/>
        </p:xfrm>
        <a:graphic>
          <a:graphicData uri="http://schemas.openxmlformats.org/drawingml/2006/table">
            <a:tbl>
              <a:tblPr firstRow="1" bandRow="1">
                <a:tableStyleId>{2D5ABB26-0587-4C30-8999-92F81FD0307C}</a:tableStyleId>
              </a:tblPr>
              <a:tblGrid>
                <a:gridCol w="2458943">
                  <a:extLst>
                    <a:ext uri="{9D8B030D-6E8A-4147-A177-3AD203B41FA5}">
                      <a16:colId xmlns:a16="http://schemas.microsoft.com/office/drawing/2014/main" val="1347896834"/>
                    </a:ext>
                  </a:extLst>
                </a:gridCol>
                <a:gridCol w="463585">
                  <a:extLst>
                    <a:ext uri="{9D8B030D-6E8A-4147-A177-3AD203B41FA5}">
                      <a16:colId xmlns:a16="http://schemas.microsoft.com/office/drawing/2014/main" val="972821047"/>
                    </a:ext>
                  </a:extLst>
                </a:gridCol>
              </a:tblGrid>
              <a:tr h="633819">
                <a:tc>
                  <a:txBody>
                    <a:bodyPr/>
                    <a:lstStyle/>
                    <a:p>
                      <a:pPr algn="r"/>
                      <a:r>
                        <a:rPr lang="es-ES" dirty="0">
                          <a:solidFill>
                            <a:schemeClr val="bg1"/>
                          </a:solidFill>
                        </a:rPr>
                        <a:t>Simulación cinética en Entornos Distribuidos</a:t>
                      </a:r>
                      <a:endParaRPr lang="es-ES" b="0" dirty="0">
                        <a:solidFill>
                          <a:schemeClr val="bg1"/>
                        </a:solidFill>
                      </a:endParaRPr>
                    </a:p>
                  </a:txBody>
                  <a:tcPr anchor="ctr">
                    <a:lnR w="12700" cap="flat" cmpd="sng" algn="ctr">
                      <a:solidFill>
                        <a:schemeClr val="tx1"/>
                      </a:solidFill>
                      <a:prstDash val="solid"/>
                      <a:round/>
                      <a:headEnd type="none" w="med" len="med"/>
                      <a:tailEnd type="none" w="med" len="med"/>
                    </a:lnR>
                  </a:tcPr>
                </a:tc>
                <a:tc>
                  <a:txBody>
                    <a:bodyPr/>
                    <a:lstStyle/>
                    <a:p>
                      <a:pPr algn="ctr"/>
                      <a:fld id="{0E1C8A44-DCA4-45BE-94D1-2AB25001A8D2}" type="slidenum">
                        <a:rPr lang="es-ES" smtClean="0">
                          <a:solidFill>
                            <a:schemeClr val="bg2">
                              <a:lumMod val="60000"/>
                              <a:lumOff val="40000"/>
                            </a:schemeClr>
                          </a:solidFill>
                        </a:rPr>
                        <a:t>28</a:t>
                      </a:fld>
                      <a:endParaRPr lang="es-ES" dirty="0">
                        <a:solidFill>
                          <a:schemeClr val="bg2">
                            <a:lumMod val="60000"/>
                            <a:lumOff val="40000"/>
                          </a:schemeClr>
                        </a:solidFill>
                      </a:endParaRPr>
                    </a:p>
                  </a:txBody>
                  <a:tcPr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862195207"/>
                  </a:ext>
                </a:extLst>
              </a:tr>
            </a:tbl>
          </a:graphicData>
        </a:graphic>
      </p:graphicFrame>
      <p:sp>
        <p:nvSpPr>
          <p:cNvPr id="48" name="Rectángulo 47">
            <a:extLst>
              <a:ext uri="{FF2B5EF4-FFF2-40B4-BE49-F238E27FC236}">
                <a16:creationId xmlns:a16="http://schemas.microsoft.com/office/drawing/2014/main" id="{C86A8A88-54A8-4F0A-A0AE-2C25B6310EBB}"/>
              </a:ext>
            </a:extLst>
          </p:cNvPr>
          <p:cNvSpPr/>
          <p:nvPr/>
        </p:nvSpPr>
        <p:spPr>
          <a:xfrm>
            <a:off x="0" y="873306"/>
            <a:ext cx="1785769" cy="5215521"/>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s-ES" sz="1350" u="sng" dirty="0">
                <a:solidFill>
                  <a:schemeClr val="bg1"/>
                </a:solidFill>
              </a:rPr>
              <a:t>Crecimiento cristalino</a:t>
            </a:r>
          </a:p>
          <a:p>
            <a:pPr marL="108000" indent="-72000">
              <a:buFontTx/>
              <a:buChar char="-"/>
            </a:pPr>
            <a:r>
              <a:rPr lang="es-ES" sz="1350" dirty="0">
                <a:solidFill>
                  <a:schemeClr val="bg1"/>
                </a:solidFill>
              </a:rPr>
              <a:t>Deposición</a:t>
            </a:r>
          </a:p>
          <a:p>
            <a:pPr marL="108000" indent="-72000">
              <a:buFontTx/>
              <a:buChar char="-"/>
            </a:pPr>
            <a:r>
              <a:rPr lang="es-ES" sz="1350" dirty="0">
                <a:solidFill>
                  <a:schemeClr val="bg1"/>
                </a:solidFill>
              </a:rPr>
              <a:t>Conceptos</a:t>
            </a:r>
          </a:p>
          <a:p>
            <a:pPr marL="108000" indent="-72000">
              <a:buFontTx/>
              <a:buChar char="-"/>
            </a:pPr>
            <a:r>
              <a:rPr lang="es-ES" sz="1350" dirty="0">
                <a:solidFill>
                  <a:schemeClr val="bg1"/>
                </a:solidFill>
              </a:rPr>
              <a:t>Tipos de Crecimiento</a:t>
            </a:r>
          </a:p>
          <a:p>
            <a:pPr marL="108000" indent="-72000">
              <a:buFontTx/>
              <a:buChar char="-"/>
            </a:pPr>
            <a:r>
              <a:rPr lang="es-ES" sz="1350" dirty="0"/>
              <a:t>Modelo TSK</a:t>
            </a:r>
          </a:p>
          <a:p>
            <a:pPr marL="108000" indent="-72000">
              <a:buFontTx/>
              <a:buChar char="-"/>
            </a:pPr>
            <a:endParaRPr lang="es-ES" sz="1350" dirty="0"/>
          </a:p>
          <a:p>
            <a:r>
              <a:rPr lang="es-ES" sz="1350" u="sng" dirty="0">
                <a:solidFill>
                  <a:schemeClr val="bg1"/>
                </a:solidFill>
              </a:rPr>
              <a:t>Simulación atomística</a:t>
            </a:r>
          </a:p>
          <a:p>
            <a:pPr marL="108000" indent="-72000">
              <a:buFontTx/>
              <a:buChar char="-"/>
            </a:pPr>
            <a:r>
              <a:rPr lang="es-ES" sz="1350" dirty="0">
                <a:solidFill>
                  <a:schemeClr val="bg1"/>
                </a:solidFill>
              </a:rPr>
              <a:t>Introducción</a:t>
            </a:r>
          </a:p>
          <a:p>
            <a:pPr marL="108000" indent="-72000">
              <a:buFontTx/>
              <a:buChar char="-"/>
            </a:pPr>
            <a:r>
              <a:rPr lang="es-ES" sz="1350" dirty="0">
                <a:solidFill>
                  <a:schemeClr val="bg1"/>
                </a:solidFill>
              </a:rPr>
              <a:t>Dinámica molecular</a:t>
            </a:r>
          </a:p>
          <a:p>
            <a:pPr marL="108000" indent="-72000">
              <a:buFontTx/>
              <a:buChar char="-"/>
            </a:pPr>
            <a:r>
              <a:rPr lang="es-ES" sz="1350" dirty="0">
                <a:solidFill>
                  <a:schemeClr val="bg1"/>
                </a:solidFill>
              </a:rPr>
              <a:t>Monte Carlo</a:t>
            </a:r>
          </a:p>
          <a:p>
            <a:pPr marL="288000" lvl="1" indent="-171450">
              <a:buFont typeface="Arial" panose="020B0604020202020204" pitchFamily="34" charset="0"/>
              <a:buChar char="•"/>
            </a:pPr>
            <a:r>
              <a:rPr lang="es-ES" sz="1350" dirty="0">
                <a:solidFill>
                  <a:schemeClr val="bg1"/>
                </a:solidFill>
              </a:rPr>
              <a:t>KMC</a:t>
            </a:r>
          </a:p>
          <a:p>
            <a:pPr marL="288000" lvl="1" indent="-171450">
              <a:buFont typeface="Arial" panose="020B0604020202020204" pitchFamily="34" charset="0"/>
              <a:buChar char="•"/>
            </a:pPr>
            <a:r>
              <a:rPr lang="es-ES" sz="1350" dirty="0">
                <a:solidFill>
                  <a:schemeClr val="bg1"/>
                </a:solidFill>
              </a:rPr>
              <a:t>Paralelización</a:t>
            </a:r>
          </a:p>
          <a:p>
            <a:endParaRPr lang="es-ES" sz="1350" b="1" u="sng" dirty="0"/>
          </a:p>
          <a:p>
            <a:r>
              <a:rPr lang="es-ES" sz="1350" u="sng" dirty="0">
                <a:solidFill>
                  <a:schemeClr val="bg1"/>
                </a:solidFill>
              </a:rPr>
              <a:t>Aportaciones</a:t>
            </a:r>
          </a:p>
          <a:p>
            <a:pPr marL="108000" indent="-72000">
              <a:buFontTx/>
              <a:buChar char="-"/>
            </a:pPr>
            <a:r>
              <a:rPr lang="es-ES" sz="1350" dirty="0" err="1">
                <a:solidFill>
                  <a:schemeClr val="bg1"/>
                </a:solidFill>
              </a:rPr>
              <a:t>Homoepitaxia</a:t>
            </a:r>
            <a:endParaRPr lang="es-ES" sz="1350" dirty="0">
              <a:solidFill>
                <a:schemeClr val="bg1"/>
              </a:solidFill>
            </a:endParaRPr>
          </a:p>
          <a:p>
            <a:pPr marL="108000" indent="-72000">
              <a:buFontTx/>
              <a:buChar char="-"/>
            </a:pPr>
            <a:r>
              <a:rPr lang="es-ES" sz="1350" dirty="0" err="1">
                <a:solidFill>
                  <a:schemeClr val="bg1"/>
                </a:solidFill>
              </a:rPr>
              <a:t>Heteroepitaxia</a:t>
            </a:r>
            <a:endParaRPr lang="es-ES" sz="1350" dirty="0">
              <a:solidFill>
                <a:schemeClr val="bg1"/>
              </a:solidFill>
            </a:endParaRPr>
          </a:p>
          <a:p>
            <a:pPr marL="108000" indent="-72000">
              <a:buFontTx/>
              <a:buChar char="-"/>
            </a:pPr>
            <a:r>
              <a:rPr lang="es-ES" sz="1350" dirty="0"/>
              <a:t>Análisis </a:t>
            </a:r>
            <a:r>
              <a:rPr lang="es-ES" sz="1350" dirty="0" err="1"/>
              <a:t>MMonCa</a:t>
            </a:r>
            <a:endParaRPr lang="es-ES" sz="1350" dirty="0"/>
          </a:p>
          <a:p>
            <a:endParaRPr lang="es-ES" sz="1350" dirty="0"/>
          </a:p>
          <a:p>
            <a:r>
              <a:rPr lang="es-ES" sz="1350" b="1" u="sng" dirty="0">
                <a:solidFill>
                  <a:srgbClr val="FD9101"/>
                </a:solidFill>
              </a:rPr>
              <a:t>Simulador distribuido</a:t>
            </a:r>
          </a:p>
          <a:p>
            <a:pPr marL="108000" indent="-72000">
              <a:buFontTx/>
              <a:buChar char="-"/>
            </a:pPr>
            <a:r>
              <a:rPr lang="es-ES" sz="1350" b="1" dirty="0">
                <a:solidFill>
                  <a:srgbClr val="FD9101"/>
                </a:solidFill>
              </a:rPr>
              <a:t>Versión secuencial</a:t>
            </a:r>
          </a:p>
          <a:p>
            <a:pPr marL="108000" indent="-72000">
              <a:buFontTx/>
              <a:buChar char="-"/>
            </a:pPr>
            <a:r>
              <a:rPr lang="es-ES" sz="1350" dirty="0"/>
              <a:t>Versión distribuida</a:t>
            </a:r>
          </a:p>
          <a:p>
            <a:pPr marL="108000" indent="-72000">
              <a:buFontTx/>
              <a:buChar char="-"/>
            </a:pPr>
            <a:r>
              <a:rPr lang="es-ES" sz="1350" dirty="0"/>
              <a:t>Simulaciones</a:t>
            </a:r>
          </a:p>
          <a:p>
            <a:endParaRPr lang="es-ES" sz="1350" dirty="0"/>
          </a:p>
          <a:p>
            <a:r>
              <a:rPr lang="es-ES" sz="1350" u="sng" dirty="0"/>
              <a:t>Conclusiones</a:t>
            </a:r>
          </a:p>
        </p:txBody>
      </p:sp>
    </p:spTree>
    <p:extLst>
      <p:ext uri="{BB962C8B-B14F-4D97-AF65-F5344CB8AC3E}">
        <p14:creationId xmlns:p14="http://schemas.microsoft.com/office/powerpoint/2010/main" val="172323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2"/>
                                        </p:tgtEl>
                                        <p:attrNameLst>
                                          <p:attrName>style.visibility</p:attrName>
                                        </p:attrNameLst>
                                      </p:cBhvr>
                                      <p:to>
                                        <p:strVal val="visible"/>
                                      </p:to>
                                    </p:set>
                                    <p:animEffect transition="in" filter="fade">
                                      <p:cBhvr>
                                        <p:cTn id="7" dur="500"/>
                                        <p:tgtEl>
                                          <p:spTgt spid="7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mph" presetSubtype="2" fill="hold" nodeType="clickEffect">
                                  <p:stCondLst>
                                    <p:cond delay="0"/>
                                  </p:stCondLst>
                                  <p:childTnLst>
                                    <p:animClr clrSpc="rgb" dir="cw">
                                      <p:cBhvr override="childStyle">
                                        <p:cTn id="11" dur="10" fill="hold"/>
                                        <p:tgtEl>
                                          <p:spTgt spid="110">
                                            <p:txEl>
                                              <p:pRg st="1" end="1"/>
                                            </p:txEl>
                                          </p:spTgt>
                                        </p:tgtEl>
                                        <p:attrNameLst>
                                          <p:attrName>style.color</p:attrName>
                                        </p:attrNameLst>
                                      </p:cBhvr>
                                      <p:to>
                                        <a:schemeClr val="accent1"/>
                                      </p:to>
                                    </p:animClr>
                                  </p:childTnLst>
                                </p:cTn>
                              </p:par>
                            </p:childTnLst>
                          </p:cTn>
                        </p:par>
                      </p:childTnLst>
                    </p:cTn>
                  </p:par>
                  <p:par>
                    <p:cTn id="12" fill="hold">
                      <p:stCondLst>
                        <p:cond delay="indefinite"/>
                      </p:stCondLst>
                      <p:childTnLst>
                        <p:par>
                          <p:cTn id="13" fill="hold">
                            <p:stCondLst>
                              <p:cond delay="0"/>
                            </p:stCondLst>
                            <p:childTnLst>
                              <p:par>
                                <p:cTn id="14" presetID="1" presetClass="emph" presetSubtype="2" fill="hold" nodeType="clickEffect">
                                  <p:stCondLst>
                                    <p:cond delay="0"/>
                                  </p:stCondLst>
                                  <p:childTnLst>
                                    <p:animClr clrSpc="rgb" dir="cw">
                                      <p:cBhvr>
                                        <p:cTn id="15" dur="250" fill="hold"/>
                                        <p:tgtEl>
                                          <p:spTgt spid="88"/>
                                        </p:tgtEl>
                                        <p:attrNameLst>
                                          <p:attrName>fillcolor</p:attrName>
                                        </p:attrNameLst>
                                      </p:cBhvr>
                                      <p:to>
                                        <a:srgbClr val="8FAADC"/>
                                      </p:to>
                                    </p:animClr>
                                    <p:set>
                                      <p:cBhvr>
                                        <p:cTn id="16" dur="250" fill="hold"/>
                                        <p:tgtEl>
                                          <p:spTgt spid="88"/>
                                        </p:tgtEl>
                                        <p:attrNameLst>
                                          <p:attrName>fill.type</p:attrName>
                                        </p:attrNameLst>
                                      </p:cBhvr>
                                      <p:to>
                                        <p:strVal val="solid"/>
                                      </p:to>
                                    </p:set>
                                    <p:set>
                                      <p:cBhvr>
                                        <p:cTn id="17" dur="250" fill="hold"/>
                                        <p:tgtEl>
                                          <p:spTgt spid="88"/>
                                        </p:tgtEl>
                                        <p:attrNameLst>
                                          <p:attrName>fill.on</p:attrName>
                                        </p:attrNameLst>
                                      </p:cBhvr>
                                      <p:to>
                                        <p:strVal val="true"/>
                                      </p:to>
                                    </p:set>
                                  </p:childTnLst>
                                </p:cTn>
                              </p:par>
                            </p:childTnLst>
                          </p:cTn>
                        </p:par>
                        <p:par>
                          <p:cTn id="18" fill="hold">
                            <p:stCondLst>
                              <p:cond delay="250"/>
                            </p:stCondLst>
                            <p:childTnLst>
                              <p:par>
                                <p:cTn id="19" presetID="1" presetClass="emph" presetSubtype="2" fill="hold" nodeType="afterEffect">
                                  <p:stCondLst>
                                    <p:cond delay="0"/>
                                  </p:stCondLst>
                                  <p:childTnLst>
                                    <p:animClr clrSpc="rgb" dir="cw">
                                      <p:cBhvr>
                                        <p:cTn id="20" dur="250" fill="hold"/>
                                        <p:tgtEl>
                                          <p:spTgt spid="89"/>
                                        </p:tgtEl>
                                        <p:attrNameLst>
                                          <p:attrName>fillcolor</p:attrName>
                                        </p:attrNameLst>
                                      </p:cBhvr>
                                      <p:to>
                                        <a:srgbClr val="8FAADC"/>
                                      </p:to>
                                    </p:animClr>
                                    <p:set>
                                      <p:cBhvr>
                                        <p:cTn id="21" dur="250" fill="hold"/>
                                        <p:tgtEl>
                                          <p:spTgt spid="89"/>
                                        </p:tgtEl>
                                        <p:attrNameLst>
                                          <p:attrName>fill.type</p:attrName>
                                        </p:attrNameLst>
                                      </p:cBhvr>
                                      <p:to>
                                        <p:strVal val="solid"/>
                                      </p:to>
                                    </p:set>
                                    <p:set>
                                      <p:cBhvr>
                                        <p:cTn id="22" dur="250" fill="hold"/>
                                        <p:tgtEl>
                                          <p:spTgt spid="89"/>
                                        </p:tgtEl>
                                        <p:attrNameLst>
                                          <p:attrName>fill.on</p:attrName>
                                        </p:attrNameLst>
                                      </p:cBhvr>
                                      <p:to>
                                        <p:strVal val="true"/>
                                      </p:to>
                                    </p:set>
                                  </p:childTnLst>
                                </p:cTn>
                              </p:par>
                            </p:childTnLst>
                          </p:cTn>
                        </p:par>
                        <p:par>
                          <p:cTn id="23" fill="hold">
                            <p:stCondLst>
                              <p:cond delay="500"/>
                            </p:stCondLst>
                            <p:childTnLst>
                              <p:par>
                                <p:cTn id="24" presetID="1" presetClass="emph" presetSubtype="2" fill="hold" nodeType="afterEffect">
                                  <p:stCondLst>
                                    <p:cond delay="0"/>
                                  </p:stCondLst>
                                  <p:childTnLst>
                                    <p:animClr clrSpc="rgb" dir="cw">
                                      <p:cBhvr>
                                        <p:cTn id="25" dur="250" fill="hold"/>
                                        <p:tgtEl>
                                          <p:spTgt spid="93"/>
                                        </p:tgtEl>
                                        <p:attrNameLst>
                                          <p:attrName>fillcolor</p:attrName>
                                        </p:attrNameLst>
                                      </p:cBhvr>
                                      <p:to>
                                        <a:srgbClr val="8FAADC"/>
                                      </p:to>
                                    </p:animClr>
                                    <p:set>
                                      <p:cBhvr>
                                        <p:cTn id="26" dur="250" fill="hold"/>
                                        <p:tgtEl>
                                          <p:spTgt spid="93"/>
                                        </p:tgtEl>
                                        <p:attrNameLst>
                                          <p:attrName>fill.type</p:attrName>
                                        </p:attrNameLst>
                                      </p:cBhvr>
                                      <p:to>
                                        <p:strVal val="solid"/>
                                      </p:to>
                                    </p:set>
                                    <p:set>
                                      <p:cBhvr>
                                        <p:cTn id="27" dur="250" fill="hold"/>
                                        <p:tgtEl>
                                          <p:spTgt spid="93"/>
                                        </p:tgtEl>
                                        <p:attrNameLst>
                                          <p:attrName>fill.on</p:attrName>
                                        </p:attrNameLst>
                                      </p:cBhvr>
                                      <p:to>
                                        <p:strVal val="true"/>
                                      </p:to>
                                    </p:set>
                                  </p:childTnLst>
                                </p:cTn>
                              </p:par>
                            </p:childTnLst>
                          </p:cTn>
                        </p:par>
                        <p:par>
                          <p:cTn id="28" fill="hold">
                            <p:stCondLst>
                              <p:cond delay="750"/>
                            </p:stCondLst>
                            <p:childTnLst>
                              <p:par>
                                <p:cTn id="29" presetID="1" presetClass="emph" presetSubtype="2" fill="hold" nodeType="afterEffect">
                                  <p:stCondLst>
                                    <p:cond delay="0"/>
                                  </p:stCondLst>
                                  <p:childTnLst>
                                    <p:animClr clrSpc="rgb" dir="cw">
                                      <p:cBhvr>
                                        <p:cTn id="30" dur="250" fill="hold"/>
                                        <p:tgtEl>
                                          <p:spTgt spid="106"/>
                                        </p:tgtEl>
                                        <p:attrNameLst>
                                          <p:attrName>fillcolor</p:attrName>
                                        </p:attrNameLst>
                                      </p:cBhvr>
                                      <p:to>
                                        <a:srgbClr val="8FAADC"/>
                                      </p:to>
                                    </p:animClr>
                                    <p:set>
                                      <p:cBhvr>
                                        <p:cTn id="31" dur="250" fill="hold"/>
                                        <p:tgtEl>
                                          <p:spTgt spid="106"/>
                                        </p:tgtEl>
                                        <p:attrNameLst>
                                          <p:attrName>fill.type</p:attrName>
                                        </p:attrNameLst>
                                      </p:cBhvr>
                                      <p:to>
                                        <p:strVal val="solid"/>
                                      </p:to>
                                    </p:set>
                                    <p:set>
                                      <p:cBhvr>
                                        <p:cTn id="32" dur="250" fill="hold"/>
                                        <p:tgtEl>
                                          <p:spTgt spid="106"/>
                                        </p:tgtEl>
                                        <p:attrNameLst>
                                          <p:attrName>fill.on</p:attrName>
                                        </p:attrNameLst>
                                      </p:cBhvr>
                                      <p:to>
                                        <p:strVal val="true"/>
                                      </p:to>
                                    </p:set>
                                  </p:childTnLst>
                                </p:cTn>
                              </p:par>
                            </p:childTnLst>
                          </p:cTn>
                        </p:par>
                        <p:par>
                          <p:cTn id="33" fill="hold">
                            <p:stCondLst>
                              <p:cond delay="1000"/>
                            </p:stCondLst>
                            <p:childTnLst>
                              <p:par>
                                <p:cTn id="34" presetID="1" presetClass="emph" presetSubtype="2" fill="hold" nodeType="afterEffect">
                                  <p:stCondLst>
                                    <p:cond delay="0"/>
                                  </p:stCondLst>
                                  <p:childTnLst>
                                    <p:animClr clrSpc="rgb" dir="cw">
                                      <p:cBhvr>
                                        <p:cTn id="35" dur="250" fill="hold"/>
                                        <p:tgtEl>
                                          <p:spTgt spid="108"/>
                                        </p:tgtEl>
                                        <p:attrNameLst>
                                          <p:attrName>fillcolor</p:attrName>
                                        </p:attrNameLst>
                                      </p:cBhvr>
                                      <p:to>
                                        <a:srgbClr val="8FAADC"/>
                                      </p:to>
                                    </p:animClr>
                                    <p:set>
                                      <p:cBhvr>
                                        <p:cTn id="36" dur="250" fill="hold"/>
                                        <p:tgtEl>
                                          <p:spTgt spid="108"/>
                                        </p:tgtEl>
                                        <p:attrNameLst>
                                          <p:attrName>fill.type</p:attrName>
                                        </p:attrNameLst>
                                      </p:cBhvr>
                                      <p:to>
                                        <p:strVal val="solid"/>
                                      </p:to>
                                    </p:set>
                                    <p:set>
                                      <p:cBhvr>
                                        <p:cTn id="37" dur="250" fill="hold"/>
                                        <p:tgtEl>
                                          <p:spTgt spid="108"/>
                                        </p:tgtEl>
                                        <p:attrNameLst>
                                          <p:attrName>fill.on</p:attrName>
                                        </p:attrNameLst>
                                      </p:cBhvr>
                                      <p:to>
                                        <p:strVal val="true"/>
                                      </p:to>
                                    </p:set>
                                  </p:childTnLst>
                                </p:cTn>
                              </p:par>
                            </p:childTnLst>
                          </p:cTn>
                        </p:par>
                      </p:childTnLst>
                    </p:cTn>
                  </p:par>
                  <p:par>
                    <p:cTn id="38" fill="hold">
                      <p:stCondLst>
                        <p:cond delay="indefinite"/>
                      </p:stCondLst>
                      <p:childTnLst>
                        <p:par>
                          <p:cTn id="39" fill="hold">
                            <p:stCondLst>
                              <p:cond delay="0"/>
                            </p:stCondLst>
                            <p:childTnLst>
                              <p:par>
                                <p:cTn id="40" presetID="3" presetClass="emph" presetSubtype="2" fill="hold" nodeType="clickEffect">
                                  <p:stCondLst>
                                    <p:cond delay="0"/>
                                  </p:stCondLst>
                                  <p:childTnLst>
                                    <p:animClr clrSpc="rgb" dir="cw">
                                      <p:cBhvr override="childStyle">
                                        <p:cTn id="41" dur="10" fill="hold"/>
                                        <p:tgtEl>
                                          <p:spTgt spid="110">
                                            <p:txEl>
                                              <p:pRg st="2" end="2"/>
                                            </p:txEl>
                                          </p:spTgt>
                                        </p:tgtEl>
                                        <p:attrNameLst>
                                          <p:attrName>style.color</p:attrName>
                                        </p:attrNameLst>
                                      </p:cBhvr>
                                      <p:to>
                                        <a:schemeClr val="accent1"/>
                                      </p:to>
                                    </p:animClr>
                                  </p:childTnLst>
                                </p:cTn>
                              </p:par>
                              <p:par>
                                <p:cTn id="42" presetID="3" presetClass="emph" presetSubtype="2" fill="hold" nodeType="withEffect">
                                  <p:stCondLst>
                                    <p:cond delay="0"/>
                                  </p:stCondLst>
                                  <p:childTnLst>
                                    <p:animClr clrSpc="rgb" dir="cw">
                                      <p:cBhvr override="childStyle">
                                        <p:cTn id="43" dur="10" fill="hold"/>
                                        <p:tgtEl>
                                          <p:spTgt spid="110">
                                            <p:txEl>
                                              <p:pRg st="1" end="1"/>
                                            </p:txEl>
                                          </p:spTgt>
                                        </p:tgtEl>
                                        <p:attrNameLst>
                                          <p:attrName>style.color</p:attrName>
                                        </p:attrNameLst>
                                      </p:cBhvr>
                                      <p:to>
                                        <a:schemeClr val="tx1"/>
                                      </p:to>
                                    </p:animClr>
                                  </p:childTnLst>
                                </p:cTn>
                              </p:par>
                            </p:childTnLst>
                          </p:cTn>
                        </p:par>
                      </p:childTnLst>
                    </p:cTn>
                  </p:par>
                  <p:par>
                    <p:cTn id="44" fill="hold">
                      <p:stCondLst>
                        <p:cond delay="indefinite"/>
                      </p:stCondLst>
                      <p:childTnLst>
                        <p:par>
                          <p:cTn id="45" fill="hold">
                            <p:stCondLst>
                              <p:cond delay="0"/>
                            </p:stCondLst>
                            <p:childTnLst>
                              <p:par>
                                <p:cTn id="46" presetID="27" presetClass="emph" presetSubtype="0" repeatCount="3000" fill="remove" grpId="0" nodeType="clickEffect">
                                  <p:stCondLst>
                                    <p:cond delay="0"/>
                                  </p:stCondLst>
                                  <p:childTnLst>
                                    <p:animClr clrSpc="rgb" dir="cw">
                                      <p:cBhvr override="childStyle">
                                        <p:cTn id="47" dur="250" autoRev="1" fill="remove"/>
                                        <p:tgtEl>
                                          <p:spTgt spid="107"/>
                                        </p:tgtEl>
                                        <p:attrNameLst>
                                          <p:attrName>style.color</p:attrName>
                                        </p:attrNameLst>
                                      </p:cBhvr>
                                      <p:to>
                                        <a:srgbClr val="ABD9CE"/>
                                      </p:to>
                                    </p:animClr>
                                    <p:animClr clrSpc="rgb" dir="cw">
                                      <p:cBhvr>
                                        <p:cTn id="48" dur="250" autoRev="1" fill="remove"/>
                                        <p:tgtEl>
                                          <p:spTgt spid="107"/>
                                        </p:tgtEl>
                                        <p:attrNameLst>
                                          <p:attrName>fillcolor</p:attrName>
                                        </p:attrNameLst>
                                      </p:cBhvr>
                                      <p:to>
                                        <a:srgbClr val="ABD9CE"/>
                                      </p:to>
                                    </p:animClr>
                                    <p:set>
                                      <p:cBhvr>
                                        <p:cTn id="49" dur="250" autoRev="1" fill="remove"/>
                                        <p:tgtEl>
                                          <p:spTgt spid="107"/>
                                        </p:tgtEl>
                                        <p:attrNameLst>
                                          <p:attrName>fill.type</p:attrName>
                                        </p:attrNameLst>
                                      </p:cBhvr>
                                      <p:to>
                                        <p:strVal val="solid"/>
                                      </p:to>
                                    </p:set>
                                    <p:set>
                                      <p:cBhvr>
                                        <p:cTn id="50" dur="250" autoRev="1" fill="remove"/>
                                        <p:tgtEl>
                                          <p:spTgt spid="107"/>
                                        </p:tgtEl>
                                        <p:attrNameLst>
                                          <p:attrName>fill.on</p:attrName>
                                        </p:attrNameLst>
                                      </p:cBhvr>
                                      <p:to>
                                        <p:strVal val="true"/>
                                      </p:to>
                                    </p:set>
                                  </p:childTnLst>
                                </p:cTn>
                              </p:par>
                            </p:childTnLst>
                          </p:cTn>
                        </p:par>
                      </p:childTnLst>
                    </p:cTn>
                  </p:par>
                  <p:par>
                    <p:cTn id="51" fill="hold">
                      <p:stCondLst>
                        <p:cond delay="indefinite"/>
                      </p:stCondLst>
                      <p:childTnLst>
                        <p:par>
                          <p:cTn id="52" fill="hold">
                            <p:stCondLst>
                              <p:cond delay="0"/>
                            </p:stCondLst>
                            <p:childTnLst>
                              <p:par>
                                <p:cTn id="53" presetID="27" presetClass="emph" presetSubtype="0" repeatCount="3000" fill="remove" grpId="0" nodeType="clickEffect">
                                  <p:stCondLst>
                                    <p:cond delay="0"/>
                                  </p:stCondLst>
                                  <p:childTnLst>
                                    <p:animClr clrSpc="rgb" dir="cw">
                                      <p:cBhvr override="childStyle">
                                        <p:cTn id="54" dur="250" autoRev="1" fill="remove"/>
                                        <p:tgtEl>
                                          <p:spTgt spid="106"/>
                                        </p:tgtEl>
                                        <p:attrNameLst>
                                          <p:attrName>style.color</p:attrName>
                                        </p:attrNameLst>
                                      </p:cBhvr>
                                      <p:to>
                                        <a:srgbClr val="ABD9CE"/>
                                      </p:to>
                                    </p:animClr>
                                    <p:animClr clrSpc="rgb" dir="cw">
                                      <p:cBhvr>
                                        <p:cTn id="55" dur="250" autoRev="1" fill="remove"/>
                                        <p:tgtEl>
                                          <p:spTgt spid="106"/>
                                        </p:tgtEl>
                                        <p:attrNameLst>
                                          <p:attrName>fillcolor</p:attrName>
                                        </p:attrNameLst>
                                      </p:cBhvr>
                                      <p:to>
                                        <a:srgbClr val="ABD9CE"/>
                                      </p:to>
                                    </p:animClr>
                                    <p:set>
                                      <p:cBhvr>
                                        <p:cTn id="56" dur="250" autoRev="1" fill="remove"/>
                                        <p:tgtEl>
                                          <p:spTgt spid="106"/>
                                        </p:tgtEl>
                                        <p:attrNameLst>
                                          <p:attrName>fill.type</p:attrName>
                                        </p:attrNameLst>
                                      </p:cBhvr>
                                      <p:to>
                                        <p:strVal val="solid"/>
                                      </p:to>
                                    </p:set>
                                    <p:set>
                                      <p:cBhvr>
                                        <p:cTn id="57" dur="250" autoRev="1" fill="remove"/>
                                        <p:tgtEl>
                                          <p:spTgt spid="106"/>
                                        </p:tgtEl>
                                        <p:attrNameLst>
                                          <p:attrName>fill.on</p:attrName>
                                        </p:attrNameLst>
                                      </p:cBhvr>
                                      <p:to>
                                        <p:strVal val="true"/>
                                      </p:to>
                                    </p:set>
                                  </p:childTnLst>
                                </p:cTn>
                              </p:par>
                              <p:par>
                                <p:cTn id="58" presetID="27" presetClass="emph" presetSubtype="0" repeatCount="3000" fill="remove" grpId="0" nodeType="withEffect">
                                  <p:stCondLst>
                                    <p:cond delay="0"/>
                                  </p:stCondLst>
                                  <p:childTnLst>
                                    <p:animClr clrSpc="rgb" dir="cw">
                                      <p:cBhvr override="childStyle">
                                        <p:cTn id="59" dur="250" autoRev="1" fill="remove"/>
                                        <p:tgtEl>
                                          <p:spTgt spid="108"/>
                                        </p:tgtEl>
                                        <p:attrNameLst>
                                          <p:attrName>style.color</p:attrName>
                                        </p:attrNameLst>
                                      </p:cBhvr>
                                      <p:to>
                                        <a:srgbClr val="ABD9CE"/>
                                      </p:to>
                                    </p:animClr>
                                    <p:animClr clrSpc="rgb" dir="cw">
                                      <p:cBhvr>
                                        <p:cTn id="60" dur="250" autoRev="1" fill="remove"/>
                                        <p:tgtEl>
                                          <p:spTgt spid="108"/>
                                        </p:tgtEl>
                                        <p:attrNameLst>
                                          <p:attrName>fillcolor</p:attrName>
                                        </p:attrNameLst>
                                      </p:cBhvr>
                                      <p:to>
                                        <a:srgbClr val="ABD9CE"/>
                                      </p:to>
                                    </p:animClr>
                                    <p:set>
                                      <p:cBhvr>
                                        <p:cTn id="61" dur="250" autoRev="1" fill="remove"/>
                                        <p:tgtEl>
                                          <p:spTgt spid="108"/>
                                        </p:tgtEl>
                                        <p:attrNameLst>
                                          <p:attrName>fill.type</p:attrName>
                                        </p:attrNameLst>
                                      </p:cBhvr>
                                      <p:to>
                                        <p:strVal val="solid"/>
                                      </p:to>
                                    </p:set>
                                    <p:set>
                                      <p:cBhvr>
                                        <p:cTn id="62" dur="250" autoRev="1" fill="remove"/>
                                        <p:tgtEl>
                                          <p:spTgt spid="108"/>
                                        </p:tgtEl>
                                        <p:attrNameLst>
                                          <p:attrName>fill.on</p:attrName>
                                        </p:attrNameLst>
                                      </p:cBhvr>
                                      <p:to>
                                        <p:strVal val="true"/>
                                      </p:to>
                                    </p:set>
                                  </p:childTnLst>
                                </p:cTn>
                              </p:par>
                              <p:par>
                                <p:cTn id="63" presetID="27" presetClass="emph" presetSubtype="0" repeatCount="3000" fill="remove" grpId="0" nodeType="withEffect">
                                  <p:stCondLst>
                                    <p:cond delay="0"/>
                                  </p:stCondLst>
                                  <p:childTnLst>
                                    <p:animClr clrSpc="rgb" dir="cw">
                                      <p:cBhvr override="childStyle">
                                        <p:cTn id="64" dur="250" autoRev="1" fill="remove"/>
                                        <p:tgtEl>
                                          <p:spTgt spid="91"/>
                                        </p:tgtEl>
                                        <p:attrNameLst>
                                          <p:attrName>style.color</p:attrName>
                                        </p:attrNameLst>
                                      </p:cBhvr>
                                      <p:to>
                                        <a:srgbClr val="ABD9CE"/>
                                      </p:to>
                                    </p:animClr>
                                    <p:animClr clrSpc="rgb" dir="cw">
                                      <p:cBhvr>
                                        <p:cTn id="65" dur="250" autoRev="1" fill="remove"/>
                                        <p:tgtEl>
                                          <p:spTgt spid="91"/>
                                        </p:tgtEl>
                                        <p:attrNameLst>
                                          <p:attrName>fillcolor</p:attrName>
                                        </p:attrNameLst>
                                      </p:cBhvr>
                                      <p:to>
                                        <a:srgbClr val="ABD9CE"/>
                                      </p:to>
                                    </p:animClr>
                                    <p:set>
                                      <p:cBhvr>
                                        <p:cTn id="66" dur="250" autoRev="1" fill="remove"/>
                                        <p:tgtEl>
                                          <p:spTgt spid="91"/>
                                        </p:tgtEl>
                                        <p:attrNameLst>
                                          <p:attrName>fill.type</p:attrName>
                                        </p:attrNameLst>
                                      </p:cBhvr>
                                      <p:to>
                                        <p:strVal val="solid"/>
                                      </p:to>
                                    </p:set>
                                    <p:set>
                                      <p:cBhvr>
                                        <p:cTn id="67" dur="250" autoRev="1" fill="remove"/>
                                        <p:tgtEl>
                                          <p:spTgt spid="91"/>
                                        </p:tgtEl>
                                        <p:attrNameLst>
                                          <p:attrName>fill.on</p:attrName>
                                        </p:attrNameLst>
                                      </p:cBhvr>
                                      <p:to>
                                        <p:strVal val="true"/>
                                      </p:to>
                                    </p:set>
                                  </p:childTnLst>
                                </p:cTn>
                              </p:par>
                            </p:childTnLst>
                          </p:cTn>
                        </p:par>
                      </p:childTnLst>
                    </p:cTn>
                  </p:par>
                  <p:par>
                    <p:cTn id="68" fill="hold">
                      <p:stCondLst>
                        <p:cond delay="indefinite"/>
                      </p:stCondLst>
                      <p:childTnLst>
                        <p:par>
                          <p:cTn id="69" fill="hold">
                            <p:stCondLst>
                              <p:cond delay="0"/>
                            </p:stCondLst>
                            <p:childTnLst>
                              <p:par>
                                <p:cTn id="70" presetID="3" presetClass="emph" presetSubtype="2" fill="hold" nodeType="clickEffect">
                                  <p:stCondLst>
                                    <p:cond delay="0"/>
                                  </p:stCondLst>
                                  <p:childTnLst>
                                    <p:animClr clrSpc="rgb" dir="cw">
                                      <p:cBhvr override="childStyle">
                                        <p:cTn id="71" dur="10" fill="hold"/>
                                        <p:tgtEl>
                                          <p:spTgt spid="110">
                                            <p:txEl>
                                              <p:pRg st="2" end="2"/>
                                            </p:txEl>
                                          </p:spTgt>
                                        </p:tgtEl>
                                        <p:attrNameLst>
                                          <p:attrName>style.color</p:attrName>
                                        </p:attrNameLst>
                                      </p:cBhvr>
                                      <p:to>
                                        <a:schemeClr val="tx1"/>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7" grpId="0" animBg="1"/>
      <p:bldP spid="108" grpId="0" animBg="1"/>
      <p:bldP spid="106" grpId="0" animBg="1"/>
      <p:bldP spid="91"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Rectángulo 125">
            <a:extLst>
              <a:ext uri="{FF2B5EF4-FFF2-40B4-BE49-F238E27FC236}">
                <a16:creationId xmlns:a16="http://schemas.microsoft.com/office/drawing/2014/main" id="{FB58D19D-5BC3-460F-9B29-D657692CE501}"/>
              </a:ext>
            </a:extLst>
          </p:cNvPr>
          <p:cNvSpPr/>
          <p:nvPr/>
        </p:nvSpPr>
        <p:spPr>
          <a:xfrm>
            <a:off x="5868777" y="5002306"/>
            <a:ext cx="2468399" cy="357174"/>
          </a:xfrm>
          <a:prstGeom prst="rect">
            <a:avLst/>
          </a:prstGeom>
          <a:solidFill>
            <a:schemeClr val="bg2">
              <a:lumMod val="75000"/>
              <a:alpha val="2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endParaRPr lang="es-ES" sz="1200" u="sng" dirty="0"/>
          </a:p>
        </p:txBody>
      </p:sp>
      <p:sp>
        <p:nvSpPr>
          <p:cNvPr id="125" name="Rectángulo 124">
            <a:extLst>
              <a:ext uri="{FF2B5EF4-FFF2-40B4-BE49-F238E27FC236}">
                <a16:creationId xmlns:a16="http://schemas.microsoft.com/office/drawing/2014/main" id="{94246568-101B-4E58-98ED-D880524F4459}"/>
              </a:ext>
            </a:extLst>
          </p:cNvPr>
          <p:cNvSpPr/>
          <p:nvPr/>
        </p:nvSpPr>
        <p:spPr>
          <a:xfrm>
            <a:off x="5911807" y="3862714"/>
            <a:ext cx="2855674" cy="1508105"/>
          </a:xfrm>
          <a:prstGeom prst="rect">
            <a:avLst/>
          </a:prstGeom>
        </p:spPr>
        <p:txBody>
          <a:bodyPr wrap="square">
            <a:spAutoFit/>
          </a:bodyPr>
          <a:lstStyle/>
          <a:p>
            <a:pPr marL="285750" indent="-285750">
              <a:spcBef>
                <a:spcPts val="1200"/>
              </a:spcBef>
              <a:buFontTx/>
              <a:buChar char="-"/>
            </a:pPr>
            <a:r>
              <a:rPr lang="es-ES" dirty="0"/>
              <a:t>Espacios de memoria independientes</a:t>
            </a:r>
          </a:p>
          <a:p>
            <a:pPr marL="285750" indent="-285750">
              <a:spcBef>
                <a:spcPts val="1200"/>
              </a:spcBef>
              <a:buFontTx/>
              <a:buChar char="-"/>
            </a:pPr>
            <a:r>
              <a:rPr lang="es-ES" dirty="0"/>
              <a:t>Gestor de recursos</a:t>
            </a:r>
          </a:p>
          <a:p>
            <a:pPr marL="285750" indent="-285750">
              <a:spcBef>
                <a:spcPts val="1200"/>
              </a:spcBef>
              <a:buFontTx/>
              <a:buChar char="-"/>
            </a:pPr>
            <a:r>
              <a:rPr lang="es-ES" dirty="0"/>
              <a:t>Mayor escalabilidad</a:t>
            </a:r>
          </a:p>
        </p:txBody>
      </p:sp>
      <p:sp>
        <p:nvSpPr>
          <p:cNvPr id="116" name="Rectángulo 115">
            <a:extLst>
              <a:ext uri="{FF2B5EF4-FFF2-40B4-BE49-F238E27FC236}">
                <a16:creationId xmlns:a16="http://schemas.microsoft.com/office/drawing/2014/main" id="{7D7FD3E0-D1F1-417E-B730-FC18FB14545F}"/>
              </a:ext>
            </a:extLst>
          </p:cNvPr>
          <p:cNvSpPr/>
          <p:nvPr/>
        </p:nvSpPr>
        <p:spPr>
          <a:xfrm>
            <a:off x="2017434" y="2019290"/>
            <a:ext cx="3204312" cy="1684332"/>
          </a:xfrm>
          <a:prstGeom prst="rect">
            <a:avLst/>
          </a:prstGeom>
          <a:solidFill>
            <a:schemeClr val="tx1">
              <a:lumMod val="75000"/>
              <a:lumOff val="25000"/>
              <a:alpha val="37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endParaRPr lang="de-DE" sz="1400" dirty="0"/>
          </a:p>
        </p:txBody>
      </p:sp>
      <p:sp>
        <p:nvSpPr>
          <p:cNvPr id="68" name="Rectángulo 67">
            <a:extLst>
              <a:ext uri="{FF2B5EF4-FFF2-40B4-BE49-F238E27FC236}">
                <a16:creationId xmlns:a16="http://schemas.microsoft.com/office/drawing/2014/main" id="{CAE9E30E-D32F-40D8-AD17-A6C9890A7052}"/>
              </a:ext>
            </a:extLst>
          </p:cNvPr>
          <p:cNvSpPr/>
          <p:nvPr/>
        </p:nvSpPr>
        <p:spPr>
          <a:xfrm>
            <a:off x="2941352" y="2443065"/>
            <a:ext cx="520162" cy="250485"/>
          </a:xfrm>
          <a:prstGeom prst="rect">
            <a:avLst/>
          </a:prstGeom>
          <a:solidFill>
            <a:schemeClr val="tx2">
              <a:lumMod val="20000"/>
              <a:lumOff val="80000"/>
            </a:schemeClr>
          </a:solidFill>
          <a:ln w="635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1050" b="1" i="0" u="none" strike="noStrike" kern="0" cap="none" spc="0" normalizeH="0" baseline="0" noProof="0" dirty="0">
                <a:ln>
                  <a:noFill/>
                </a:ln>
                <a:solidFill>
                  <a:prstClr val="black"/>
                </a:solidFill>
                <a:effectLst/>
                <a:uLnTx/>
                <a:uFillTx/>
                <a:ea typeface="+mn-ea"/>
                <a:cs typeface="+mn-cs"/>
              </a:rPr>
              <a:t>CPU</a:t>
            </a:r>
          </a:p>
        </p:txBody>
      </p:sp>
      <p:sp>
        <p:nvSpPr>
          <p:cNvPr id="69" name="Rectángulo 68">
            <a:extLst>
              <a:ext uri="{FF2B5EF4-FFF2-40B4-BE49-F238E27FC236}">
                <a16:creationId xmlns:a16="http://schemas.microsoft.com/office/drawing/2014/main" id="{F71AA677-2B61-4858-A772-16D55791761F}"/>
              </a:ext>
            </a:extLst>
          </p:cNvPr>
          <p:cNvSpPr/>
          <p:nvPr/>
        </p:nvSpPr>
        <p:spPr>
          <a:xfrm>
            <a:off x="4469066" y="2440679"/>
            <a:ext cx="520162" cy="250485"/>
          </a:xfrm>
          <a:prstGeom prst="rect">
            <a:avLst/>
          </a:prstGeom>
          <a:solidFill>
            <a:schemeClr val="tx2">
              <a:lumMod val="20000"/>
              <a:lumOff val="80000"/>
            </a:schemeClr>
          </a:solidFill>
          <a:ln w="635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1050" b="1" i="0" u="none" strike="noStrike" kern="0" cap="none" spc="0" normalizeH="0" baseline="0" noProof="0" dirty="0">
                <a:ln>
                  <a:noFill/>
                </a:ln>
                <a:solidFill>
                  <a:prstClr val="black"/>
                </a:solidFill>
                <a:effectLst/>
                <a:uLnTx/>
                <a:uFillTx/>
                <a:ea typeface="+mn-ea"/>
                <a:cs typeface="+mn-cs"/>
              </a:rPr>
              <a:t>CPU</a:t>
            </a:r>
          </a:p>
        </p:txBody>
      </p:sp>
      <p:sp>
        <p:nvSpPr>
          <p:cNvPr id="64" name="Rectángulo 63">
            <a:extLst>
              <a:ext uri="{FF2B5EF4-FFF2-40B4-BE49-F238E27FC236}">
                <a16:creationId xmlns:a16="http://schemas.microsoft.com/office/drawing/2014/main" id="{673CE308-DE55-4935-B617-64CAA972D842}"/>
              </a:ext>
            </a:extLst>
          </p:cNvPr>
          <p:cNvSpPr/>
          <p:nvPr/>
        </p:nvSpPr>
        <p:spPr>
          <a:xfrm>
            <a:off x="2177495" y="2443065"/>
            <a:ext cx="520162" cy="249567"/>
          </a:xfrm>
          <a:prstGeom prst="rect">
            <a:avLst/>
          </a:prstGeom>
          <a:solidFill>
            <a:schemeClr val="tx2">
              <a:lumMod val="20000"/>
              <a:lumOff val="80000"/>
            </a:schemeClr>
          </a:solidFill>
          <a:ln w="635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1050" b="1" i="0" u="none" strike="noStrike" kern="0" cap="none" spc="0" normalizeH="0" baseline="0" noProof="0" dirty="0">
                <a:ln>
                  <a:noFill/>
                </a:ln>
                <a:solidFill>
                  <a:prstClr val="black"/>
                </a:solidFill>
                <a:effectLst/>
                <a:uLnTx/>
                <a:uFillTx/>
                <a:ea typeface="+mn-ea"/>
                <a:cs typeface="+mn-cs"/>
              </a:rPr>
              <a:t>CPU</a:t>
            </a:r>
          </a:p>
        </p:txBody>
      </p:sp>
      <p:sp>
        <p:nvSpPr>
          <p:cNvPr id="8" name="Rectángulo 7"/>
          <p:cNvSpPr/>
          <p:nvPr/>
        </p:nvSpPr>
        <p:spPr>
          <a:xfrm>
            <a:off x="0" y="6088828"/>
            <a:ext cx="9144000" cy="769172"/>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r"/>
            <a:endParaRPr lang="es-ES" dirty="0"/>
          </a:p>
        </p:txBody>
      </p:sp>
      <p:sp>
        <p:nvSpPr>
          <p:cNvPr id="9" name="Rectángulo 8"/>
          <p:cNvSpPr/>
          <p:nvPr/>
        </p:nvSpPr>
        <p:spPr>
          <a:xfrm>
            <a:off x="0" y="0"/>
            <a:ext cx="1785769" cy="6088828"/>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ES" dirty="0"/>
          </a:p>
        </p:txBody>
      </p:sp>
      <p:pic>
        <p:nvPicPr>
          <p:cNvPr id="11" name="Picture 6" descr="Resultado de imagen de universidad de cádiz"/>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9773" y="75303"/>
            <a:ext cx="473646" cy="60897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8" descr="Resultado de imagen de sistemas inteligentes de computación uc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458" y="75304"/>
            <a:ext cx="1085768" cy="60897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033195" y="198971"/>
            <a:ext cx="6820349" cy="887552"/>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a:lstStyle>
          <a:p>
            <a:r>
              <a:rPr lang="es-ES" dirty="0"/>
              <a:t>Paralelización distribuida</a:t>
            </a:r>
          </a:p>
        </p:txBody>
      </p:sp>
      <p:sp>
        <p:nvSpPr>
          <p:cNvPr id="73" name="CuadroTexto 72">
            <a:extLst>
              <a:ext uri="{FF2B5EF4-FFF2-40B4-BE49-F238E27FC236}">
                <a16:creationId xmlns:a16="http://schemas.microsoft.com/office/drawing/2014/main" id="{D77373EB-3732-47DA-8C5A-BBADE2BBEEA3}"/>
              </a:ext>
            </a:extLst>
          </p:cNvPr>
          <p:cNvSpPr txBox="1"/>
          <p:nvPr/>
        </p:nvSpPr>
        <p:spPr>
          <a:xfrm>
            <a:off x="1785770" y="1086522"/>
            <a:ext cx="7317998" cy="523220"/>
          </a:xfrm>
          <a:prstGeom prst="rect">
            <a:avLst/>
          </a:prstGeom>
          <a:noFill/>
        </p:spPr>
        <p:txBody>
          <a:bodyPr wrap="square" rtlCol="0">
            <a:spAutoFit/>
          </a:bodyPr>
          <a:lstStyle/>
          <a:p>
            <a:pPr algn="ctr"/>
            <a:r>
              <a:rPr lang="es-ES" sz="2800" u="sng" dirty="0"/>
              <a:t>Arquitecturas de paralelización</a:t>
            </a:r>
          </a:p>
        </p:txBody>
      </p:sp>
      <p:sp>
        <p:nvSpPr>
          <p:cNvPr id="52" name="Rectángulo 51">
            <a:extLst>
              <a:ext uri="{FF2B5EF4-FFF2-40B4-BE49-F238E27FC236}">
                <a16:creationId xmlns:a16="http://schemas.microsoft.com/office/drawing/2014/main" id="{5F898C35-4535-4121-B5DE-3B492B28E350}"/>
              </a:ext>
            </a:extLst>
          </p:cNvPr>
          <p:cNvSpPr/>
          <p:nvPr/>
        </p:nvSpPr>
        <p:spPr>
          <a:xfrm>
            <a:off x="2177495" y="2692633"/>
            <a:ext cx="520162" cy="278773"/>
          </a:xfrm>
          <a:prstGeom prst="rect">
            <a:avLst/>
          </a:prstGeom>
          <a:solidFill>
            <a:srgbClr val="DDD9C3"/>
          </a:solidFill>
          <a:ln w="635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1050" b="1" i="0" u="none" strike="noStrike" kern="0" cap="none" spc="0" normalizeH="0" baseline="0" noProof="0" dirty="0">
                <a:ln>
                  <a:noFill/>
                </a:ln>
                <a:solidFill>
                  <a:prstClr val="black"/>
                </a:solidFill>
                <a:effectLst/>
                <a:uLnTx/>
                <a:uFillTx/>
                <a:ea typeface="+mn-ea"/>
                <a:cs typeface="+mn-cs"/>
              </a:rPr>
              <a:t>Caché</a:t>
            </a:r>
          </a:p>
        </p:txBody>
      </p:sp>
      <p:cxnSp>
        <p:nvCxnSpPr>
          <p:cNvPr id="53" name="Conector recto de flecha 52">
            <a:extLst>
              <a:ext uri="{FF2B5EF4-FFF2-40B4-BE49-F238E27FC236}">
                <a16:creationId xmlns:a16="http://schemas.microsoft.com/office/drawing/2014/main" id="{76A41725-DABC-4670-BF94-F441CB56356E}"/>
              </a:ext>
            </a:extLst>
          </p:cNvPr>
          <p:cNvCxnSpPr>
            <a:cxnSpLocks/>
            <a:stCxn id="52" idx="2"/>
          </p:cNvCxnSpPr>
          <p:nvPr/>
        </p:nvCxnSpPr>
        <p:spPr>
          <a:xfrm>
            <a:off x="2437576" y="2971406"/>
            <a:ext cx="1" cy="288001"/>
          </a:xfrm>
          <a:prstGeom prst="straightConnector1">
            <a:avLst/>
          </a:prstGeom>
          <a:noFill/>
          <a:ln w="12700" cap="flat" cmpd="sng" algn="ctr">
            <a:solidFill>
              <a:srgbClr val="B27E2F"/>
            </a:solidFill>
            <a:prstDash val="solid"/>
            <a:miter lim="800000"/>
            <a:headEnd type="triangle"/>
            <a:tailEnd type="triangle"/>
          </a:ln>
          <a:effectLst/>
        </p:spPr>
      </p:cxnSp>
      <p:cxnSp>
        <p:nvCxnSpPr>
          <p:cNvPr id="54" name="Conector recto de flecha 53">
            <a:extLst>
              <a:ext uri="{FF2B5EF4-FFF2-40B4-BE49-F238E27FC236}">
                <a16:creationId xmlns:a16="http://schemas.microsoft.com/office/drawing/2014/main" id="{C8A906A1-498F-4C2A-AD80-25B26E30D4CC}"/>
              </a:ext>
            </a:extLst>
          </p:cNvPr>
          <p:cNvCxnSpPr>
            <a:cxnSpLocks/>
            <a:stCxn id="57" idx="2"/>
          </p:cNvCxnSpPr>
          <p:nvPr/>
        </p:nvCxnSpPr>
        <p:spPr>
          <a:xfrm>
            <a:off x="3201433" y="2964200"/>
            <a:ext cx="0" cy="306175"/>
          </a:xfrm>
          <a:prstGeom prst="straightConnector1">
            <a:avLst/>
          </a:prstGeom>
          <a:noFill/>
          <a:ln w="12700" cap="flat" cmpd="sng" algn="ctr">
            <a:solidFill>
              <a:srgbClr val="B27E2F"/>
            </a:solidFill>
            <a:prstDash val="solid"/>
            <a:miter lim="800000"/>
            <a:headEnd type="triangle"/>
            <a:tailEnd type="triangle"/>
          </a:ln>
          <a:effectLst/>
        </p:spPr>
      </p:cxnSp>
      <p:cxnSp>
        <p:nvCxnSpPr>
          <p:cNvPr id="55" name="Conector recto de flecha 54">
            <a:extLst>
              <a:ext uri="{FF2B5EF4-FFF2-40B4-BE49-F238E27FC236}">
                <a16:creationId xmlns:a16="http://schemas.microsoft.com/office/drawing/2014/main" id="{49102BA1-3739-401A-9434-30941B7BED76}"/>
              </a:ext>
            </a:extLst>
          </p:cNvPr>
          <p:cNvCxnSpPr>
            <a:cxnSpLocks/>
            <a:stCxn id="58" idx="2"/>
          </p:cNvCxnSpPr>
          <p:nvPr/>
        </p:nvCxnSpPr>
        <p:spPr>
          <a:xfrm>
            <a:off x="4729149" y="2959005"/>
            <a:ext cx="0" cy="292279"/>
          </a:xfrm>
          <a:prstGeom prst="straightConnector1">
            <a:avLst/>
          </a:prstGeom>
          <a:noFill/>
          <a:ln w="12700" cap="flat" cmpd="sng" algn="ctr">
            <a:solidFill>
              <a:srgbClr val="B27E2F"/>
            </a:solidFill>
            <a:prstDash val="solid"/>
            <a:miter lim="800000"/>
            <a:headEnd type="triangle"/>
            <a:tailEnd type="triangle"/>
          </a:ln>
          <a:effectLst/>
        </p:spPr>
      </p:cxnSp>
      <p:sp>
        <p:nvSpPr>
          <p:cNvPr id="56" name="Rectángulo 55">
            <a:extLst>
              <a:ext uri="{FF2B5EF4-FFF2-40B4-BE49-F238E27FC236}">
                <a16:creationId xmlns:a16="http://schemas.microsoft.com/office/drawing/2014/main" id="{E11F2ADC-2820-479C-82A0-A430C33DD060}"/>
              </a:ext>
            </a:extLst>
          </p:cNvPr>
          <p:cNvSpPr/>
          <p:nvPr/>
        </p:nvSpPr>
        <p:spPr>
          <a:xfrm>
            <a:off x="2177496" y="3252752"/>
            <a:ext cx="2811732" cy="266372"/>
          </a:xfrm>
          <a:prstGeom prst="rect">
            <a:avLst/>
          </a:prstGeom>
          <a:solidFill>
            <a:srgbClr val="46BA99"/>
          </a:solidFill>
          <a:ln w="6350" cap="flat" cmpd="sng" algn="ctr">
            <a:solidFill>
              <a:srgbClr val="A5A5A5"/>
            </a:solid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1050" b="1" i="0" u="none" strike="noStrike" kern="0" cap="none" spc="0" normalizeH="0" baseline="0" noProof="0" dirty="0">
                <a:ln>
                  <a:noFill/>
                </a:ln>
                <a:solidFill>
                  <a:schemeClr val="bg1"/>
                </a:solidFill>
                <a:effectLst/>
                <a:uLnTx/>
                <a:uFillTx/>
                <a:ea typeface="+mn-ea"/>
                <a:cs typeface="+mn-cs"/>
              </a:rPr>
              <a:t>Memoria principal</a:t>
            </a:r>
          </a:p>
        </p:txBody>
      </p:sp>
      <p:sp>
        <p:nvSpPr>
          <p:cNvPr id="57" name="Rectángulo 56">
            <a:extLst>
              <a:ext uri="{FF2B5EF4-FFF2-40B4-BE49-F238E27FC236}">
                <a16:creationId xmlns:a16="http://schemas.microsoft.com/office/drawing/2014/main" id="{2BEE76DB-69A5-4CC9-ADE9-14FE3A948FF6}"/>
              </a:ext>
            </a:extLst>
          </p:cNvPr>
          <p:cNvSpPr/>
          <p:nvPr/>
        </p:nvSpPr>
        <p:spPr>
          <a:xfrm>
            <a:off x="2941353" y="2692082"/>
            <a:ext cx="520160" cy="272118"/>
          </a:xfrm>
          <a:prstGeom prst="rect">
            <a:avLst/>
          </a:prstGeom>
          <a:solidFill>
            <a:srgbClr val="DDD9C3"/>
          </a:solidFill>
          <a:ln w="6350" cap="flat" cmpd="sng" algn="ctr">
            <a:noFill/>
            <a:prstDash val="solid"/>
            <a:miter lim="800000"/>
          </a:ln>
          <a:effectLst>
            <a:outerShdw blurRad="50800" dist="38100" dir="2700000" algn="tl" rotWithShape="0">
              <a:prstClr val="black">
                <a:alpha val="40000"/>
              </a:prstClr>
            </a:outerShdw>
          </a:effectLst>
        </p:spPr>
        <p:txBody>
          <a:bodyPr rtlCol="0" anchor="ctr"/>
          <a:lstStyle/>
          <a:p>
            <a:pPr lvl="0" algn="ctr" defTabSz="914400">
              <a:defRPr/>
            </a:pPr>
            <a:r>
              <a:rPr lang="es-ES" sz="1050" b="1" kern="0" dirty="0">
                <a:solidFill>
                  <a:prstClr val="black"/>
                </a:solidFill>
              </a:rPr>
              <a:t>Caché</a:t>
            </a:r>
          </a:p>
        </p:txBody>
      </p:sp>
      <p:sp>
        <p:nvSpPr>
          <p:cNvPr id="58" name="Rectángulo 57">
            <a:extLst>
              <a:ext uri="{FF2B5EF4-FFF2-40B4-BE49-F238E27FC236}">
                <a16:creationId xmlns:a16="http://schemas.microsoft.com/office/drawing/2014/main" id="{22C60E3D-7479-419F-B699-49956DD57C62}"/>
              </a:ext>
            </a:extLst>
          </p:cNvPr>
          <p:cNvSpPr/>
          <p:nvPr/>
        </p:nvSpPr>
        <p:spPr>
          <a:xfrm>
            <a:off x="4469070" y="2691165"/>
            <a:ext cx="520158" cy="267840"/>
          </a:xfrm>
          <a:prstGeom prst="rect">
            <a:avLst/>
          </a:prstGeom>
          <a:solidFill>
            <a:srgbClr val="DDD9C3"/>
          </a:solidFill>
          <a:ln w="6350" cap="flat" cmpd="sng" algn="ctr">
            <a:noFill/>
            <a:prstDash val="solid"/>
            <a:miter lim="800000"/>
          </a:ln>
          <a:effectLst>
            <a:outerShdw blurRad="50800" dist="38100" dir="2700000" algn="tl" rotWithShape="0">
              <a:prstClr val="black">
                <a:alpha val="40000"/>
              </a:prstClr>
            </a:outerShdw>
          </a:effectLst>
        </p:spPr>
        <p:txBody>
          <a:bodyPr rtlCol="0" anchor="ctr"/>
          <a:lstStyle/>
          <a:p>
            <a:pPr lvl="0" algn="ctr" defTabSz="914400">
              <a:defRPr/>
            </a:pPr>
            <a:r>
              <a:rPr lang="es-ES" sz="1050" b="1" kern="0" dirty="0">
                <a:solidFill>
                  <a:prstClr val="black"/>
                </a:solidFill>
              </a:rPr>
              <a:t>Caché</a:t>
            </a:r>
          </a:p>
        </p:txBody>
      </p:sp>
      <p:sp>
        <p:nvSpPr>
          <p:cNvPr id="71" name="Rectángulo 70">
            <a:extLst>
              <a:ext uri="{FF2B5EF4-FFF2-40B4-BE49-F238E27FC236}">
                <a16:creationId xmlns:a16="http://schemas.microsoft.com/office/drawing/2014/main" id="{173A6475-81F6-4521-A5F3-5059F22639F0}"/>
              </a:ext>
            </a:extLst>
          </p:cNvPr>
          <p:cNvSpPr/>
          <p:nvPr/>
        </p:nvSpPr>
        <p:spPr>
          <a:xfrm>
            <a:off x="3705210" y="2440679"/>
            <a:ext cx="520162" cy="250485"/>
          </a:xfrm>
          <a:prstGeom prst="rect">
            <a:avLst/>
          </a:prstGeom>
          <a:solidFill>
            <a:schemeClr val="tx2">
              <a:lumMod val="20000"/>
              <a:lumOff val="80000"/>
            </a:schemeClr>
          </a:solidFill>
          <a:ln w="635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1050" b="1" i="0" u="none" strike="noStrike" kern="0" cap="none" spc="0" normalizeH="0" baseline="0" noProof="0" dirty="0">
                <a:ln>
                  <a:noFill/>
                </a:ln>
                <a:solidFill>
                  <a:prstClr val="black"/>
                </a:solidFill>
                <a:effectLst/>
                <a:uLnTx/>
                <a:uFillTx/>
                <a:ea typeface="+mn-ea"/>
                <a:cs typeface="+mn-cs"/>
              </a:rPr>
              <a:t>CPU</a:t>
            </a:r>
          </a:p>
        </p:txBody>
      </p:sp>
      <p:cxnSp>
        <p:nvCxnSpPr>
          <p:cNvPr id="75" name="Conector recto de flecha 74">
            <a:extLst>
              <a:ext uri="{FF2B5EF4-FFF2-40B4-BE49-F238E27FC236}">
                <a16:creationId xmlns:a16="http://schemas.microsoft.com/office/drawing/2014/main" id="{454E005D-632B-4418-952C-D539E8E6B28A}"/>
              </a:ext>
            </a:extLst>
          </p:cNvPr>
          <p:cNvCxnSpPr>
            <a:cxnSpLocks/>
            <a:stCxn id="76" idx="2"/>
          </p:cNvCxnSpPr>
          <p:nvPr/>
        </p:nvCxnSpPr>
        <p:spPr>
          <a:xfrm>
            <a:off x="3965291" y="2961814"/>
            <a:ext cx="0" cy="306175"/>
          </a:xfrm>
          <a:prstGeom prst="straightConnector1">
            <a:avLst/>
          </a:prstGeom>
          <a:noFill/>
          <a:ln w="12700" cap="flat" cmpd="sng" algn="ctr">
            <a:solidFill>
              <a:srgbClr val="B27E2F"/>
            </a:solidFill>
            <a:prstDash val="solid"/>
            <a:miter lim="800000"/>
            <a:headEnd type="triangle"/>
            <a:tailEnd type="triangle"/>
          </a:ln>
          <a:effectLst/>
        </p:spPr>
      </p:cxnSp>
      <p:sp>
        <p:nvSpPr>
          <p:cNvPr id="76" name="Rectángulo 75">
            <a:extLst>
              <a:ext uri="{FF2B5EF4-FFF2-40B4-BE49-F238E27FC236}">
                <a16:creationId xmlns:a16="http://schemas.microsoft.com/office/drawing/2014/main" id="{C8DA7D09-C4BF-4887-BB5E-88CD92589B9F}"/>
              </a:ext>
            </a:extLst>
          </p:cNvPr>
          <p:cNvSpPr/>
          <p:nvPr/>
        </p:nvSpPr>
        <p:spPr>
          <a:xfrm>
            <a:off x="3705211" y="2689696"/>
            <a:ext cx="520160" cy="272118"/>
          </a:xfrm>
          <a:prstGeom prst="rect">
            <a:avLst/>
          </a:prstGeom>
          <a:solidFill>
            <a:srgbClr val="DDD9C3"/>
          </a:solidFill>
          <a:ln w="6350" cap="flat" cmpd="sng" algn="ctr">
            <a:noFill/>
            <a:prstDash val="solid"/>
            <a:miter lim="800000"/>
          </a:ln>
          <a:effectLst>
            <a:outerShdw blurRad="50800" dist="38100" dir="2700000" algn="tl" rotWithShape="0">
              <a:prstClr val="black">
                <a:alpha val="40000"/>
              </a:prstClr>
            </a:outerShdw>
          </a:effectLst>
        </p:spPr>
        <p:txBody>
          <a:bodyPr rtlCol="0" anchor="ctr"/>
          <a:lstStyle/>
          <a:p>
            <a:pPr lvl="0" algn="ctr" defTabSz="914400">
              <a:defRPr/>
            </a:pPr>
            <a:r>
              <a:rPr lang="es-ES" sz="1050" b="1" kern="0" dirty="0">
                <a:solidFill>
                  <a:prstClr val="black"/>
                </a:solidFill>
              </a:rPr>
              <a:t>Caché</a:t>
            </a:r>
          </a:p>
        </p:txBody>
      </p:sp>
      <p:cxnSp>
        <p:nvCxnSpPr>
          <p:cNvPr id="98" name="Conector recto de flecha 97">
            <a:extLst>
              <a:ext uri="{FF2B5EF4-FFF2-40B4-BE49-F238E27FC236}">
                <a16:creationId xmlns:a16="http://schemas.microsoft.com/office/drawing/2014/main" id="{0BAEEC56-95A6-4A04-959B-D1AEBEB78C86}"/>
              </a:ext>
            </a:extLst>
          </p:cNvPr>
          <p:cNvCxnSpPr>
            <a:cxnSpLocks/>
            <a:stCxn id="120" idx="2"/>
          </p:cNvCxnSpPr>
          <p:nvPr/>
        </p:nvCxnSpPr>
        <p:spPr>
          <a:xfrm>
            <a:off x="6237561" y="2700638"/>
            <a:ext cx="2" cy="286640"/>
          </a:xfrm>
          <a:prstGeom prst="straightConnector1">
            <a:avLst/>
          </a:prstGeom>
          <a:noFill/>
          <a:ln w="12700" cap="flat" cmpd="sng" algn="ctr">
            <a:solidFill>
              <a:srgbClr val="B27E2F"/>
            </a:solidFill>
            <a:prstDash val="solid"/>
            <a:miter lim="800000"/>
            <a:headEnd type="triangle"/>
            <a:tailEnd type="triangle"/>
          </a:ln>
          <a:effectLst/>
        </p:spPr>
      </p:cxnSp>
      <p:cxnSp>
        <p:nvCxnSpPr>
          <p:cNvPr id="99" name="Conector recto de flecha 98">
            <a:extLst>
              <a:ext uri="{FF2B5EF4-FFF2-40B4-BE49-F238E27FC236}">
                <a16:creationId xmlns:a16="http://schemas.microsoft.com/office/drawing/2014/main" id="{C3EEF523-47D1-4D7A-8A27-08A37794168B}"/>
              </a:ext>
            </a:extLst>
          </p:cNvPr>
          <p:cNvCxnSpPr>
            <a:cxnSpLocks/>
            <a:stCxn id="121" idx="2"/>
          </p:cNvCxnSpPr>
          <p:nvPr/>
        </p:nvCxnSpPr>
        <p:spPr>
          <a:xfrm>
            <a:off x="7001417" y="2700638"/>
            <a:ext cx="2" cy="297608"/>
          </a:xfrm>
          <a:prstGeom prst="straightConnector1">
            <a:avLst/>
          </a:prstGeom>
          <a:noFill/>
          <a:ln w="12700" cap="flat" cmpd="sng" algn="ctr">
            <a:solidFill>
              <a:srgbClr val="B27E2F"/>
            </a:solidFill>
            <a:prstDash val="solid"/>
            <a:miter lim="800000"/>
            <a:headEnd type="triangle"/>
            <a:tailEnd type="triangle"/>
          </a:ln>
          <a:effectLst/>
        </p:spPr>
      </p:cxnSp>
      <p:cxnSp>
        <p:nvCxnSpPr>
          <p:cNvPr id="100" name="Conector recto de flecha 99">
            <a:extLst>
              <a:ext uri="{FF2B5EF4-FFF2-40B4-BE49-F238E27FC236}">
                <a16:creationId xmlns:a16="http://schemas.microsoft.com/office/drawing/2014/main" id="{5E71663D-F65A-4092-BCF5-7440914001E5}"/>
              </a:ext>
            </a:extLst>
          </p:cNvPr>
          <p:cNvCxnSpPr>
            <a:cxnSpLocks/>
            <a:stCxn id="123" idx="2"/>
          </p:cNvCxnSpPr>
          <p:nvPr/>
        </p:nvCxnSpPr>
        <p:spPr>
          <a:xfrm>
            <a:off x="8529129" y="2697586"/>
            <a:ext cx="6" cy="281569"/>
          </a:xfrm>
          <a:prstGeom prst="straightConnector1">
            <a:avLst/>
          </a:prstGeom>
          <a:noFill/>
          <a:ln w="12700" cap="flat" cmpd="sng" algn="ctr">
            <a:solidFill>
              <a:srgbClr val="B27E2F"/>
            </a:solidFill>
            <a:prstDash val="solid"/>
            <a:miter lim="800000"/>
            <a:headEnd type="triangle"/>
            <a:tailEnd type="triangle"/>
          </a:ln>
          <a:effectLst/>
        </p:spPr>
      </p:cxnSp>
      <p:cxnSp>
        <p:nvCxnSpPr>
          <p:cNvPr id="112" name="Conector recto de flecha 111">
            <a:extLst>
              <a:ext uri="{FF2B5EF4-FFF2-40B4-BE49-F238E27FC236}">
                <a16:creationId xmlns:a16="http://schemas.microsoft.com/office/drawing/2014/main" id="{B2296AC7-0213-4739-83B4-3B8ACA82AB49}"/>
              </a:ext>
            </a:extLst>
          </p:cNvPr>
          <p:cNvCxnSpPr>
            <a:cxnSpLocks/>
            <a:stCxn id="122" idx="2"/>
          </p:cNvCxnSpPr>
          <p:nvPr/>
        </p:nvCxnSpPr>
        <p:spPr>
          <a:xfrm>
            <a:off x="7765273" y="2697587"/>
            <a:ext cx="4" cy="298273"/>
          </a:xfrm>
          <a:prstGeom prst="straightConnector1">
            <a:avLst/>
          </a:prstGeom>
          <a:noFill/>
          <a:ln w="12700" cap="flat" cmpd="sng" algn="ctr">
            <a:solidFill>
              <a:srgbClr val="B27E2F"/>
            </a:solidFill>
            <a:prstDash val="solid"/>
            <a:miter lim="800000"/>
            <a:headEnd type="triangle"/>
            <a:tailEnd type="triangle"/>
          </a:ln>
          <a:effectLst/>
        </p:spPr>
      </p:cxnSp>
      <p:sp>
        <p:nvSpPr>
          <p:cNvPr id="114" name="Rectángulo 113">
            <a:extLst>
              <a:ext uri="{FF2B5EF4-FFF2-40B4-BE49-F238E27FC236}">
                <a16:creationId xmlns:a16="http://schemas.microsoft.com/office/drawing/2014/main" id="{B9DF9604-3D74-47C3-A598-23D35255295B}"/>
              </a:ext>
            </a:extLst>
          </p:cNvPr>
          <p:cNvSpPr/>
          <p:nvPr/>
        </p:nvSpPr>
        <p:spPr>
          <a:xfrm>
            <a:off x="2447419" y="1609742"/>
            <a:ext cx="2281670" cy="369332"/>
          </a:xfrm>
          <a:prstGeom prst="rect">
            <a:avLst/>
          </a:prstGeom>
        </p:spPr>
        <p:txBody>
          <a:bodyPr wrap="square">
            <a:spAutoFit/>
          </a:bodyPr>
          <a:lstStyle/>
          <a:p>
            <a:pPr algn="ctr">
              <a:spcBef>
                <a:spcPts val="1200"/>
              </a:spcBef>
            </a:pPr>
            <a:r>
              <a:rPr lang="es-ES" u="sng" dirty="0"/>
              <a:t>Memoria compartida</a:t>
            </a:r>
          </a:p>
        </p:txBody>
      </p:sp>
      <p:sp>
        <p:nvSpPr>
          <p:cNvPr id="115" name="Rectángulo 114">
            <a:extLst>
              <a:ext uri="{FF2B5EF4-FFF2-40B4-BE49-F238E27FC236}">
                <a16:creationId xmlns:a16="http://schemas.microsoft.com/office/drawing/2014/main" id="{42B30197-DFD2-40F2-832A-2DF11CE982C8}"/>
              </a:ext>
            </a:extLst>
          </p:cNvPr>
          <p:cNvSpPr/>
          <p:nvPr/>
        </p:nvSpPr>
        <p:spPr>
          <a:xfrm>
            <a:off x="6226490" y="1609742"/>
            <a:ext cx="2281670" cy="369332"/>
          </a:xfrm>
          <a:prstGeom prst="rect">
            <a:avLst/>
          </a:prstGeom>
        </p:spPr>
        <p:txBody>
          <a:bodyPr wrap="square">
            <a:spAutoFit/>
          </a:bodyPr>
          <a:lstStyle/>
          <a:p>
            <a:pPr algn="ctr">
              <a:spcBef>
                <a:spcPts val="1200"/>
              </a:spcBef>
            </a:pPr>
            <a:r>
              <a:rPr lang="es-ES" u="sng" dirty="0"/>
              <a:t>Memoria distribuida</a:t>
            </a:r>
          </a:p>
        </p:txBody>
      </p:sp>
      <p:sp>
        <p:nvSpPr>
          <p:cNvPr id="117" name="Rectángulo 116">
            <a:extLst>
              <a:ext uri="{FF2B5EF4-FFF2-40B4-BE49-F238E27FC236}">
                <a16:creationId xmlns:a16="http://schemas.microsoft.com/office/drawing/2014/main" id="{0B7808A4-DF83-42F4-B6B8-22B16EB48541}"/>
              </a:ext>
            </a:extLst>
          </p:cNvPr>
          <p:cNvSpPr/>
          <p:nvPr/>
        </p:nvSpPr>
        <p:spPr>
          <a:xfrm>
            <a:off x="2447419" y="2019290"/>
            <a:ext cx="2281670" cy="369332"/>
          </a:xfrm>
          <a:prstGeom prst="rect">
            <a:avLst/>
          </a:prstGeom>
        </p:spPr>
        <p:txBody>
          <a:bodyPr wrap="square">
            <a:spAutoFit/>
          </a:bodyPr>
          <a:lstStyle/>
          <a:p>
            <a:pPr algn="ctr">
              <a:spcBef>
                <a:spcPts val="1200"/>
              </a:spcBef>
            </a:pPr>
            <a:r>
              <a:rPr lang="es-ES" dirty="0">
                <a:solidFill>
                  <a:schemeClr val="bg1"/>
                </a:solidFill>
              </a:rPr>
              <a:t>Nodo</a:t>
            </a:r>
          </a:p>
        </p:txBody>
      </p:sp>
      <p:cxnSp>
        <p:nvCxnSpPr>
          <p:cNvPr id="118" name="Conector recto de flecha 117">
            <a:extLst>
              <a:ext uri="{FF2B5EF4-FFF2-40B4-BE49-F238E27FC236}">
                <a16:creationId xmlns:a16="http://schemas.microsoft.com/office/drawing/2014/main" id="{BB502BFE-7613-4E4D-BBF2-4F71A4694963}"/>
              </a:ext>
            </a:extLst>
          </p:cNvPr>
          <p:cNvCxnSpPr>
            <a:cxnSpLocks/>
          </p:cNvCxnSpPr>
          <p:nvPr/>
        </p:nvCxnSpPr>
        <p:spPr>
          <a:xfrm>
            <a:off x="5911807" y="3007721"/>
            <a:ext cx="2941737" cy="0"/>
          </a:xfrm>
          <a:prstGeom prst="straightConnector1">
            <a:avLst/>
          </a:prstGeom>
          <a:noFill/>
          <a:ln w="38100" cap="flat" cmpd="sng" algn="ctr">
            <a:solidFill>
              <a:schemeClr val="accent3">
                <a:lumMod val="75000"/>
              </a:schemeClr>
            </a:solidFill>
            <a:prstDash val="solid"/>
            <a:miter lim="800000"/>
            <a:headEnd type="triangle"/>
            <a:tailEnd type="triangle"/>
          </a:ln>
          <a:effectLst/>
        </p:spPr>
      </p:cxnSp>
      <p:sp>
        <p:nvSpPr>
          <p:cNvPr id="119" name="Rectángulo 118">
            <a:extLst>
              <a:ext uri="{FF2B5EF4-FFF2-40B4-BE49-F238E27FC236}">
                <a16:creationId xmlns:a16="http://schemas.microsoft.com/office/drawing/2014/main" id="{C75F3501-0C81-446E-87FF-FF7676EAC07D}"/>
              </a:ext>
            </a:extLst>
          </p:cNvPr>
          <p:cNvSpPr/>
          <p:nvPr/>
        </p:nvSpPr>
        <p:spPr>
          <a:xfrm>
            <a:off x="6237562" y="3000223"/>
            <a:ext cx="2281670" cy="307777"/>
          </a:xfrm>
          <a:prstGeom prst="rect">
            <a:avLst/>
          </a:prstGeom>
        </p:spPr>
        <p:txBody>
          <a:bodyPr wrap="square">
            <a:spAutoFit/>
          </a:bodyPr>
          <a:lstStyle/>
          <a:p>
            <a:pPr algn="ctr">
              <a:spcBef>
                <a:spcPts val="1200"/>
              </a:spcBef>
            </a:pPr>
            <a:r>
              <a:rPr lang="es-ES" sz="1400" dirty="0"/>
              <a:t>Red de datos</a:t>
            </a:r>
          </a:p>
        </p:txBody>
      </p:sp>
      <p:sp>
        <p:nvSpPr>
          <p:cNvPr id="120" name="Rectángulo 119">
            <a:extLst>
              <a:ext uri="{FF2B5EF4-FFF2-40B4-BE49-F238E27FC236}">
                <a16:creationId xmlns:a16="http://schemas.microsoft.com/office/drawing/2014/main" id="{83843C72-7A59-4CC2-A629-5A39069039AE}"/>
              </a:ext>
            </a:extLst>
          </p:cNvPr>
          <p:cNvSpPr/>
          <p:nvPr/>
        </p:nvSpPr>
        <p:spPr>
          <a:xfrm>
            <a:off x="5913146" y="2242661"/>
            <a:ext cx="648830" cy="457977"/>
          </a:xfrm>
          <a:prstGeom prst="rect">
            <a:avLst/>
          </a:prstGeom>
          <a:solidFill>
            <a:schemeClr val="tx1">
              <a:lumMod val="75000"/>
              <a:lumOff val="25000"/>
              <a:alpha val="37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de-DE" sz="1400" dirty="0"/>
              <a:t>Nodo</a:t>
            </a:r>
          </a:p>
        </p:txBody>
      </p:sp>
      <p:sp>
        <p:nvSpPr>
          <p:cNvPr id="121" name="Rectángulo 120">
            <a:extLst>
              <a:ext uri="{FF2B5EF4-FFF2-40B4-BE49-F238E27FC236}">
                <a16:creationId xmlns:a16="http://schemas.microsoft.com/office/drawing/2014/main" id="{9353A2EB-9395-4466-A0C4-E7858B4D5DF4}"/>
              </a:ext>
            </a:extLst>
          </p:cNvPr>
          <p:cNvSpPr/>
          <p:nvPr/>
        </p:nvSpPr>
        <p:spPr>
          <a:xfrm>
            <a:off x="6677002" y="2242661"/>
            <a:ext cx="648830" cy="457977"/>
          </a:xfrm>
          <a:prstGeom prst="rect">
            <a:avLst/>
          </a:prstGeom>
          <a:solidFill>
            <a:schemeClr val="tx1">
              <a:lumMod val="75000"/>
              <a:lumOff val="25000"/>
              <a:alpha val="37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de-DE" sz="1400" dirty="0"/>
              <a:t>Nodo</a:t>
            </a:r>
          </a:p>
        </p:txBody>
      </p:sp>
      <p:sp>
        <p:nvSpPr>
          <p:cNvPr id="122" name="Rectángulo 121">
            <a:extLst>
              <a:ext uri="{FF2B5EF4-FFF2-40B4-BE49-F238E27FC236}">
                <a16:creationId xmlns:a16="http://schemas.microsoft.com/office/drawing/2014/main" id="{0AE4D73D-D20F-40C1-985C-0A0630F30DA4}"/>
              </a:ext>
            </a:extLst>
          </p:cNvPr>
          <p:cNvSpPr/>
          <p:nvPr/>
        </p:nvSpPr>
        <p:spPr>
          <a:xfrm>
            <a:off x="7440858" y="2239610"/>
            <a:ext cx="648830" cy="457977"/>
          </a:xfrm>
          <a:prstGeom prst="rect">
            <a:avLst/>
          </a:prstGeom>
          <a:solidFill>
            <a:schemeClr val="tx1">
              <a:lumMod val="75000"/>
              <a:lumOff val="25000"/>
              <a:alpha val="37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de-DE" sz="1400" dirty="0"/>
              <a:t>Nodo</a:t>
            </a:r>
          </a:p>
        </p:txBody>
      </p:sp>
      <p:sp>
        <p:nvSpPr>
          <p:cNvPr id="123" name="Rectángulo 122">
            <a:extLst>
              <a:ext uri="{FF2B5EF4-FFF2-40B4-BE49-F238E27FC236}">
                <a16:creationId xmlns:a16="http://schemas.microsoft.com/office/drawing/2014/main" id="{CC1B7ABE-2DA3-4D6E-84A6-D227ECA0E41C}"/>
              </a:ext>
            </a:extLst>
          </p:cNvPr>
          <p:cNvSpPr/>
          <p:nvPr/>
        </p:nvSpPr>
        <p:spPr>
          <a:xfrm>
            <a:off x="8204714" y="2239609"/>
            <a:ext cx="648830" cy="457977"/>
          </a:xfrm>
          <a:prstGeom prst="rect">
            <a:avLst/>
          </a:prstGeom>
          <a:solidFill>
            <a:schemeClr val="tx1">
              <a:lumMod val="75000"/>
              <a:lumOff val="25000"/>
              <a:alpha val="37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de-DE" sz="1400" dirty="0"/>
              <a:t>Nodo</a:t>
            </a:r>
          </a:p>
        </p:txBody>
      </p:sp>
      <p:sp>
        <p:nvSpPr>
          <p:cNvPr id="124" name="Rectángulo 123">
            <a:extLst>
              <a:ext uri="{FF2B5EF4-FFF2-40B4-BE49-F238E27FC236}">
                <a16:creationId xmlns:a16="http://schemas.microsoft.com/office/drawing/2014/main" id="{538268DD-BA53-4E61-AC58-9EDA3B4FFCE1}"/>
              </a:ext>
            </a:extLst>
          </p:cNvPr>
          <p:cNvSpPr/>
          <p:nvPr/>
        </p:nvSpPr>
        <p:spPr>
          <a:xfrm>
            <a:off x="2033195" y="3890629"/>
            <a:ext cx="3204312" cy="800219"/>
          </a:xfrm>
          <a:prstGeom prst="rect">
            <a:avLst/>
          </a:prstGeom>
        </p:spPr>
        <p:txBody>
          <a:bodyPr wrap="square">
            <a:spAutoFit/>
          </a:bodyPr>
          <a:lstStyle/>
          <a:p>
            <a:pPr marL="285750" indent="-285750">
              <a:spcBef>
                <a:spcPts val="1200"/>
              </a:spcBef>
              <a:buFontTx/>
              <a:buChar char="-"/>
            </a:pPr>
            <a:r>
              <a:rPr lang="es-ES" dirty="0"/>
              <a:t>Memoria global a las </a:t>
            </a:r>
            <a:r>
              <a:rPr lang="es-ES" dirty="0" err="1"/>
              <a:t>CPUs</a:t>
            </a:r>
            <a:endParaRPr lang="es-ES" dirty="0"/>
          </a:p>
          <a:p>
            <a:pPr marL="285750" indent="-285750">
              <a:spcBef>
                <a:spcPts val="1200"/>
              </a:spcBef>
              <a:buFontTx/>
              <a:buChar char="-"/>
            </a:pPr>
            <a:r>
              <a:rPr lang="es-ES" dirty="0"/>
              <a:t>Limitado al bus de datos</a:t>
            </a:r>
          </a:p>
        </p:txBody>
      </p:sp>
      <p:graphicFrame>
        <p:nvGraphicFramePr>
          <p:cNvPr id="46" name="Tabla 45">
            <a:extLst>
              <a:ext uri="{FF2B5EF4-FFF2-40B4-BE49-F238E27FC236}">
                <a16:creationId xmlns:a16="http://schemas.microsoft.com/office/drawing/2014/main" id="{8DACD15D-0AC1-49DD-92E4-7B0D96C28DE1}"/>
              </a:ext>
            </a:extLst>
          </p:cNvPr>
          <p:cNvGraphicFramePr>
            <a:graphicFrameLocks noGrp="1"/>
          </p:cNvGraphicFramePr>
          <p:nvPr>
            <p:extLst>
              <p:ext uri="{D42A27DB-BD31-4B8C-83A1-F6EECF244321}">
                <p14:modId xmlns:p14="http://schemas.microsoft.com/office/powerpoint/2010/main" val="2442808878"/>
              </p:ext>
            </p:extLst>
          </p:nvPr>
        </p:nvGraphicFramePr>
        <p:xfrm>
          <a:off x="6221472" y="6153374"/>
          <a:ext cx="2922528" cy="640080"/>
        </p:xfrm>
        <a:graphic>
          <a:graphicData uri="http://schemas.openxmlformats.org/drawingml/2006/table">
            <a:tbl>
              <a:tblPr firstRow="1" bandRow="1">
                <a:tableStyleId>{2D5ABB26-0587-4C30-8999-92F81FD0307C}</a:tableStyleId>
              </a:tblPr>
              <a:tblGrid>
                <a:gridCol w="2458943">
                  <a:extLst>
                    <a:ext uri="{9D8B030D-6E8A-4147-A177-3AD203B41FA5}">
                      <a16:colId xmlns:a16="http://schemas.microsoft.com/office/drawing/2014/main" val="1347896834"/>
                    </a:ext>
                  </a:extLst>
                </a:gridCol>
                <a:gridCol w="463585">
                  <a:extLst>
                    <a:ext uri="{9D8B030D-6E8A-4147-A177-3AD203B41FA5}">
                      <a16:colId xmlns:a16="http://schemas.microsoft.com/office/drawing/2014/main" val="972821047"/>
                    </a:ext>
                  </a:extLst>
                </a:gridCol>
              </a:tblGrid>
              <a:tr h="633819">
                <a:tc>
                  <a:txBody>
                    <a:bodyPr/>
                    <a:lstStyle/>
                    <a:p>
                      <a:pPr algn="r"/>
                      <a:r>
                        <a:rPr lang="es-ES" dirty="0">
                          <a:solidFill>
                            <a:schemeClr val="bg1"/>
                          </a:solidFill>
                        </a:rPr>
                        <a:t>Simulación cinética en Entornos Distribuidos</a:t>
                      </a:r>
                      <a:endParaRPr lang="es-ES" b="0" dirty="0">
                        <a:solidFill>
                          <a:schemeClr val="bg1"/>
                        </a:solidFill>
                      </a:endParaRPr>
                    </a:p>
                  </a:txBody>
                  <a:tcPr anchor="ctr">
                    <a:lnR w="12700" cap="flat" cmpd="sng" algn="ctr">
                      <a:solidFill>
                        <a:schemeClr val="tx1"/>
                      </a:solidFill>
                      <a:prstDash val="solid"/>
                      <a:round/>
                      <a:headEnd type="none" w="med" len="med"/>
                      <a:tailEnd type="none" w="med" len="med"/>
                    </a:lnR>
                  </a:tcPr>
                </a:tc>
                <a:tc>
                  <a:txBody>
                    <a:bodyPr/>
                    <a:lstStyle/>
                    <a:p>
                      <a:pPr algn="ctr"/>
                      <a:fld id="{0E1C8A44-DCA4-45BE-94D1-2AB25001A8D2}" type="slidenum">
                        <a:rPr lang="es-ES" smtClean="0">
                          <a:solidFill>
                            <a:schemeClr val="bg2">
                              <a:lumMod val="60000"/>
                              <a:lumOff val="40000"/>
                            </a:schemeClr>
                          </a:solidFill>
                        </a:rPr>
                        <a:t>29</a:t>
                      </a:fld>
                      <a:endParaRPr lang="es-ES" dirty="0">
                        <a:solidFill>
                          <a:schemeClr val="bg2">
                            <a:lumMod val="60000"/>
                            <a:lumOff val="40000"/>
                          </a:schemeClr>
                        </a:solidFill>
                      </a:endParaRPr>
                    </a:p>
                  </a:txBody>
                  <a:tcPr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862195207"/>
                  </a:ext>
                </a:extLst>
              </a:tr>
            </a:tbl>
          </a:graphicData>
        </a:graphic>
      </p:graphicFrame>
      <p:pic>
        <p:nvPicPr>
          <p:cNvPr id="47" name="Imagen 46">
            <a:extLst>
              <a:ext uri="{FF2B5EF4-FFF2-40B4-BE49-F238E27FC236}">
                <a16:creationId xmlns:a16="http://schemas.microsoft.com/office/drawing/2014/main" id="{6973DA15-6A67-43AE-95EB-BBB76138DFBF}"/>
              </a:ext>
            </a:extLst>
          </p:cNvPr>
          <p:cNvPicPr>
            <a:picLocks noChangeAspect="1"/>
          </p:cNvPicPr>
          <p:nvPr/>
        </p:nvPicPr>
        <p:blipFill>
          <a:blip r:embed="rId5"/>
          <a:stretch>
            <a:fillRect/>
          </a:stretch>
        </p:blipFill>
        <p:spPr>
          <a:xfrm>
            <a:off x="68457" y="6153373"/>
            <a:ext cx="1998883" cy="619731"/>
          </a:xfrm>
          <a:prstGeom prst="rect">
            <a:avLst/>
          </a:prstGeom>
        </p:spPr>
      </p:pic>
      <p:sp>
        <p:nvSpPr>
          <p:cNvPr id="41" name="Rectángulo 40">
            <a:extLst>
              <a:ext uri="{FF2B5EF4-FFF2-40B4-BE49-F238E27FC236}">
                <a16:creationId xmlns:a16="http://schemas.microsoft.com/office/drawing/2014/main" id="{9B58F69B-E235-40CD-8D98-ADD9FB939E2B}"/>
              </a:ext>
            </a:extLst>
          </p:cNvPr>
          <p:cNvSpPr/>
          <p:nvPr/>
        </p:nvSpPr>
        <p:spPr>
          <a:xfrm>
            <a:off x="0" y="873306"/>
            <a:ext cx="1785769" cy="5215521"/>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s-ES" sz="1350" u="sng" dirty="0">
                <a:solidFill>
                  <a:schemeClr val="bg1"/>
                </a:solidFill>
              </a:rPr>
              <a:t>Crecimiento cristalino</a:t>
            </a:r>
          </a:p>
          <a:p>
            <a:pPr marL="108000" indent="-72000">
              <a:buFontTx/>
              <a:buChar char="-"/>
            </a:pPr>
            <a:r>
              <a:rPr lang="es-ES" sz="1350" dirty="0">
                <a:solidFill>
                  <a:schemeClr val="bg1"/>
                </a:solidFill>
              </a:rPr>
              <a:t>Deposición</a:t>
            </a:r>
          </a:p>
          <a:p>
            <a:pPr marL="108000" indent="-72000">
              <a:buFontTx/>
              <a:buChar char="-"/>
            </a:pPr>
            <a:r>
              <a:rPr lang="es-ES" sz="1350" dirty="0">
                <a:solidFill>
                  <a:schemeClr val="bg1"/>
                </a:solidFill>
              </a:rPr>
              <a:t>Conceptos</a:t>
            </a:r>
          </a:p>
          <a:p>
            <a:pPr marL="108000" indent="-72000">
              <a:buFontTx/>
              <a:buChar char="-"/>
            </a:pPr>
            <a:r>
              <a:rPr lang="es-ES" sz="1350" dirty="0">
                <a:solidFill>
                  <a:schemeClr val="bg1"/>
                </a:solidFill>
              </a:rPr>
              <a:t>Tipos de Crecimiento</a:t>
            </a:r>
          </a:p>
          <a:p>
            <a:pPr marL="108000" indent="-72000">
              <a:buFontTx/>
              <a:buChar char="-"/>
            </a:pPr>
            <a:r>
              <a:rPr lang="es-ES" sz="1350" dirty="0"/>
              <a:t>Modelo TSK</a:t>
            </a:r>
          </a:p>
          <a:p>
            <a:pPr marL="108000" indent="-72000">
              <a:buFontTx/>
              <a:buChar char="-"/>
            </a:pPr>
            <a:endParaRPr lang="es-ES" sz="1350" dirty="0"/>
          </a:p>
          <a:p>
            <a:r>
              <a:rPr lang="es-ES" sz="1350" u="sng" dirty="0">
                <a:solidFill>
                  <a:schemeClr val="bg1"/>
                </a:solidFill>
              </a:rPr>
              <a:t>Simulación atomística</a:t>
            </a:r>
          </a:p>
          <a:p>
            <a:pPr marL="108000" indent="-72000">
              <a:buFontTx/>
              <a:buChar char="-"/>
            </a:pPr>
            <a:r>
              <a:rPr lang="es-ES" sz="1350" dirty="0">
                <a:solidFill>
                  <a:schemeClr val="bg1"/>
                </a:solidFill>
              </a:rPr>
              <a:t>Introducción</a:t>
            </a:r>
          </a:p>
          <a:p>
            <a:pPr marL="108000" indent="-72000">
              <a:buFontTx/>
              <a:buChar char="-"/>
            </a:pPr>
            <a:r>
              <a:rPr lang="es-ES" sz="1350" dirty="0">
                <a:solidFill>
                  <a:schemeClr val="bg1"/>
                </a:solidFill>
              </a:rPr>
              <a:t>Dinámica molecular</a:t>
            </a:r>
          </a:p>
          <a:p>
            <a:pPr marL="108000" indent="-72000">
              <a:buFontTx/>
              <a:buChar char="-"/>
            </a:pPr>
            <a:r>
              <a:rPr lang="es-ES" sz="1350" dirty="0">
                <a:solidFill>
                  <a:schemeClr val="bg1"/>
                </a:solidFill>
              </a:rPr>
              <a:t>Monte Carlo</a:t>
            </a:r>
          </a:p>
          <a:p>
            <a:pPr marL="288000" lvl="1" indent="-171450">
              <a:buFont typeface="Arial" panose="020B0604020202020204" pitchFamily="34" charset="0"/>
              <a:buChar char="•"/>
            </a:pPr>
            <a:r>
              <a:rPr lang="es-ES" sz="1350" dirty="0">
                <a:solidFill>
                  <a:schemeClr val="bg1"/>
                </a:solidFill>
              </a:rPr>
              <a:t>KMC</a:t>
            </a:r>
          </a:p>
          <a:p>
            <a:pPr marL="288000" lvl="1" indent="-171450">
              <a:buFont typeface="Arial" panose="020B0604020202020204" pitchFamily="34" charset="0"/>
              <a:buChar char="•"/>
            </a:pPr>
            <a:r>
              <a:rPr lang="es-ES" sz="1350" dirty="0">
                <a:solidFill>
                  <a:schemeClr val="bg1"/>
                </a:solidFill>
              </a:rPr>
              <a:t>Paralelización</a:t>
            </a:r>
          </a:p>
          <a:p>
            <a:endParaRPr lang="es-ES" sz="1350" b="1" u="sng" dirty="0"/>
          </a:p>
          <a:p>
            <a:r>
              <a:rPr lang="es-ES" sz="1350" u="sng" dirty="0">
                <a:solidFill>
                  <a:schemeClr val="bg1"/>
                </a:solidFill>
              </a:rPr>
              <a:t>Aportaciones</a:t>
            </a:r>
          </a:p>
          <a:p>
            <a:pPr marL="108000" indent="-72000">
              <a:buFontTx/>
              <a:buChar char="-"/>
            </a:pPr>
            <a:r>
              <a:rPr lang="es-ES" sz="1350" dirty="0" err="1">
                <a:solidFill>
                  <a:schemeClr val="bg1"/>
                </a:solidFill>
              </a:rPr>
              <a:t>Homoepitaxia</a:t>
            </a:r>
            <a:endParaRPr lang="es-ES" sz="1350" dirty="0">
              <a:solidFill>
                <a:schemeClr val="bg1"/>
              </a:solidFill>
            </a:endParaRPr>
          </a:p>
          <a:p>
            <a:pPr marL="108000" indent="-72000">
              <a:buFontTx/>
              <a:buChar char="-"/>
            </a:pPr>
            <a:r>
              <a:rPr lang="es-ES" sz="1350" dirty="0" err="1">
                <a:solidFill>
                  <a:schemeClr val="bg1"/>
                </a:solidFill>
              </a:rPr>
              <a:t>Heteroepitaxia</a:t>
            </a:r>
            <a:endParaRPr lang="es-ES" sz="1350" dirty="0">
              <a:solidFill>
                <a:schemeClr val="bg1"/>
              </a:solidFill>
            </a:endParaRPr>
          </a:p>
          <a:p>
            <a:pPr marL="108000" indent="-72000">
              <a:buFontTx/>
              <a:buChar char="-"/>
            </a:pPr>
            <a:r>
              <a:rPr lang="es-ES" sz="1350" dirty="0"/>
              <a:t>Análisis </a:t>
            </a:r>
            <a:r>
              <a:rPr lang="es-ES" sz="1350" dirty="0" err="1"/>
              <a:t>MMonCa</a:t>
            </a:r>
            <a:endParaRPr lang="es-ES" sz="1350" dirty="0"/>
          </a:p>
          <a:p>
            <a:endParaRPr lang="es-ES" sz="1350" dirty="0"/>
          </a:p>
          <a:p>
            <a:r>
              <a:rPr lang="es-ES" sz="1350" b="1" u="sng" dirty="0">
                <a:solidFill>
                  <a:srgbClr val="FD9101"/>
                </a:solidFill>
              </a:rPr>
              <a:t>Simulador distribuido</a:t>
            </a:r>
          </a:p>
          <a:p>
            <a:pPr marL="108000" indent="-72000">
              <a:buFontTx/>
              <a:buChar char="-"/>
            </a:pPr>
            <a:r>
              <a:rPr lang="es-ES" sz="1350" dirty="0">
                <a:solidFill>
                  <a:schemeClr val="bg1"/>
                </a:solidFill>
              </a:rPr>
              <a:t>Versión secuencial</a:t>
            </a:r>
          </a:p>
          <a:p>
            <a:pPr marL="108000" indent="-72000">
              <a:buFontTx/>
              <a:buChar char="-"/>
            </a:pPr>
            <a:r>
              <a:rPr lang="es-ES" sz="1350" b="1" dirty="0">
                <a:solidFill>
                  <a:srgbClr val="FD9101"/>
                </a:solidFill>
              </a:rPr>
              <a:t>Versión distribuida</a:t>
            </a:r>
          </a:p>
          <a:p>
            <a:pPr marL="108000" indent="-72000">
              <a:buFontTx/>
              <a:buChar char="-"/>
            </a:pPr>
            <a:r>
              <a:rPr lang="es-ES" sz="1350" dirty="0"/>
              <a:t>Simulaciones</a:t>
            </a:r>
          </a:p>
          <a:p>
            <a:endParaRPr lang="es-ES" sz="1350" dirty="0"/>
          </a:p>
          <a:p>
            <a:r>
              <a:rPr lang="es-ES" sz="1350" u="sng" dirty="0"/>
              <a:t>Conclusiones</a:t>
            </a:r>
          </a:p>
        </p:txBody>
      </p:sp>
    </p:spTree>
    <p:extLst>
      <p:ext uri="{BB962C8B-B14F-4D97-AF65-F5344CB8AC3E}">
        <p14:creationId xmlns:p14="http://schemas.microsoft.com/office/powerpoint/2010/main" val="15571923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26"/>
                                        </p:tgtEl>
                                        <p:attrNameLst>
                                          <p:attrName>style.visibility</p:attrName>
                                        </p:attrNameLst>
                                      </p:cBhvr>
                                      <p:to>
                                        <p:strVal val="visible"/>
                                      </p:to>
                                    </p:set>
                                    <p:anim calcmode="lin" valueType="num">
                                      <p:cBhvr>
                                        <p:cTn id="7" dur="500" fill="hold"/>
                                        <p:tgtEl>
                                          <p:spTgt spid="126"/>
                                        </p:tgtEl>
                                        <p:attrNameLst>
                                          <p:attrName>ppt_w</p:attrName>
                                        </p:attrNameLst>
                                      </p:cBhvr>
                                      <p:tavLst>
                                        <p:tav tm="0">
                                          <p:val>
                                            <p:fltVal val="0"/>
                                          </p:val>
                                        </p:tav>
                                        <p:tav tm="100000">
                                          <p:val>
                                            <p:strVal val="#ppt_w"/>
                                          </p:val>
                                        </p:tav>
                                      </p:tavLst>
                                    </p:anim>
                                    <p:anim calcmode="lin" valueType="num">
                                      <p:cBhvr>
                                        <p:cTn id="8" dur="500" fill="hold"/>
                                        <p:tgtEl>
                                          <p:spTgt spid="126"/>
                                        </p:tgtEl>
                                        <p:attrNameLst>
                                          <p:attrName>ppt_h</p:attrName>
                                        </p:attrNameLst>
                                      </p:cBhvr>
                                      <p:tavLst>
                                        <p:tav tm="0">
                                          <p:val>
                                            <p:fltVal val="0"/>
                                          </p:val>
                                        </p:tav>
                                        <p:tav tm="100000">
                                          <p:val>
                                            <p:strVal val="#ppt_h"/>
                                          </p:val>
                                        </p:tav>
                                      </p:tavLst>
                                    </p:anim>
                                    <p:animEffect transition="in" filter="fade">
                                      <p:cBhvr>
                                        <p:cTn id="9" dur="500"/>
                                        <p:tgtEl>
                                          <p:spTgt spid="1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6"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033195" y="198971"/>
            <a:ext cx="6820349" cy="887552"/>
          </a:xfrm>
        </p:spPr>
        <p:txBody>
          <a:bodyPr/>
          <a:lstStyle/>
          <a:p>
            <a:r>
              <a:rPr lang="es-ES" dirty="0"/>
              <a:t>Contenidos</a:t>
            </a:r>
          </a:p>
        </p:txBody>
      </p:sp>
      <p:sp>
        <p:nvSpPr>
          <p:cNvPr id="3" name="Marcador de contenido 2"/>
          <p:cNvSpPr>
            <a:spLocks noGrp="1"/>
          </p:cNvSpPr>
          <p:nvPr>
            <p:ph sz="quarter" idx="13"/>
          </p:nvPr>
        </p:nvSpPr>
        <p:spPr>
          <a:xfrm>
            <a:off x="2438828" y="1332361"/>
            <a:ext cx="5704712" cy="3424107"/>
          </a:xfrm>
        </p:spPr>
        <p:txBody>
          <a:bodyPr>
            <a:normAutofit fontScale="77500" lnSpcReduction="20000"/>
          </a:bodyPr>
          <a:lstStyle/>
          <a:p>
            <a:pPr marL="457200" indent="-457200">
              <a:buFont typeface="+mj-lt"/>
              <a:buAutoNum type="arabicPeriod"/>
            </a:pPr>
            <a:r>
              <a:rPr lang="es-ES" dirty="0"/>
              <a:t>Crecimiento cristalino</a:t>
            </a:r>
          </a:p>
          <a:p>
            <a:pPr marL="457200" indent="-457200">
              <a:buFont typeface="+mj-lt"/>
              <a:buAutoNum type="arabicPeriod"/>
            </a:pPr>
            <a:endParaRPr lang="es-ES" dirty="0"/>
          </a:p>
          <a:p>
            <a:pPr marL="457200" indent="-457200">
              <a:buFont typeface="+mj-lt"/>
              <a:buAutoNum type="arabicPeriod"/>
            </a:pPr>
            <a:r>
              <a:rPr lang="es-ES" dirty="0"/>
              <a:t>Simulación de procesos atomísticos</a:t>
            </a:r>
          </a:p>
          <a:p>
            <a:pPr marL="457200" indent="-457200">
              <a:buFont typeface="+mj-lt"/>
              <a:buAutoNum type="arabicPeriod"/>
            </a:pPr>
            <a:endParaRPr lang="es-ES" dirty="0"/>
          </a:p>
          <a:p>
            <a:pPr marL="457200" indent="-457200">
              <a:buFont typeface="+mj-lt"/>
              <a:buAutoNum type="arabicPeriod"/>
            </a:pPr>
            <a:r>
              <a:rPr lang="es-ES" dirty="0"/>
              <a:t>Aportaciones</a:t>
            </a:r>
          </a:p>
          <a:p>
            <a:pPr marL="457200" indent="-457200">
              <a:buFont typeface="+mj-lt"/>
              <a:buAutoNum type="arabicPeriod"/>
            </a:pPr>
            <a:endParaRPr lang="es-ES" dirty="0"/>
          </a:p>
          <a:p>
            <a:pPr marL="457200" indent="-457200">
              <a:buFont typeface="+mj-lt"/>
              <a:buAutoNum type="arabicPeriod"/>
            </a:pPr>
            <a:r>
              <a:rPr lang="es-ES" dirty="0"/>
              <a:t>Simulador paralelo distribuido</a:t>
            </a:r>
          </a:p>
          <a:p>
            <a:pPr marL="457200" indent="-457200">
              <a:buFont typeface="+mj-lt"/>
              <a:buAutoNum type="arabicPeriod"/>
            </a:pPr>
            <a:endParaRPr lang="es-ES" dirty="0"/>
          </a:p>
          <a:p>
            <a:pPr marL="457200" indent="-457200">
              <a:buFont typeface="+mj-lt"/>
              <a:buAutoNum type="arabicPeriod"/>
            </a:pPr>
            <a:r>
              <a:rPr lang="es-ES" dirty="0"/>
              <a:t>Conclusiones</a:t>
            </a:r>
          </a:p>
          <a:p>
            <a:pPr marL="457200" indent="-457200">
              <a:buFont typeface="+mj-lt"/>
              <a:buAutoNum type="arabicPeriod"/>
            </a:pPr>
            <a:endParaRPr lang="es-ES" dirty="0"/>
          </a:p>
        </p:txBody>
      </p:sp>
      <p:sp>
        <p:nvSpPr>
          <p:cNvPr id="9" name="Rectángulo 8"/>
          <p:cNvSpPr/>
          <p:nvPr/>
        </p:nvSpPr>
        <p:spPr>
          <a:xfrm>
            <a:off x="0" y="0"/>
            <a:ext cx="1785769" cy="6088828"/>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ES" dirty="0"/>
          </a:p>
        </p:txBody>
      </p:sp>
      <p:pic>
        <p:nvPicPr>
          <p:cNvPr id="11" name="Picture 6" descr="Resultado de imagen de universidad de cádiz"/>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9773" y="75303"/>
            <a:ext cx="473646" cy="60897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8" descr="Resultado de imagen de sistemas inteligentes de computación uc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458" y="75304"/>
            <a:ext cx="1085768" cy="608974"/>
          </a:xfrm>
          <a:prstGeom prst="rect">
            <a:avLst/>
          </a:prstGeom>
          <a:noFill/>
          <a:extLst>
            <a:ext uri="{909E8E84-426E-40DD-AFC4-6F175D3DCCD1}">
              <a14:hiddenFill xmlns:a14="http://schemas.microsoft.com/office/drawing/2010/main">
                <a:solidFill>
                  <a:srgbClr val="FFFFFF"/>
                </a:solidFill>
              </a14:hiddenFill>
            </a:ext>
          </a:extLst>
        </p:spPr>
      </p:pic>
      <p:sp>
        <p:nvSpPr>
          <p:cNvPr id="13" name="Rectángulo 12"/>
          <p:cNvSpPr/>
          <p:nvPr/>
        </p:nvSpPr>
        <p:spPr>
          <a:xfrm>
            <a:off x="0" y="6088828"/>
            <a:ext cx="9144000" cy="769172"/>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r"/>
            <a:endParaRPr lang="es-ES" dirty="0"/>
          </a:p>
        </p:txBody>
      </p:sp>
      <p:graphicFrame>
        <p:nvGraphicFramePr>
          <p:cNvPr id="5" name="Tabla 4"/>
          <p:cNvGraphicFramePr>
            <a:graphicFrameLocks noGrp="1"/>
          </p:cNvGraphicFramePr>
          <p:nvPr>
            <p:extLst/>
          </p:nvPr>
        </p:nvGraphicFramePr>
        <p:xfrm>
          <a:off x="6221472" y="6153374"/>
          <a:ext cx="2922528" cy="640080"/>
        </p:xfrm>
        <a:graphic>
          <a:graphicData uri="http://schemas.openxmlformats.org/drawingml/2006/table">
            <a:tbl>
              <a:tblPr firstRow="1" bandRow="1">
                <a:tableStyleId>{2D5ABB26-0587-4C30-8999-92F81FD0307C}</a:tableStyleId>
              </a:tblPr>
              <a:tblGrid>
                <a:gridCol w="2458943">
                  <a:extLst>
                    <a:ext uri="{9D8B030D-6E8A-4147-A177-3AD203B41FA5}">
                      <a16:colId xmlns:a16="http://schemas.microsoft.com/office/drawing/2014/main" val="1347896834"/>
                    </a:ext>
                  </a:extLst>
                </a:gridCol>
                <a:gridCol w="463585">
                  <a:extLst>
                    <a:ext uri="{9D8B030D-6E8A-4147-A177-3AD203B41FA5}">
                      <a16:colId xmlns:a16="http://schemas.microsoft.com/office/drawing/2014/main" val="972821047"/>
                    </a:ext>
                  </a:extLst>
                </a:gridCol>
              </a:tblGrid>
              <a:tr h="633819">
                <a:tc>
                  <a:txBody>
                    <a:bodyPr/>
                    <a:lstStyle/>
                    <a:p>
                      <a:pPr algn="r"/>
                      <a:r>
                        <a:rPr lang="es-ES" dirty="0">
                          <a:solidFill>
                            <a:schemeClr val="bg1"/>
                          </a:solidFill>
                        </a:rPr>
                        <a:t>Simulación cinética en Entornos Distribuidos</a:t>
                      </a:r>
                      <a:endParaRPr lang="es-ES" b="0" dirty="0">
                        <a:solidFill>
                          <a:schemeClr val="bg1"/>
                        </a:solidFill>
                      </a:endParaRPr>
                    </a:p>
                  </a:txBody>
                  <a:tcPr anchor="ctr">
                    <a:lnR w="12700" cap="flat" cmpd="sng" algn="ctr">
                      <a:solidFill>
                        <a:schemeClr val="tx1"/>
                      </a:solidFill>
                      <a:prstDash val="solid"/>
                      <a:round/>
                      <a:headEnd type="none" w="med" len="med"/>
                      <a:tailEnd type="none" w="med" len="med"/>
                    </a:lnR>
                  </a:tcPr>
                </a:tc>
                <a:tc>
                  <a:txBody>
                    <a:bodyPr/>
                    <a:lstStyle/>
                    <a:p>
                      <a:pPr algn="ctr"/>
                      <a:fld id="{0E1C8A44-DCA4-45BE-94D1-2AB25001A8D2}" type="slidenum">
                        <a:rPr lang="es-ES" smtClean="0">
                          <a:solidFill>
                            <a:schemeClr val="bg2">
                              <a:lumMod val="60000"/>
                              <a:lumOff val="40000"/>
                            </a:schemeClr>
                          </a:solidFill>
                        </a:rPr>
                        <a:t>3</a:t>
                      </a:fld>
                      <a:endParaRPr lang="es-ES" dirty="0">
                        <a:solidFill>
                          <a:schemeClr val="bg2">
                            <a:lumMod val="60000"/>
                            <a:lumOff val="40000"/>
                          </a:schemeClr>
                        </a:solidFill>
                      </a:endParaRPr>
                    </a:p>
                  </a:txBody>
                  <a:tcPr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862195207"/>
                  </a:ext>
                </a:extLst>
              </a:tr>
            </a:tbl>
          </a:graphicData>
        </a:graphic>
      </p:graphicFrame>
      <p:sp>
        <p:nvSpPr>
          <p:cNvPr id="15" name="Rectángulo 14">
            <a:extLst>
              <a:ext uri="{FF2B5EF4-FFF2-40B4-BE49-F238E27FC236}">
                <a16:creationId xmlns:a16="http://schemas.microsoft.com/office/drawing/2014/main" id="{0419EBDB-1175-4747-96E2-94E914F188FF}"/>
              </a:ext>
            </a:extLst>
          </p:cNvPr>
          <p:cNvSpPr/>
          <p:nvPr/>
        </p:nvSpPr>
        <p:spPr>
          <a:xfrm>
            <a:off x="0" y="873306"/>
            <a:ext cx="1785769" cy="5215521"/>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s-ES" sz="1350" u="sng" dirty="0">
                <a:solidFill>
                  <a:schemeClr val="bg1"/>
                </a:solidFill>
              </a:rPr>
              <a:t>Crecimiento cristalino</a:t>
            </a:r>
          </a:p>
          <a:p>
            <a:pPr marL="108000" indent="-72000">
              <a:buFontTx/>
              <a:buChar char="-"/>
            </a:pPr>
            <a:r>
              <a:rPr lang="es-ES" sz="1350" dirty="0">
                <a:solidFill>
                  <a:schemeClr val="bg1"/>
                </a:solidFill>
              </a:rPr>
              <a:t>Deposición</a:t>
            </a:r>
          </a:p>
          <a:p>
            <a:pPr marL="108000" indent="-72000">
              <a:buFontTx/>
              <a:buChar char="-"/>
            </a:pPr>
            <a:r>
              <a:rPr lang="es-ES" sz="1350" dirty="0">
                <a:solidFill>
                  <a:schemeClr val="bg1"/>
                </a:solidFill>
              </a:rPr>
              <a:t>Conceptos</a:t>
            </a:r>
          </a:p>
          <a:p>
            <a:pPr marL="108000" indent="-72000">
              <a:buFontTx/>
              <a:buChar char="-"/>
            </a:pPr>
            <a:r>
              <a:rPr lang="es-ES" sz="1350" dirty="0">
                <a:solidFill>
                  <a:schemeClr val="bg1"/>
                </a:solidFill>
              </a:rPr>
              <a:t>Tipos de Crecimiento</a:t>
            </a:r>
          </a:p>
          <a:p>
            <a:pPr marL="108000" indent="-72000">
              <a:buFontTx/>
              <a:buChar char="-"/>
            </a:pPr>
            <a:r>
              <a:rPr lang="es-ES" sz="1350" dirty="0"/>
              <a:t>Modelo TSK</a:t>
            </a:r>
          </a:p>
          <a:p>
            <a:pPr marL="108000" indent="-72000">
              <a:buFontTx/>
              <a:buChar char="-"/>
            </a:pPr>
            <a:endParaRPr lang="es-ES" sz="1350" dirty="0"/>
          </a:p>
          <a:p>
            <a:r>
              <a:rPr lang="es-ES" sz="1350" u="sng" dirty="0"/>
              <a:t>Simulación atomística</a:t>
            </a:r>
          </a:p>
          <a:p>
            <a:pPr marL="108000" indent="-72000">
              <a:buFontTx/>
              <a:buChar char="-"/>
            </a:pPr>
            <a:r>
              <a:rPr lang="es-ES" sz="1350" dirty="0"/>
              <a:t>Introducción</a:t>
            </a:r>
          </a:p>
          <a:p>
            <a:pPr marL="108000" indent="-72000">
              <a:buFontTx/>
              <a:buChar char="-"/>
            </a:pPr>
            <a:r>
              <a:rPr lang="es-ES" sz="1350" dirty="0"/>
              <a:t>Dinámica molecular</a:t>
            </a:r>
          </a:p>
          <a:p>
            <a:pPr marL="108000" indent="-72000">
              <a:buFontTx/>
              <a:buChar char="-"/>
            </a:pPr>
            <a:r>
              <a:rPr lang="es-ES" sz="1350" dirty="0"/>
              <a:t>Monte Carlo</a:t>
            </a:r>
          </a:p>
          <a:p>
            <a:pPr marL="288000" lvl="1" indent="-171450">
              <a:buFont typeface="Arial" panose="020B0604020202020204" pitchFamily="34" charset="0"/>
              <a:buChar char="•"/>
            </a:pPr>
            <a:r>
              <a:rPr lang="es-ES" sz="1350" dirty="0"/>
              <a:t>KMC</a:t>
            </a:r>
          </a:p>
          <a:p>
            <a:pPr marL="288000" lvl="1" indent="-171450">
              <a:buFont typeface="Arial" panose="020B0604020202020204" pitchFamily="34" charset="0"/>
              <a:buChar char="•"/>
            </a:pPr>
            <a:r>
              <a:rPr lang="es-ES" sz="1350" dirty="0"/>
              <a:t>Paralelización</a:t>
            </a:r>
          </a:p>
          <a:p>
            <a:endParaRPr lang="es-ES" sz="1350" b="1" u="sng" dirty="0"/>
          </a:p>
          <a:p>
            <a:r>
              <a:rPr lang="es-ES" sz="1350" u="sng" dirty="0"/>
              <a:t>Aportaciones</a:t>
            </a:r>
          </a:p>
          <a:p>
            <a:pPr marL="108000" indent="-72000">
              <a:buFontTx/>
              <a:buChar char="-"/>
            </a:pPr>
            <a:r>
              <a:rPr lang="es-ES" sz="1350" dirty="0" err="1"/>
              <a:t>Homoepitaxia</a:t>
            </a:r>
            <a:endParaRPr lang="es-ES" sz="1350" dirty="0"/>
          </a:p>
          <a:p>
            <a:pPr marL="108000" indent="-72000">
              <a:buFontTx/>
              <a:buChar char="-"/>
            </a:pPr>
            <a:r>
              <a:rPr lang="es-ES" sz="1350" dirty="0" err="1"/>
              <a:t>Heteroepitaxia</a:t>
            </a:r>
            <a:endParaRPr lang="es-ES" sz="1350" dirty="0"/>
          </a:p>
          <a:p>
            <a:pPr marL="108000" indent="-72000">
              <a:buFontTx/>
              <a:buChar char="-"/>
            </a:pPr>
            <a:r>
              <a:rPr lang="es-ES" sz="1350" dirty="0"/>
              <a:t>Análisis </a:t>
            </a:r>
            <a:r>
              <a:rPr lang="es-ES" sz="1350" dirty="0" err="1"/>
              <a:t>MMonCa</a:t>
            </a:r>
            <a:endParaRPr lang="es-ES" sz="1350" dirty="0"/>
          </a:p>
          <a:p>
            <a:endParaRPr lang="es-ES" sz="1350" dirty="0"/>
          </a:p>
          <a:p>
            <a:r>
              <a:rPr lang="es-ES" sz="1350" u="sng" dirty="0"/>
              <a:t>Simulador distribuido</a:t>
            </a:r>
          </a:p>
          <a:p>
            <a:pPr marL="108000" indent="-72000">
              <a:buFontTx/>
              <a:buChar char="-"/>
            </a:pPr>
            <a:r>
              <a:rPr lang="es-ES" sz="1350" dirty="0"/>
              <a:t>Versión secuencial</a:t>
            </a:r>
          </a:p>
          <a:p>
            <a:pPr marL="108000" indent="-72000">
              <a:buFontTx/>
              <a:buChar char="-"/>
            </a:pPr>
            <a:r>
              <a:rPr lang="es-ES" sz="1350" dirty="0"/>
              <a:t>Versión distribuida</a:t>
            </a:r>
          </a:p>
          <a:p>
            <a:pPr marL="108000" indent="-72000">
              <a:buFontTx/>
              <a:buChar char="-"/>
            </a:pPr>
            <a:r>
              <a:rPr lang="es-ES" sz="1350" dirty="0"/>
              <a:t>Simulaciones</a:t>
            </a:r>
          </a:p>
          <a:p>
            <a:endParaRPr lang="es-ES" sz="1350" dirty="0"/>
          </a:p>
          <a:p>
            <a:r>
              <a:rPr lang="es-ES" sz="1350" u="sng" dirty="0"/>
              <a:t>Conclusiones</a:t>
            </a:r>
          </a:p>
        </p:txBody>
      </p:sp>
    </p:spTree>
    <p:extLst>
      <p:ext uri="{BB962C8B-B14F-4D97-AF65-F5344CB8AC3E}">
        <p14:creationId xmlns:p14="http://schemas.microsoft.com/office/powerpoint/2010/main" val="26167356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ángulo 7"/>
          <p:cNvSpPr/>
          <p:nvPr/>
        </p:nvSpPr>
        <p:spPr>
          <a:xfrm>
            <a:off x="0" y="6088828"/>
            <a:ext cx="9144000" cy="769172"/>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r"/>
            <a:endParaRPr lang="es-ES" dirty="0"/>
          </a:p>
        </p:txBody>
      </p:sp>
      <p:sp>
        <p:nvSpPr>
          <p:cNvPr id="9" name="Rectángulo 8"/>
          <p:cNvSpPr/>
          <p:nvPr/>
        </p:nvSpPr>
        <p:spPr>
          <a:xfrm>
            <a:off x="0" y="0"/>
            <a:ext cx="1785769" cy="6088828"/>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ES" dirty="0"/>
          </a:p>
        </p:txBody>
      </p:sp>
      <p:pic>
        <p:nvPicPr>
          <p:cNvPr id="11" name="Picture 6" descr="Resultado de imagen de universidad de cádiz"/>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9773" y="75303"/>
            <a:ext cx="473646" cy="60897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8" descr="Resultado de imagen de sistemas inteligentes de computación uc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458" y="75304"/>
            <a:ext cx="1085768" cy="60897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033195" y="198971"/>
            <a:ext cx="6820349" cy="887552"/>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a:lstStyle>
          <a:p>
            <a:r>
              <a:rPr lang="es-ES" dirty="0"/>
              <a:t>Paralelización distribuida</a:t>
            </a:r>
          </a:p>
        </p:txBody>
      </p:sp>
      <p:sp>
        <p:nvSpPr>
          <p:cNvPr id="73" name="CuadroTexto 72">
            <a:extLst>
              <a:ext uri="{FF2B5EF4-FFF2-40B4-BE49-F238E27FC236}">
                <a16:creationId xmlns:a16="http://schemas.microsoft.com/office/drawing/2014/main" id="{D77373EB-3732-47DA-8C5A-BBADE2BBEEA3}"/>
              </a:ext>
            </a:extLst>
          </p:cNvPr>
          <p:cNvSpPr txBox="1"/>
          <p:nvPr/>
        </p:nvSpPr>
        <p:spPr>
          <a:xfrm>
            <a:off x="1785770" y="1086522"/>
            <a:ext cx="7317998" cy="523220"/>
          </a:xfrm>
          <a:prstGeom prst="rect">
            <a:avLst/>
          </a:prstGeom>
          <a:noFill/>
        </p:spPr>
        <p:txBody>
          <a:bodyPr wrap="square" rtlCol="0">
            <a:spAutoFit/>
          </a:bodyPr>
          <a:lstStyle/>
          <a:p>
            <a:pPr algn="ctr"/>
            <a:r>
              <a:rPr lang="es-ES" sz="2800" u="sng" dirty="0"/>
              <a:t>Implementación distribuida</a:t>
            </a:r>
          </a:p>
        </p:txBody>
      </p:sp>
      <p:pic>
        <p:nvPicPr>
          <p:cNvPr id="12290" name="Picture 2" descr="http://bobhaa.com/wp-content/uploads/2013/12/thinking-man.jpg">
            <a:extLst>
              <a:ext uri="{FF2B5EF4-FFF2-40B4-BE49-F238E27FC236}">
                <a16:creationId xmlns:a16="http://schemas.microsoft.com/office/drawing/2014/main" id="{A5BA95FE-01E5-4F0F-A733-0FB8E1D78F70}"/>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1156" b="100000" l="0" r="100000">
                        <a14:foregroundMark x1="34582" y1="77746" x2="34582" y2="77746"/>
                        <a14:backgroundMark x1="61960" y1="84104" x2="61960" y2="84104"/>
                        <a14:backgroundMark x1="63112" y1="80925" x2="63112" y2="80925"/>
                        <a14:backgroundMark x1="63112" y1="80347" x2="63112" y2="80347"/>
                        <a14:backgroundMark x1="70317" y1="84104" x2="70317" y2="84104"/>
                        <a14:backgroundMark x1="63689" y1="89595" x2="63689" y2="89595"/>
                        <a14:backgroundMark x1="61671" y1="84682" x2="61671" y2="84682"/>
                        <a14:backgroundMark x1="63112" y1="80058" x2="63112" y2="80058"/>
                      </a14:backgroundRemoval>
                    </a14:imgEffect>
                  </a14:imgLayer>
                </a14:imgProps>
              </a:ext>
              <a:ext uri="{28A0092B-C50C-407E-A947-70E740481C1C}">
                <a14:useLocalDpi xmlns:a14="http://schemas.microsoft.com/office/drawing/2010/main" val="0"/>
              </a:ext>
            </a:extLst>
          </a:blip>
          <a:srcRect/>
          <a:stretch>
            <a:fillRect/>
          </a:stretch>
        </p:blipFill>
        <p:spPr bwMode="auto">
          <a:xfrm>
            <a:off x="2256200" y="3556202"/>
            <a:ext cx="1822314" cy="1817062"/>
          </a:xfrm>
          <a:prstGeom prst="rect">
            <a:avLst/>
          </a:prstGeom>
          <a:noFill/>
          <a:effectLst>
            <a:outerShdw blurRad="76200" dist="38100" dir="5400000" sx="102000" sy="102000" algn="t"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2" name="Bocadillo nube: nube 1">
            <a:extLst>
              <a:ext uri="{FF2B5EF4-FFF2-40B4-BE49-F238E27FC236}">
                <a16:creationId xmlns:a16="http://schemas.microsoft.com/office/drawing/2014/main" id="{070E237F-3E1D-4ACA-B490-BB2A3B6E6EB9}"/>
              </a:ext>
            </a:extLst>
          </p:cNvPr>
          <p:cNvSpPr/>
          <p:nvPr/>
        </p:nvSpPr>
        <p:spPr>
          <a:xfrm>
            <a:off x="1962463" y="1688965"/>
            <a:ext cx="2017866" cy="1544872"/>
          </a:xfrm>
          <a:prstGeom prst="cloudCallout">
            <a:avLst>
              <a:gd name="adj1" fmla="val 15671"/>
              <a:gd name="adj2" fmla="val 9183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a:solidFill>
                  <a:schemeClr val="tx1"/>
                </a:solidFill>
              </a:rPr>
              <a:t>¿ LKMC</a:t>
            </a:r>
          </a:p>
          <a:p>
            <a:pPr algn="ctr"/>
            <a:r>
              <a:rPr lang="es-ES" dirty="0">
                <a:solidFill>
                  <a:schemeClr val="tx1"/>
                </a:solidFill>
              </a:rPr>
              <a:t> + Arquitectura Distribuida ?</a:t>
            </a:r>
          </a:p>
        </p:txBody>
      </p:sp>
      <p:pic>
        <p:nvPicPr>
          <p:cNvPr id="12292" name="Picture 4" descr="Resultado de imagen de balanza dibujo">
            <a:extLst>
              <a:ext uri="{FF2B5EF4-FFF2-40B4-BE49-F238E27FC236}">
                <a16:creationId xmlns:a16="http://schemas.microsoft.com/office/drawing/2014/main" id="{147E3BB2-DE2E-43F4-9FEF-C18113650DFC}"/>
              </a:ext>
            </a:extLst>
          </p:cNvPr>
          <p:cNvPicPr>
            <a:picLocks noChangeAspect="1" noChangeArrowheads="1"/>
          </p:cNvPicPr>
          <p:nvPr/>
        </p:nvPicPr>
        <p:blipFill>
          <a:blip r:embed="rId7">
            <a:extLst>
              <a:ext uri="{BEBA8EAE-BF5A-486C-A8C5-ECC9F3942E4B}">
                <a14:imgProps xmlns:a14="http://schemas.microsoft.com/office/drawing/2010/main">
                  <a14:imgLayer r:embed="rId8">
                    <a14:imgEffect>
                      <a14:backgroundRemoval t="1129" b="97742" l="9943" r="91771"/>
                    </a14:imgEffect>
                  </a14:imgLayer>
                </a14:imgProps>
              </a:ext>
              <a:ext uri="{28A0092B-C50C-407E-A947-70E740481C1C}">
                <a14:useLocalDpi xmlns:a14="http://schemas.microsoft.com/office/drawing/2010/main" val="0"/>
              </a:ext>
            </a:extLst>
          </a:blip>
          <a:srcRect/>
          <a:stretch>
            <a:fillRect/>
          </a:stretch>
        </p:blipFill>
        <p:spPr bwMode="auto">
          <a:xfrm>
            <a:off x="5207001" y="3843280"/>
            <a:ext cx="3009547" cy="2132479"/>
          </a:xfrm>
          <a:prstGeom prst="rect">
            <a:avLst/>
          </a:prstGeom>
          <a:noFill/>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48" name="Rectángulo 47">
            <a:extLst>
              <a:ext uri="{FF2B5EF4-FFF2-40B4-BE49-F238E27FC236}">
                <a16:creationId xmlns:a16="http://schemas.microsoft.com/office/drawing/2014/main" id="{FB25D2DB-032E-4244-9FBC-6306E8197661}"/>
              </a:ext>
            </a:extLst>
          </p:cNvPr>
          <p:cNvSpPr/>
          <p:nvPr/>
        </p:nvSpPr>
        <p:spPr>
          <a:xfrm>
            <a:off x="5320963" y="4579751"/>
            <a:ext cx="1236107" cy="216950"/>
          </a:xfrm>
          <a:prstGeom prst="rect">
            <a:avLst/>
          </a:prstGeom>
          <a:solidFill>
            <a:schemeClr val="tx2">
              <a:lumMod val="20000"/>
              <a:lumOff val="80000"/>
            </a:schemeClr>
          </a:solidFill>
          <a:ln w="635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1200" b="1" i="0" u="none" strike="noStrike" kern="0" cap="none" spc="0" normalizeH="0" baseline="0" noProof="0" dirty="0">
                <a:ln>
                  <a:noFill/>
                </a:ln>
                <a:solidFill>
                  <a:prstClr val="black"/>
                </a:solidFill>
                <a:effectLst/>
                <a:uLnTx/>
                <a:uFillTx/>
                <a:ea typeface="+mn-ea"/>
                <a:cs typeface="+mn-cs"/>
              </a:rPr>
              <a:t>Comunicaciones</a:t>
            </a:r>
          </a:p>
        </p:txBody>
      </p:sp>
      <p:sp>
        <p:nvSpPr>
          <p:cNvPr id="49" name="Rectángulo 48">
            <a:extLst>
              <a:ext uri="{FF2B5EF4-FFF2-40B4-BE49-F238E27FC236}">
                <a16:creationId xmlns:a16="http://schemas.microsoft.com/office/drawing/2014/main" id="{DB625597-96EB-4CB5-8FC6-62EB96E15D46}"/>
              </a:ext>
            </a:extLst>
          </p:cNvPr>
          <p:cNvSpPr/>
          <p:nvPr/>
        </p:nvSpPr>
        <p:spPr>
          <a:xfrm>
            <a:off x="5320963" y="4303113"/>
            <a:ext cx="1236107" cy="220741"/>
          </a:xfrm>
          <a:prstGeom prst="rect">
            <a:avLst/>
          </a:prstGeom>
          <a:solidFill>
            <a:schemeClr val="tx2">
              <a:lumMod val="20000"/>
              <a:lumOff val="80000"/>
            </a:schemeClr>
          </a:solidFill>
          <a:ln w="635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1200" b="1" i="0" u="none" strike="noStrike" kern="0" cap="none" spc="0" normalizeH="0" baseline="0" noProof="0" dirty="0">
                <a:ln>
                  <a:noFill/>
                </a:ln>
                <a:solidFill>
                  <a:prstClr val="black"/>
                </a:solidFill>
                <a:effectLst/>
                <a:uLnTx/>
                <a:uFillTx/>
                <a:ea typeface="+mn-ea"/>
                <a:cs typeface="+mn-cs"/>
              </a:rPr>
              <a:t>Sincronización</a:t>
            </a:r>
          </a:p>
        </p:txBody>
      </p:sp>
      <p:sp>
        <p:nvSpPr>
          <p:cNvPr id="50" name="Rectángulo 49">
            <a:extLst>
              <a:ext uri="{FF2B5EF4-FFF2-40B4-BE49-F238E27FC236}">
                <a16:creationId xmlns:a16="http://schemas.microsoft.com/office/drawing/2014/main" id="{40818693-320D-475B-B2D1-9C2D31BA64AB}"/>
              </a:ext>
            </a:extLst>
          </p:cNvPr>
          <p:cNvSpPr/>
          <p:nvPr/>
        </p:nvSpPr>
        <p:spPr>
          <a:xfrm>
            <a:off x="6914888" y="4967770"/>
            <a:ext cx="1236107" cy="220741"/>
          </a:xfrm>
          <a:prstGeom prst="rect">
            <a:avLst/>
          </a:prstGeom>
          <a:solidFill>
            <a:schemeClr val="tx2">
              <a:lumMod val="20000"/>
              <a:lumOff val="80000"/>
            </a:schemeClr>
          </a:solidFill>
          <a:ln w="635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1200" b="1" u="none" strike="noStrike" kern="0" cap="none" spc="0" normalizeH="0" baseline="0" noProof="0" dirty="0">
                <a:ln>
                  <a:noFill/>
                </a:ln>
                <a:solidFill>
                  <a:prstClr val="black"/>
                </a:solidFill>
                <a:effectLst/>
                <a:uLnTx/>
                <a:uFillTx/>
                <a:ea typeface="+mn-ea"/>
                <a:cs typeface="+mn-cs"/>
              </a:rPr>
              <a:t>Procesado</a:t>
            </a:r>
          </a:p>
        </p:txBody>
      </p:sp>
      <p:sp>
        <p:nvSpPr>
          <p:cNvPr id="51" name="Rectángulo 50">
            <a:extLst>
              <a:ext uri="{FF2B5EF4-FFF2-40B4-BE49-F238E27FC236}">
                <a16:creationId xmlns:a16="http://schemas.microsoft.com/office/drawing/2014/main" id="{250D351A-2BC4-41DD-BE72-C8699A2FFC9C}"/>
              </a:ext>
            </a:extLst>
          </p:cNvPr>
          <p:cNvSpPr/>
          <p:nvPr/>
        </p:nvSpPr>
        <p:spPr>
          <a:xfrm>
            <a:off x="5570939" y="3428437"/>
            <a:ext cx="2281670" cy="369332"/>
          </a:xfrm>
          <a:prstGeom prst="rect">
            <a:avLst/>
          </a:prstGeom>
        </p:spPr>
        <p:txBody>
          <a:bodyPr wrap="square">
            <a:spAutoFit/>
          </a:bodyPr>
          <a:lstStyle/>
          <a:p>
            <a:pPr algn="ctr">
              <a:spcBef>
                <a:spcPts val="1200"/>
              </a:spcBef>
            </a:pPr>
            <a:r>
              <a:rPr lang="es-ES" dirty="0"/>
              <a:t>Carga de CPU</a:t>
            </a:r>
          </a:p>
        </p:txBody>
      </p:sp>
      <p:sp>
        <p:nvSpPr>
          <p:cNvPr id="59" name="Rectángulo 58">
            <a:extLst>
              <a:ext uri="{FF2B5EF4-FFF2-40B4-BE49-F238E27FC236}">
                <a16:creationId xmlns:a16="http://schemas.microsoft.com/office/drawing/2014/main" id="{14E148B6-820E-4CEA-82D3-0DE3EC821909}"/>
              </a:ext>
            </a:extLst>
          </p:cNvPr>
          <p:cNvSpPr/>
          <p:nvPr/>
        </p:nvSpPr>
        <p:spPr>
          <a:xfrm>
            <a:off x="4193866" y="1701898"/>
            <a:ext cx="4799527" cy="1661993"/>
          </a:xfrm>
          <a:prstGeom prst="rect">
            <a:avLst/>
          </a:prstGeom>
        </p:spPr>
        <p:txBody>
          <a:bodyPr wrap="square">
            <a:spAutoFit/>
          </a:bodyPr>
          <a:lstStyle/>
          <a:p>
            <a:pPr marL="285750" indent="-285750">
              <a:spcBef>
                <a:spcPts val="1200"/>
              </a:spcBef>
              <a:buFontTx/>
              <a:buChar char="-"/>
            </a:pPr>
            <a:r>
              <a:rPr lang="es-ES" dirty="0"/>
              <a:t>No hay una solución general de paralización.</a:t>
            </a:r>
          </a:p>
          <a:p>
            <a:pPr marL="285750" indent="-285750">
              <a:spcBef>
                <a:spcPts val="1200"/>
              </a:spcBef>
              <a:buFontTx/>
              <a:buChar char="-"/>
            </a:pPr>
            <a:r>
              <a:rPr lang="es-ES" dirty="0"/>
              <a:t>Memoria compartida documentada.</a:t>
            </a:r>
          </a:p>
          <a:p>
            <a:pPr marL="285750" indent="-285750">
              <a:spcBef>
                <a:spcPts val="1200"/>
              </a:spcBef>
              <a:buFontTx/>
              <a:buChar char="-"/>
            </a:pPr>
            <a:r>
              <a:rPr lang="es-ES" dirty="0"/>
              <a:t>Paralelización distribuida apenas explorada.</a:t>
            </a:r>
          </a:p>
          <a:p>
            <a:pPr marL="285750" indent="-285750">
              <a:spcBef>
                <a:spcPts val="1200"/>
              </a:spcBef>
              <a:buFontTx/>
              <a:buChar char="-"/>
            </a:pPr>
            <a:r>
              <a:rPr lang="es-ES" dirty="0"/>
              <a:t>Posible aumento en tamaños de simulación.</a:t>
            </a:r>
          </a:p>
        </p:txBody>
      </p:sp>
      <p:graphicFrame>
        <p:nvGraphicFramePr>
          <p:cNvPr id="24" name="Tabla 23">
            <a:extLst>
              <a:ext uri="{FF2B5EF4-FFF2-40B4-BE49-F238E27FC236}">
                <a16:creationId xmlns:a16="http://schemas.microsoft.com/office/drawing/2014/main" id="{78C69E4C-BF3B-41E8-9340-DE411EC334CC}"/>
              </a:ext>
            </a:extLst>
          </p:cNvPr>
          <p:cNvGraphicFramePr>
            <a:graphicFrameLocks noGrp="1"/>
          </p:cNvGraphicFramePr>
          <p:nvPr>
            <p:extLst>
              <p:ext uri="{D42A27DB-BD31-4B8C-83A1-F6EECF244321}">
                <p14:modId xmlns:p14="http://schemas.microsoft.com/office/powerpoint/2010/main" val="2442808878"/>
              </p:ext>
            </p:extLst>
          </p:nvPr>
        </p:nvGraphicFramePr>
        <p:xfrm>
          <a:off x="6221472" y="6153374"/>
          <a:ext cx="2922528" cy="640080"/>
        </p:xfrm>
        <a:graphic>
          <a:graphicData uri="http://schemas.openxmlformats.org/drawingml/2006/table">
            <a:tbl>
              <a:tblPr firstRow="1" bandRow="1">
                <a:tableStyleId>{2D5ABB26-0587-4C30-8999-92F81FD0307C}</a:tableStyleId>
              </a:tblPr>
              <a:tblGrid>
                <a:gridCol w="2458943">
                  <a:extLst>
                    <a:ext uri="{9D8B030D-6E8A-4147-A177-3AD203B41FA5}">
                      <a16:colId xmlns:a16="http://schemas.microsoft.com/office/drawing/2014/main" val="1347896834"/>
                    </a:ext>
                  </a:extLst>
                </a:gridCol>
                <a:gridCol w="463585">
                  <a:extLst>
                    <a:ext uri="{9D8B030D-6E8A-4147-A177-3AD203B41FA5}">
                      <a16:colId xmlns:a16="http://schemas.microsoft.com/office/drawing/2014/main" val="972821047"/>
                    </a:ext>
                  </a:extLst>
                </a:gridCol>
              </a:tblGrid>
              <a:tr h="633819">
                <a:tc>
                  <a:txBody>
                    <a:bodyPr/>
                    <a:lstStyle/>
                    <a:p>
                      <a:pPr algn="r"/>
                      <a:r>
                        <a:rPr lang="es-ES" dirty="0">
                          <a:solidFill>
                            <a:schemeClr val="bg1"/>
                          </a:solidFill>
                        </a:rPr>
                        <a:t>Simulación cinética en Entornos Distribuidos</a:t>
                      </a:r>
                      <a:endParaRPr lang="es-ES" b="0" dirty="0">
                        <a:solidFill>
                          <a:schemeClr val="bg1"/>
                        </a:solidFill>
                      </a:endParaRPr>
                    </a:p>
                  </a:txBody>
                  <a:tcPr anchor="ctr">
                    <a:lnR w="12700" cap="flat" cmpd="sng" algn="ctr">
                      <a:solidFill>
                        <a:schemeClr val="tx1"/>
                      </a:solidFill>
                      <a:prstDash val="solid"/>
                      <a:round/>
                      <a:headEnd type="none" w="med" len="med"/>
                      <a:tailEnd type="none" w="med" len="med"/>
                    </a:lnR>
                  </a:tcPr>
                </a:tc>
                <a:tc>
                  <a:txBody>
                    <a:bodyPr/>
                    <a:lstStyle/>
                    <a:p>
                      <a:pPr algn="ctr"/>
                      <a:fld id="{0E1C8A44-DCA4-45BE-94D1-2AB25001A8D2}" type="slidenum">
                        <a:rPr lang="es-ES" smtClean="0">
                          <a:solidFill>
                            <a:schemeClr val="bg2">
                              <a:lumMod val="60000"/>
                              <a:lumOff val="40000"/>
                            </a:schemeClr>
                          </a:solidFill>
                        </a:rPr>
                        <a:t>30</a:t>
                      </a:fld>
                      <a:endParaRPr lang="es-ES" dirty="0">
                        <a:solidFill>
                          <a:schemeClr val="bg2">
                            <a:lumMod val="60000"/>
                            <a:lumOff val="40000"/>
                          </a:schemeClr>
                        </a:solidFill>
                      </a:endParaRPr>
                    </a:p>
                  </a:txBody>
                  <a:tcPr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862195207"/>
                  </a:ext>
                </a:extLst>
              </a:tr>
            </a:tbl>
          </a:graphicData>
        </a:graphic>
      </p:graphicFrame>
      <p:pic>
        <p:nvPicPr>
          <p:cNvPr id="25" name="Imagen 24">
            <a:extLst>
              <a:ext uri="{FF2B5EF4-FFF2-40B4-BE49-F238E27FC236}">
                <a16:creationId xmlns:a16="http://schemas.microsoft.com/office/drawing/2014/main" id="{7974BABE-8BF9-49A4-BAA4-5008EC870718}"/>
              </a:ext>
            </a:extLst>
          </p:cNvPr>
          <p:cNvPicPr>
            <a:picLocks noChangeAspect="1"/>
          </p:cNvPicPr>
          <p:nvPr/>
        </p:nvPicPr>
        <p:blipFill>
          <a:blip r:embed="rId9"/>
          <a:stretch>
            <a:fillRect/>
          </a:stretch>
        </p:blipFill>
        <p:spPr>
          <a:xfrm>
            <a:off x="68457" y="6153373"/>
            <a:ext cx="1998883" cy="619731"/>
          </a:xfrm>
          <a:prstGeom prst="rect">
            <a:avLst/>
          </a:prstGeom>
        </p:spPr>
      </p:pic>
      <p:sp>
        <p:nvSpPr>
          <p:cNvPr id="19" name="Rectángulo 18">
            <a:extLst>
              <a:ext uri="{FF2B5EF4-FFF2-40B4-BE49-F238E27FC236}">
                <a16:creationId xmlns:a16="http://schemas.microsoft.com/office/drawing/2014/main" id="{AB68128C-3AD8-4F9F-B6CE-328AC2A1E3B3}"/>
              </a:ext>
            </a:extLst>
          </p:cNvPr>
          <p:cNvSpPr/>
          <p:nvPr/>
        </p:nvSpPr>
        <p:spPr>
          <a:xfrm>
            <a:off x="0" y="873306"/>
            <a:ext cx="1785769" cy="5215521"/>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s-ES" sz="1350" u="sng" dirty="0">
                <a:solidFill>
                  <a:schemeClr val="bg1"/>
                </a:solidFill>
              </a:rPr>
              <a:t>Crecimiento cristalino</a:t>
            </a:r>
          </a:p>
          <a:p>
            <a:pPr marL="108000" indent="-72000">
              <a:buFontTx/>
              <a:buChar char="-"/>
            </a:pPr>
            <a:r>
              <a:rPr lang="es-ES" sz="1350" dirty="0">
                <a:solidFill>
                  <a:schemeClr val="bg1"/>
                </a:solidFill>
              </a:rPr>
              <a:t>Deposición</a:t>
            </a:r>
          </a:p>
          <a:p>
            <a:pPr marL="108000" indent="-72000">
              <a:buFontTx/>
              <a:buChar char="-"/>
            </a:pPr>
            <a:r>
              <a:rPr lang="es-ES" sz="1350" dirty="0">
                <a:solidFill>
                  <a:schemeClr val="bg1"/>
                </a:solidFill>
              </a:rPr>
              <a:t>Conceptos</a:t>
            </a:r>
          </a:p>
          <a:p>
            <a:pPr marL="108000" indent="-72000">
              <a:buFontTx/>
              <a:buChar char="-"/>
            </a:pPr>
            <a:r>
              <a:rPr lang="es-ES" sz="1350" dirty="0">
                <a:solidFill>
                  <a:schemeClr val="bg1"/>
                </a:solidFill>
              </a:rPr>
              <a:t>Tipos de Crecimiento</a:t>
            </a:r>
          </a:p>
          <a:p>
            <a:pPr marL="108000" indent="-72000">
              <a:buFontTx/>
              <a:buChar char="-"/>
            </a:pPr>
            <a:r>
              <a:rPr lang="es-ES" sz="1350" dirty="0"/>
              <a:t>Modelo TSK</a:t>
            </a:r>
          </a:p>
          <a:p>
            <a:pPr marL="108000" indent="-72000">
              <a:buFontTx/>
              <a:buChar char="-"/>
            </a:pPr>
            <a:endParaRPr lang="es-ES" sz="1350" dirty="0"/>
          </a:p>
          <a:p>
            <a:r>
              <a:rPr lang="es-ES" sz="1350" u="sng" dirty="0">
                <a:solidFill>
                  <a:schemeClr val="bg1"/>
                </a:solidFill>
              </a:rPr>
              <a:t>Simulación atomística</a:t>
            </a:r>
          </a:p>
          <a:p>
            <a:pPr marL="108000" indent="-72000">
              <a:buFontTx/>
              <a:buChar char="-"/>
            </a:pPr>
            <a:r>
              <a:rPr lang="es-ES" sz="1350" dirty="0">
                <a:solidFill>
                  <a:schemeClr val="bg1"/>
                </a:solidFill>
              </a:rPr>
              <a:t>Introducción</a:t>
            </a:r>
          </a:p>
          <a:p>
            <a:pPr marL="108000" indent="-72000">
              <a:buFontTx/>
              <a:buChar char="-"/>
            </a:pPr>
            <a:r>
              <a:rPr lang="es-ES" sz="1350" dirty="0">
                <a:solidFill>
                  <a:schemeClr val="bg1"/>
                </a:solidFill>
              </a:rPr>
              <a:t>Dinámica molecular</a:t>
            </a:r>
          </a:p>
          <a:p>
            <a:pPr marL="108000" indent="-72000">
              <a:buFontTx/>
              <a:buChar char="-"/>
            </a:pPr>
            <a:r>
              <a:rPr lang="es-ES" sz="1350" dirty="0">
                <a:solidFill>
                  <a:schemeClr val="bg1"/>
                </a:solidFill>
              </a:rPr>
              <a:t>Monte Carlo</a:t>
            </a:r>
          </a:p>
          <a:p>
            <a:pPr marL="288000" lvl="1" indent="-171450">
              <a:buFont typeface="Arial" panose="020B0604020202020204" pitchFamily="34" charset="0"/>
              <a:buChar char="•"/>
            </a:pPr>
            <a:r>
              <a:rPr lang="es-ES" sz="1350" dirty="0">
                <a:solidFill>
                  <a:schemeClr val="bg1"/>
                </a:solidFill>
              </a:rPr>
              <a:t>KMC</a:t>
            </a:r>
          </a:p>
          <a:p>
            <a:pPr marL="288000" lvl="1" indent="-171450">
              <a:buFont typeface="Arial" panose="020B0604020202020204" pitchFamily="34" charset="0"/>
              <a:buChar char="•"/>
            </a:pPr>
            <a:r>
              <a:rPr lang="es-ES" sz="1350" dirty="0">
                <a:solidFill>
                  <a:schemeClr val="bg1"/>
                </a:solidFill>
              </a:rPr>
              <a:t>Paralelización</a:t>
            </a:r>
          </a:p>
          <a:p>
            <a:endParaRPr lang="es-ES" sz="1350" b="1" u="sng" dirty="0"/>
          </a:p>
          <a:p>
            <a:r>
              <a:rPr lang="es-ES" sz="1350" u="sng" dirty="0">
                <a:solidFill>
                  <a:schemeClr val="bg1"/>
                </a:solidFill>
              </a:rPr>
              <a:t>Aportaciones</a:t>
            </a:r>
          </a:p>
          <a:p>
            <a:pPr marL="108000" indent="-72000">
              <a:buFontTx/>
              <a:buChar char="-"/>
            </a:pPr>
            <a:r>
              <a:rPr lang="es-ES" sz="1350" dirty="0" err="1">
                <a:solidFill>
                  <a:schemeClr val="bg1"/>
                </a:solidFill>
              </a:rPr>
              <a:t>Homoepitaxia</a:t>
            </a:r>
            <a:endParaRPr lang="es-ES" sz="1350" dirty="0">
              <a:solidFill>
                <a:schemeClr val="bg1"/>
              </a:solidFill>
            </a:endParaRPr>
          </a:p>
          <a:p>
            <a:pPr marL="108000" indent="-72000">
              <a:buFontTx/>
              <a:buChar char="-"/>
            </a:pPr>
            <a:r>
              <a:rPr lang="es-ES" sz="1350" dirty="0" err="1">
                <a:solidFill>
                  <a:schemeClr val="bg1"/>
                </a:solidFill>
              </a:rPr>
              <a:t>Heteroepitaxia</a:t>
            </a:r>
            <a:endParaRPr lang="es-ES" sz="1350" dirty="0">
              <a:solidFill>
                <a:schemeClr val="bg1"/>
              </a:solidFill>
            </a:endParaRPr>
          </a:p>
          <a:p>
            <a:pPr marL="108000" indent="-72000">
              <a:buFontTx/>
              <a:buChar char="-"/>
            </a:pPr>
            <a:r>
              <a:rPr lang="es-ES" sz="1350" dirty="0"/>
              <a:t>Análisis </a:t>
            </a:r>
            <a:r>
              <a:rPr lang="es-ES" sz="1350" dirty="0" err="1"/>
              <a:t>MMonCa</a:t>
            </a:r>
            <a:endParaRPr lang="es-ES" sz="1350" dirty="0"/>
          </a:p>
          <a:p>
            <a:endParaRPr lang="es-ES" sz="1350" dirty="0"/>
          </a:p>
          <a:p>
            <a:r>
              <a:rPr lang="es-ES" sz="1350" b="1" u="sng" dirty="0">
                <a:solidFill>
                  <a:srgbClr val="FD9101"/>
                </a:solidFill>
              </a:rPr>
              <a:t>Simulador distribuido</a:t>
            </a:r>
          </a:p>
          <a:p>
            <a:pPr marL="108000" indent="-72000">
              <a:buFontTx/>
              <a:buChar char="-"/>
            </a:pPr>
            <a:r>
              <a:rPr lang="es-ES" sz="1350" dirty="0">
                <a:solidFill>
                  <a:schemeClr val="bg1"/>
                </a:solidFill>
              </a:rPr>
              <a:t>Versión secuencial</a:t>
            </a:r>
          </a:p>
          <a:p>
            <a:pPr marL="108000" indent="-72000">
              <a:buFontTx/>
              <a:buChar char="-"/>
            </a:pPr>
            <a:r>
              <a:rPr lang="es-ES" sz="1350" b="1" dirty="0">
                <a:solidFill>
                  <a:srgbClr val="FD9101"/>
                </a:solidFill>
              </a:rPr>
              <a:t>Versión distribuida</a:t>
            </a:r>
          </a:p>
          <a:p>
            <a:pPr marL="108000" indent="-72000">
              <a:buFontTx/>
              <a:buChar char="-"/>
            </a:pPr>
            <a:r>
              <a:rPr lang="es-ES" sz="1350" dirty="0"/>
              <a:t>Simulaciones</a:t>
            </a:r>
          </a:p>
          <a:p>
            <a:endParaRPr lang="es-ES" sz="1350" dirty="0"/>
          </a:p>
          <a:p>
            <a:r>
              <a:rPr lang="es-ES" sz="1350" u="sng" dirty="0"/>
              <a:t>Conclusiones</a:t>
            </a:r>
          </a:p>
        </p:txBody>
      </p:sp>
    </p:spTree>
    <p:extLst>
      <p:ext uri="{BB962C8B-B14F-4D97-AF65-F5344CB8AC3E}">
        <p14:creationId xmlns:p14="http://schemas.microsoft.com/office/powerpoint/2010/main" val="7913459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ángulo 7"/>
          <p:cNvSpPr/>
          <p:nvPr/>
        </p:nvSpPr>
        <p:spPr>
          <a:xfrm>
            <a:off x="0" y="6088828"/>
            <a:ext cx="9144000" cy="769172"/>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r"/>
            <a:endParaRPr lang="es-ES" dirty="0"/>
          </a:p>
        </p:txBody>
      </p:sp>
      <p:sp>
        <p:nvSpPr>
          <p:cNvPr id="9" name="Rectángulo 8"/>
          <p:cNvSpPr/>
          <p:nvPr/>
        </p:nvSpPr>
        <p:spPr>
          <a:xfrm>
            <a:off x="0" y="0"/>
            <a:ext cx="1785769" cy="6088828"/>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ES" dirty="0"/>
          </a:p>
        </p:txBody>
      </p:sp>
      <p:pic>
        <p:nvPicPr>
          <p:cNvPr id="11" name="Picture 6" descr="Resultado de imagen de universidad de cádiz"/>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9773" y="75303"/>
            <a:ext cx="473646" cy="60897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8" descr="Resultado de imagen de sistemas inteligentes de computación uc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458" y="75304"/>
            <a:ext cx="1085768" cy="60897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033195" y="198971"/>
            <a:ext cx="6820349" cy="887552"/>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a:lstStyle>
          <a:p>
            <a:r>
              <a:rPr lang="es-ES" dirty="0"/>
              <a:t>Paralelización distribuida</a:t>
            </a:r>
          </a:p>
        </p:txBody>
      </p:sp>
      <p:sp>
        <p:nvSpPr>
          <p:cNvPr id="73" name="CuadroTexto 72">
            <a:extLst>
              <a:ext uri="{FF2B5EF4-FFF2-40B4-BE49-F238E27FC236}">
                <a16:creationId xmlns:a16="http://schemas.microsoft.com/office/drawing/2014/main" id="{D77373EB-3732-47DA-8C5A-BBADE2BBEEA3}"/>
              </a:ext>
            </a:extLst>
          </p:cNvPr>
          <p:cNvSpPr txBox="1"/>
          <p:nvPr/>
        </p:nvSpPr>
        <p:spPr>
          <a:xfrm>
            <a:off x="1785770" y="1086522"/>
            <a:ext cx="7317998" cy="523220"/>
          </a:xfrm>
          <a:prstGeom prst="rect">
            <a:avLst/>
          </a:prstGeom>
          <a:noFill/>
        </p:spPr>
        <p:txBody>
          <a:bodyPr wrap="square" rtlCol="0">
            <a:spAutoFit/>
          </a:bodyPr>
          <a:lstStyle/>
          <a:p>
            <a:pPr algn="ctr"/>
            <a:r>
              <a:rPr lang="es-ES" sz="2800" u="sng" dirty="0"/>
              <a:t>Distribución de procesos</a:t>
            </a:r>
          </a:p>
        </p:txBody>
      </p:sp>
      <p:pic>
        <p:nvPicPr>
          <p:cNvPr id="15" name="Imagen 14" descr="C:\Users\Jerónimo\Desktop\FIG1.png">
            <a:extLst>
              <a:ext uri="{FF2B5EF4-FFF2-40B4-BE49-F238E27FC236}">
                <a16:creationId xmlns:a16="http://schemas.microsoft.com/office/drawing/2014/main" id="{41E26A49-A181-471C-AFC6-0CDA8B713E1A}"/>
              </a:ext>
            </a:extLst>
          </p:cNvPr>
          <p:cNvPicPr/>
          <p:nvPr/>
        </p:nvPicPr>
        <p:blipFill>
          <a:blip r:embed="rId5">
            <a:extLst>
              <a:ext uri="{28A0092B-C50C-407E-A947-70E740481C1C}">
                <a14:useLocalDpi xmlns:a14="http://schemas.microsoft.com/office/drawing/2010/main" val="0"/>
              </a:ext>
            </a:extLst>
          </a:blip>
          <a:srcRect/>
          <a:stretch>
            <a:fillRect/>
          </a:stretch>
        </p:blipFill>
        <p:spPr bwMode="auto">
          <a:xfrm>
            <a:off x="1845669" y="3476918"/>
            <a:ext cx="2276655" cy="2042000"/>
          </a:xfrm>
          <a:prstGeom prst="rect">
            <a:avLst/>
          </a:prstGeom>
          <a:noFill/>
          <a:ln>
            <a:noFill/>
          </a:ln>
          <a:effectLst>
            <a:outerShdw blurRad="88900" dist="38100" dir="2700000" sx="102000" sy="102000" algn="tl" rotWithShape="0">
              <a:prstClr val="black">
                <a:alpha val="40000"/>
              </a:prstClr>
            </a:outerShdw>
          </a:effectLst>
        </p:spPr>
      </p:pic>
      <p:cxnSp>
        <p:nvCxnSpPr>
          <p:cNvPr id="16" name="Conector recto de flecha 15">
            <a:extLst>
              <a:ext uri="{FF2B5EF4-FFF2-40B4-BE49-F238E27FC236}">
                <a16:creationId xmlns:a16="http://schemas.microsoft.com/office/drawing/2014/main" id="{9F886241-63C4-4E10-AF01-C9813D1113AA}"/>
              </a:ext>
            </a:extLst>
          </p:cNvPr>
          <p:cNvCxnSpPr>
            <a:cxnSpLocks/>
            <a:stCxn id="22" idx="2"/>
          </p:cNvCxnSpPr>
          <p:nvPr/>
        </p:nvCxnSpPr>
        <p:spPr>
          <a:xfrm>
            <a:off x="5469497" y="4807140"/>
            <a:ext cx="2" cy="286640"/>
          </a:xfrm>
          <a:prstGeom prst="straightConnector1">
            <a:avLst/>
          </a:prstGeom>
          <a:noFill/>
          <a:ln w="28575" cap="flat" cmpd="sng" algn="ctr">
            <a:solidFill>
              <a:schemeClr val="accent3"/>
            </a:solidFill>
            <a:prstDash val="solid"/>
            <a:miter lim="800000"/>
            <a:headEnd type="triangle"/>
            <a:tailEnd type="triangle"/>
          </a:ln>
          <a:effectLst/>
        </p:spPr>
      </p:cxnSp>
      <p:cxnSp>
        <p:nvCxnSpPr>
          <p:cNvPr id="17" name="Conector recto de flecha 16">
            <a:extLst>
              <a:ext uri="{FF2B5EF4-FFF2-40B4-BE49-F238E27FC236}">
                <a16:creationId xmlns:a16="http://schemas.microsoft.com/office/drawing/2014/main" id="{FB7770EB-C5F1-40B9-9B30-381F352AB73F}"/>
              </a:ext>
            </a:extLst>
          </p:cNvPr>
          <p:cNvCxnSpPr>
            <a:cxnSpLocks/>
            <a:stCxn id="26" idx="2"/>
          </p:cNvCxnSpPr>
          <p:nvPr/>
        </p:nvCxnSpPr>
        <p:spPr>
          <a:xfrm>
            <a:off x="6237565" y="4800390"/>
            <a:ext cx="2" cy="297608"/>
          </a:xfrm>
          <a:prstGeom prst="straightConnector1">
            <a:avLst/>
          </a:prstGeom>
          <a:noFill/>
          <a:ln w="28575" cap="flat" cmpd="sng" algn="ctr">
            <a:solidFill>
              <a:schemeClr val="accent3"/>
            </a:solidFill>
            <a:prstDash val="solid"/>
            <a:miter lim="800000"/>
            <a:headEnd type="triangle"/>
            <a:tailEnd type="triangle"/>
          </a:ln>
          <a:effectLst/>
        </p:spPr>
      </p:cxnSp>
      <p:cxnSp>
        <p:nvCxnSpPr>
          <p:cNvPr id="18" name="Conector recto de flecha 17">
            <a:extLst>
              <a:ext uri="{FF2B5EF4-FFF2-40B4-BE49-F238E27FC236}">
                <a16:creationId xmlns:a16="http://schemas.microsoft.com/office/drawing/2014/main" id="{D6F4D337-663F-4F26-93FE-2EBAF491CF27}"/>
              </a:ext>
            </a:extLst>
          </p:cNvPr>
          <p:cNvCxnSpPr>
            <a:cxnSpLocks/>
            <a:stCxn id="28" idx="2"/>
          </p:cNvCxnSpPr>
          <p:nvPr/>
        </p:nvCxnSpPr>
        <p:spPr>
          <a:xfrm>
            <a:off x="7765277" y="4797339"/>
            <a:ext cx="0" cy="289691"/>
          </a:xfrm>
          <a:prstGeom prst="straightConnector1">
            <a:avLst/>
          </a:prstGeom>
          <a:noFill/>
          <a:ln w="28575" cap="flat" cmpd="sng" algn="ctr">
            <a:solidFill>
              <a:schemeClr val="accent3"/>
            </a:solidFill>
            <a:prstDash val="solid"/>
            <a:miter lim="800000"/>
            <a:headEnd type="triangle"/>
            <a:tailEnd type="triangle"/>
          </a:ln>
          <a:effectLst/>
        </p:spPr>
      </p:cxnSp>
      <p:cxnSp>
        <p:nvCxnSpPr>
          <p:cNvPr id="19" name="Conector recto de flecha 18">
            <a:extLst>
              <a:ext uri="{FF2B5EF4-FFF2-40B4-BE49-F238E27FC236}">
                <a16:creationId xmlns:a16="http://schemas.microsoft.com/office/drawing/2014/main" id="{28A4BF7F-2774-4AA6-9E8E-06069A651F98}"/>
              </a:ext>
            </a:extLst>
          </p:cNvPr>
          <p:cNvCxnSpPr>
            <a:cxnSpLocks/>
            <a:stCxn id="27" idx="2"/>
          </p:cNvCxnSpPr>
          <p:nvPr/>
        </p:nvCxnSpPr>
        <p:spPr>
          <a:xfrm>
            <a:off x="7001421" y="4797340"/>
            <a:ext cx="4" cy="298272"/>
          </a:xfrm>
          <a:prstGeom prst="straightConnector1">
            <a:avLst/>
          </a:prstGeom>
          <a:noFill/>
          <a:ln w="28575" cap="flat" cmpd="sng" algn="ctr">
            <a:solidFill>
              <a:schemeClr val="accent3"/>
            </a:solidFill>
            <a:prstDash val="solid"/>
            <a:miter lim="800000"/>
            <a:headEnd type="triangle"/>
            <a:tailEnd type="triangle"/>
          </a:ln>
          <a:effectLst/>
        </p:spPr>
      </p:cxnSp>
      <p:cxnSp>
        <p:nvCxnSpPr>
          <p:cNvPr id="20" name="Conector recto de flecha 19">
            <a:extLst>
              <a:ext uri="{FF2B5EF4-FFF2-40B4-BE49-F238E27FC236}">
                <a16:creationId xmlns:a16="http://schemas.microsoft.com/office/drawing/2014/main" id="{07D23E8B-18AD-487A-B152-816FC82FDCD5}"/>
              </a:ext>
            </a:extLst>
          </p:cNvPr>
          <p:cNvCxnSpPr>
            <a:cxnSpLocks/>
          </p:cNvCxnSpPr>
          <p:nvPr/>
        </p:nvCxnSpPr>
        <p:spPr>
          <a:xfrm>
            <a:off x="5147955" y="5107473"/>
            <a:ext cx="3705589" cy="0"/>
          </a:xfrm>
          <a:prstGeom prst="straightConnector1">
            <a:avLst/>
          </a:prstGeom>
          <a:noFill/>
          <a:ln w="38100" cap="flat" cmpd="sng" algn="ctr">
            <a:solidFill>
              <a:schemeClr val="accent3">
                <a:lumMod val="75000"/>
              </a:schemeClr>
            </a:solidFill>
            <a:prstDash val="solid"/>
            <a:miter lim="800000"/>
            <a:headEnd type="triangle"/>
            <a:tailEnd type="triangle"/>
          </a:ln>
          <a:effectLst/>
        </p:spPr>
      </p:cxnSp>
      <p:sp>
        <p:nvSpPr>
          <p:cNvPr id="22" name="Rectángulo 21">
            <a:extLst>
              <a:ext uri="{FF2B5EF4-FFF2-40B4-BE49-F238E27FC236}">
                <a16:creationId xmlns:a16="http://schemas.microsoft.com/office/drawing/2014/main" id="{013B7510-D5E2-4BD7-8131-83D14A54B399}"/>
              </a:ext>
            </a:extLst>
          </p:cNvPr>
          <p:cNvSpPr/>
          <p:nvPr/>
        </p:nvSpPr>
        <p:spPr>
          <a:xfrm>
            <a:off x="5145082" y="4256197"/>
            <a:ext cx="648830" cy="550943"/>
          </a:xfrm>
          <a:prstGeom prst="rect">
            <a:avLst/>
          </a:prstGeom>
          <a:solidFill>
            <a:schemeClr val="tx1">
              <a:lumMod val="75000"/>
              <a:lumOff val="25000"/>
              <a:alpha val="37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de-DE" sz="1400" dirty="0"/>
          </a:p>
        </p:txBody>
      </p:sp>
      <p:sp>
        <p:nvSpPr>
          <p:cNvPr id="26" name="Rectángulo 25">
            <a:extLst>
              <a:ext uri="{FF2B5EF4-FFF2-40B4-BE49-F238E27FC236}">
                <a16:creationId xmlns:a16="http://schemas.microsoft.com/office/drawing/2014/main" id="{B15A0466-C657-4323-B399-6131987BF58B}"/>
              </a:ext>
            </a:extLst>
          </p:cNvPr>
          <p:cNvSpPr/>
          <p:nvPr/>
        </p:nvSpPr>
        <p:spPr>
          <a:xfrm>
            <a:off x="5913150" y="4256197"/>
            <a:ext cx="648830" cy="544193"/>
          </a:xfrm>
          <a:prstGeom prst="rect">
            <a:avLst/>
          </a:prstGeom>
          <a:solidFill>
            <a:schemeClr val="tx1">
              <a:lumMod val="75000"/>
              <a:lumOff val="25000"/>
              <a:alpha val="37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de-DE" sz="1400" dirty="0"/>
          </a:p>
        </p:txBody>
      </p:sp>
      <p:sp>
        <p:nvSpPr>
          <p:cNvPr id="27" name="Rectángulo 26">
            <a:extLst>
              <a:ext uri="{FF2B5EF4-FFF2-40B4-BE49-F238E27FC236}">
                <a16:creationId xmlns:a16="http://schemas.microsoft.com/office/drawing/2014/main" id="{F3007244-57F9-49FF-BAA8-2E8A17017690}"/>
              </a:ext>
            </a:extLst>
          </p:cNvPr>
          <p:cNvSpPr/>
          <p:nvPr/>
        </p:nvSpPr>
        <p:spPr>
          <a:xfrm>
            <a:off x="6677006" y="4256198"/>
            <a:ext cx="648830" cy="541142"/>
          </a:xfrm>
          <a:prstGeom prst="rect">
            <a:avLst/>
          </a:prstGeom>
          <a:solidFill>
            <a:schemeClr val="tx1">
              <a:lumMod val="75000"/>
              <a:lumOff val="25000"/>
              <a:alpha val="37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de-DE" sz="1400" dirty="0"/>
          </a:p>
        </p:txBody>
      </p:sp>
      <p:sp>
        <p:nvSpPr>
          <p:cNvPr id="28" name="Rectángulo 27">
            <a:extLst>
              <a:ext uri="{FF2B5EF4-FFF2-40B4-BE49-F238E27FC236}">
                <a16:creationId xmlns:a16="http://schemas.microsoft.com/office/drawing/2014/main" id="{74170084-5479-4599-8529-0CE46B332743}"/>
              </a:ext>
            </a:extLst>
          </p:cNvPr>
          <p:cNvSpPr/>
          <p:nvPr/>
        </p:nvSpPr>
        <p:spPr>
          <a:xfrm>
            <a:off x="7440862" y="4248310"/>
            <a:ext cx="648830" cy="549029"/>
          </a:xfrm>
          <a:prstGeom prst="rect">
            <a:avLst/>
          </a:prstGeom>
          <a:solidFill>
            <a:schemeClr val="tx1">
              <a:lumMod val="75000"/>
              <a:lumOff val="25000"/>
              <a:alpha val="37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de-DE" sz="1400" dirty="0"/>
          </a:p>
        </p:txBody>
      </p:sp>
      <p:cxnSp>
        <p:nvCxnSpPr>
          <p:cNvPr id="29" name="Conector recto de flecha 28">
            <a:extLst>
              <a:ext uri="{FF2B5EF4-FFF2-40B4-BE49-F238E27FC236}">
                <a16:creationId xmlns:a16="http://schemas.microsoft.com/office/drawing/2014/main" id="{FDA4E2A1-AAAD-44B4-BA9D-BEC7A8ECF5F2}"/>
              </a:ext>
            </a:extLst>
          </p:cNvPr>
          <p:cNvCxnSpPr>
            <a:cxnSpLocks/>
            <a:stCxn id="30" idx="2"/>
          </p:cNvCxnSpPr>
          <p:nvPr/>
        </p:nvCxnSpPr>
        <p:spPr>
          <a:xfrm>
            <a:off x="8529129" y="4793449"/>
            <a:ext cx="0" cy="293581"/>
          </a:xfrm>
          <a:prstGeom prst="straightConnector1">
            <a:avLst/>
          </a:prstGeom>
          <a:noFill/>
          <a:ln w="28575" cap="flat" cmpd="sng" algn="ctr">
            <a:solidFill>
              <a:schemeClr val="accent3"/>
            </a:solidFill>
            <a:prstDash val="solid"/>
            <a:miter lim="800000"/>
            <a:headEnd type="triangle"/>
            <a:tailEnd type="triangle"/>
          </a:ln>
          <a:effectLst/>
        </p:spPr>
      </p:cxnSp>
      <p:sp>
        <p:nvSpPr>
          <p:cNvPr id="30" name="Rectángulo 29">
            <a:extLst>
              <a:ext uri="{FF2B5EF4-FFF2-40B4-BE49-F238E27FC236}">
                <a16:creationId xmlns:a16="http://schemas.microsoft.com/office/drawing/2014/main" id="{587D64D4-266F-4F25-9CA2-144236221E1F}"/>
              </a:ext>
            </a:extLst>
          </p:cNvPr>
          <p:cNvSpPr/>
          <p:nvPr/>
        </p:nvSpPr>
        <p:spPr>
          <a:xfrm>
            <a:off x="8204714" y="4248311"/>
            <a:ext cx="648830" cy="545138"/>
          </a:xfrm>
          <a:prstGeom prst="rect">
            <a:avLst/>
          </a:prstGeom>
          <a:solidFill>
            <a:schemeClr val="tx1">
              <a:lumMod val="75000"/>
              <a:lumOff val="25000"/>
              <a:alpha val="37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de-DE" sz="1400" dirty="0"/>
          </a:p>
        </p:txBody>
      </p:sp>
      <p:cxnSp>
        <p:nvCxnSpPr>
          <p:cNvPr id="43" name="Conector recto de flecha 42">
            <a:extLst>
              <a:ext uri="{FF2B5EF4-FFF2-40B4-BE49-F238E27FC236}">
                <a16:creationId xmlns:a16="http://schemas.microsoft.com/office/drawing/2014/main" id="{139AD163-31A2-4E75-B8BC-D0C5F49161C3}"/>
              </a:ext>
            </a:extLst>
          </p:cNvPr>
          <p:cNvCxnSpPr>
            <a:cxnSpLocks/>
            <a:stCxn id="47" idx="2"/>
          </p:cNvCxnSpPr>
          <p:nvPr/>
        </p:nvCxnSpPr>
        <p:spPr>
          <a:xfrm>
            <a:off x="5846820" y="4096934"/>
            <a:ext cx="0" cy="990096"/>
          </a:xfrm>
          <a:prstGeom prst="straightConnector1">
            <a:avLst/>
          </a:prstGeom>
          <a:noFill/>
          <a:ln w="28575" cap="flat" cmpd="sng" algn="ctr">
            <a:solidFill>
              <a:schemeClr val="accent3"/>
            </a:solidFill>
            <a:prstDash val="solid"/>
            <a:miter lim="800000"/>
            <a:headEnd type="triangle"/>
            <a:tailEnd type="triangle"/>
          </a:ln>
          <a:effectLst/>
        </p:spPr>
      </p:cxnSp>
      <p:cxnSp>
        <p:nvCxnSpPr>
          <p:cNvPr id="44" name="Conector recto de flecha 43">
            <a:extLst>
              <a:ext uri="{FF2B5EF4-FFF2-40B4-BE49-F238E27FC236}">
                <a16:creationId xmlns:a16="http://schemas.microsoft.com/office/drawing/2014/main" id="{F29889BD-518E-4588-8514-1C4E09206586}"/>
              </a:ext>
            </a:extLst>
          </p:cNvPr>
          <p:cNvCxnSpPr>
            <a:cxnSpLocks/>
            <a:stCxn id="49" idx="2"/>
          </p:cNvCxnSpPr>
          <p:nvPr/>
        </p:nvCxnSpPr>
        <p:spPr>
          <a:xfrm>
            <a:off x="7381402" y="4093882"/>
            <a:ext cx="0" cy="993148"/>
          </a:xfrm>
          <a:prstGeom prst="straightConnector1">
            <a:avLst/>
          </a:prstGeom>
          <a:noFill/>
          <a:ln w="28575" cap="flat" cmpd="sng" algn="ctr">
            <a:solidFill>
              <a:schemeClr val="accent3"/>
            </a:solidFill>
            <a:prstDash val="solid"/>
            <a:miter lim="800000"/>
            <a:headEnd type="triangle"/>
            <a:tailEnd type="triangle"/>
          </a:ln>
          <a:effectLst/>
        </p:spPr>
      </p:cxnSp>
      <p:cxnSp>
        <p:nvCxnSpPr>
          <p:cNvPr id="45" name="Conector recto de flecha 44">
            <a:extLst>
              <a:ext uri="{FF2B5EF4-FFF2-40B4-BE49-F238E27FC236}">
                <a16:creationId xmlns:a16="http://schemas.microsoft.com/office/drawing/2014/main" id="{C67D0A13-209B-4DD6-9EC5-18733AA72EE0}"/>
              </a:ext>
            </a:extLst>
          </p:cNvPr>
          <p:cNvCxnSpPr>
            <a:cxnSpLocks/>
            <a:stCxn id="48" idx="2"/>
          </p:cNvCxnSpPr>
          <p:nvPr/>
        </p:nvCxnSpPr>
        <p:spPr>
          <a:xfrm>
            <a:off x="6617546" y="4093884"/>
            <a:ext cx="0" cy="993146"/>
          </a:xfrm>
          <a:prstGeom prst="straightConnector1">
            <a:avLst/>
          </a:prstGeom>
          <a:noFill/>
          <a:ln w="28575" cap="flat" cmpd="sng" algn="ctr">
            <a:solidFill>
              <a:schemeClr val="accent3"/>
            </a:solidFill>
            <a:prstDash val="solid"/>
            <a:miter lim="800000"/>
            <a:headEnd type="triangle"/>
            <a:tailEnd type="triangle"/>
          </a:ln>
          <a:effectLst/>
        </p:spPr>
      </p:cxnSp>
      <p:sp>
        <p:nvSpPr>
          <p:cNvPr id="47" name="Rectángulo 46">
            <a:extLst>
              <a:ext uri="{FF2B5EF4-FFF2-40B4-BE49-F238E27FC236}">
                <a16:creationId xmlns:a16="http://schemas.microsoft.com/office/drawing/2014/main" id="{8D5B8D64-1FBB-41F5-849C-BE56BE586AB2}"/>
              </a:ext>
            </a:extLst>
          </p:cNvPr>
          <p:cNvSpPr/>
          <p:nvPr/>
        </p:nvSpPr>
        <p:spPr>
          <a:xfrm>
            <a:off x="5522405" y="3539049"/>
            <a:ext cx="648830" cy="557885"/>
          </a:xfrm>
          <a:prstGeom prst="rect">
            <a:avLst/>
          </a:prstGeom>
          <a:solidFill>
            <a:schemeClr val="tx1">
              <a:lumMod val="75000"/>
              <a:lumOff val="25000"/>
              <a:alpha val="37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de-DE" sz="1400" dirty="0"/>
          </a:p>
        </p:txBody>
      </p:sp>
      <p:sp>
        <p:nvSpPr>
          <p:cNvPr id="48" name="Rectángulo 47">
            <a:extLst>
              <a:ext uri="{FF2B5EF4-FFF2-40B4-BE49-F238E27FC236}">
                <a16:creationId xmlns:a16="http://schemas.microsoft.com/office/drawing/2014/main" id="{50D34B88-57BF-47FC-A556-1DCA7955BB6C}"/>
              </a:ext>
            </a:extLst>
          </p:cNvPr>
          <p:cNvSpPr/>
          <p:nvPr/>
        </p:nvSpPr>
        <p:spPr>
          <a:xfrm>
            <a:off x="6293131" y="3539050"/>
            <a:ext cx="648830" cy="554834"/>
          </a:xfrm>
          <a:prstGeom prst="rect">
            <a:avLst/>
          </a:prstGeom>
          <a:solidFill>
            <a:schemeClr val="tx1">
              <a:lumMod val="75000"/>
              <a:lumOff val="25000"/>
              <a:alpha val="37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de-DE" sz="1400" dirty="0"/>
          </a:p>
        </p:txBody>
      </p:sp>
      <p:sp>
        <p:nvSpPr>
          <p:cNvPr id="49" name="Rectángulo 48">
            <a:extLst>
              <a:ext uri="{FF2B5EF4-FFF2-40B4-BE49-F238E27FC236}">
                <a16:creationId xmlns:a16="http://schemas.microsoft.com/office/drawing/2014/main" id="{A1DF85B0-E505-48FD-BEEC-207B30169CF7}"/>
              </a:ext>
            </a:extLst>
          </p:cNvPr>
          <p:cNvSpPr/>
          <p:nvPr/>
        </p:nvSpPr>
        <p:spPr>
          <a:xfrm>
            <a:off x="7056987" y="3539049"/>
            <a:ext cx="648830" cy="554833"/>
          </a:xfrm>
          <a:prstGeom prst="rect">
            <a:avLst/>
          </a:prstGeom>
          <a:solidFill>
            <a:schemeClr val="tx1">
              <a:lumMod val="75000"/>
              <a:lumOff val="25000"/>
              <a:alpha val="37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de-DE" sz="1400" dirty="0"/>
          </a:p>
        </p:txBody>
      </p:sp>
      <p:cxnSp>
        <p:nvCxnSpPr>
          <p:cNvPr id="50" name="Conector recto de flecha 49">
            <a:extLst>
              <a:ext uri="{FF2B5EF4-FFF2-40B4-BE49-F238E27FC236}">
                <a16:creationId xmlns:a16="http://schemas.microsoft.com/office/drawing/2014/main" id="{6EC0AD93-9598-421B-8558-84BC13700AFB}"/>
              </a:ext>
            </a:extLst>
          </p:cNvPr>
          <p:cNvCxnSpPr>
            <a:cxnSpLocks/>
            <a:stCxn id="51" idx="2"/>
          </p:cNvCxnSpPr>
          <p:nvPr/>
        </p:nvCxnSpPr>
        <p:spPr>
          <a:xfrm>
            <a:off x="8145254" y="4089992"/>
            <a:ext cx="0" cy="997038"/>
          </a:xfrm>
          <a:prstGeom prst="straightConnector1">
            <a:avLst/>
          </a:prstGeom>
          <a:noFill/>
          <a:ln w="28575" cap="flat" cmpd="sng" algn="ctr">
            <a:solidFill>
              <a:schemeClr val="accent3"/>
            </a:solidFill>
            <a:prstDash val="solid"/>
            <a:miter lim="800000"/>
            <a:headEnd type="triangle"/>
            <a:tailEnd type="triangle"/>
          </a:ln>
          <a:effectLst/>
        </p:spPr>
      </p:cxnSp>
      <p:sp>
        <p:nvSpPr>
          <p:cNvPr id="51" name="Rectángulo 50">
            <a:extLst>
              <a:ext uri="{FF2B5EF4-FFF2-40B4-BE49-F238E27FC236}">
                <a16:creationId xmlns:a16="http://schemas.microsoft.com/office/drawing/2014/main" id="{296880E7-18E3-4AA8-8653-66397E2D892B}"/>
              </a:ext>
            </a:extLst>
          </p:cNvPr>
          <p:cNvSpPr/>
          <p:nvPr/>
        </p:nvSpPr>
        <p:spPr>
          <a:xfrm>
            <a:off x="7820839" y="3539049"/>
            <a:ext cx="648830" cy="550943"/>
          </a:xfrm>
          <a:prstGeom prst="rect">
            <a:avLst/>
          </a:prstGeom>
          <a:solidFill>
            <a:schemeClr val="tx1">
              <a:lumMod val="75000"/>
              <a:lumOff val="25000"/>
              <a:alpha val="37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de-DE" sz="1400" dirty="0"/>
          </a:p>
        </p:txBody>
      </p:sp>
      <p:sp>
        <p:nvSpPr>
          <p:cNvPr id="63" name="Rectángulo 62">
            <a:extLst>
              <a:ext uri="{FF2B5EF4-FFF2-40B4-BE49-F238E27FC236}">
                <a16:creationId xmlns:a16="http://schemas.microsoft.com/office/drawing/2014/main" id="{92F485C5-AE81-48D1-9061-15B5F046741A}"/>
              </a:ext>
            </a:extLst>
          </p:cNvPr>
          <p:cNvSpPr/>
          <p:nvPr/>
        </p:nvSpPr>
        <p:spPr>
          <a:xfrm>
            <a:off x="5193535" y="4520500"/>
            <a:ext cx="547700" cy="220213"/>
          </a:xfrm>
          <a:prstGeom prst="rect">
            <a:avLst/>
          </a:prstGeom>
          <a:solidFill>
            <a:srgbClr val="CFE2F3"/>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de-DE" sz="1000" dirty="0">
                <a:solidFill>
                  <a:schemeClr val="tx1"/>
                </a:solidFill>
              </a:rPr>
              <a:t>Dom. 1</a:t>
            </a:r>
          </a:p>
        </p:txBody>
      </p:sp>
      <p:sp>
        <p:nvSpPr>
          <p:cNvPr id="64" name="Rectángulo 63">
            <a:extLst>
              <a:ext uri="{FF2B5EF4-FFF2-40B4-BE49-F238E27FC236}">
                <a16:creationId xmlns:a16="http://schemas.microsoft.com/office/drawing/2014/main" id="{93E81E88-4FF3-4525-B9A9-A03DD86856B6}"/>
              </a:ext>
            </a:extLst>
          </p:cNvPr>
          <p:cNvSpPr/>
          <p:nvPr/>
        </p:nvSpPr>
        <p:spPr>
          <a:xfrm>
            <a:off x="5967099" y="4513750"/>
            <a:ext cx="547700" cy="220213"/>
          </a:xfrm>
          <a:prstGeom prst="rect">
            <a:avLst/>
          </a:prstGeom>
          <a:solidFill>
            <a:srgbClr val="CFE2F3"/>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de-DE" sz="1000" dirty="0">
                <a:solidFill>
                  <a:schemeClr val="tx1"/>
                </a:solidFill>
              </a:rPr>
              <a:t>Dom. 3</a:t>
            </a:r>
          </a:p>
        </p:txBody>
      </p:sp>
      <p:sp>
        <p:nvSpPr>
          <p:cNvPr id="65" name="Rectángulo 64">
            <a:extLst>
              <a:ext uri="{FF2B5EF4-FFF2-40B4-BE49-F238E27FC236}">
                <a16:creationId xmlns:a16="http://schemas.microsoft.com/office/drawing/2014/main" id="{6CF91F4B-2C6E-43F5-BE86-A5602F5BC6A9}"/>
              </a:ext>
            </a:extLst>
          </p:cNvPr>
          <p:cNvSpPr/>
          <p:nvPr/>
        </p:nvSpPr>
        <p:spPr>
          <a:xfrm>
            <a:off x="6729665" y="4509779"/>
            <a:ext cx="547700" cy="220213"/>
          </a:xfrm>
          <a:prstGeom prst="rect">
            <a:avLst/>
          </a:prstGeom>
          <a:solidFill>
            <a:srgbClr val="CFE2F3"/>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de-DE" sz="1000" dirty="0">
                <a:solidFill>
                  <a:schemeClr val="tx1"/>
                </a:solidFill>
              </a:rPr>
              <a:t>Dom. 5</a:t>
            </a:r>
          </a:p>
        </p:txBody>
      </p:sp>
      <p:sp>
        <p:nvSpPr>
          <p:cNvPr id="66" name="Rectángulo 65">
            <a:extLst>
              <a:ext uri="{FF2B5EF4-FFF2-40B4-BE49-F238E27FC236}">
                <a16:creationId xmlns:a16="http://schemas.microsoft.com/office/drawing/2014/main" id="{AC882574-8339-416A-9A81-AB32831F3AAB}"/>
              </a:ext>
            </a:extLst>
          </p:cNvPr>
          <p:cNvSpPr/>
          <p:nvPr/>
        </p:nvSpPr>
        <p:spPr>
          <a:xfrm>
            <a:off x="7483875" y="4514345"/>
            <a:ext cx="547700" cy="220213"/>
          </a:xfrm>
          <a:prstGeom prst="rect">
            <a:avLst/>
          </a:prstGeom>
          <a:solidFill>
            <a:srgbClr val="CFE2F3"/>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de-DE" sz="1000" dirty="0">
                <a:solidFill>
                  <a:schemeClr val="tx1"/>
                </a:solidFill>
              </a:rPr>
              <a:t>Dom. 7</a:t>
            </a:r>
          </a:p>
        </p:txBody>
      </p:sp>
      <p:sp>
        <p:nvSpPr>
          <p:cNvPr id="67" name="Rectángulo 66">
            <a:extLst>
              <a:ext uri="{FF2B5EF4-FFF2-40B4-BE49-F238E27FC236}">
                <a16:creationId xmlns:a16="http://schemas.microsoft.com/office/drawing/2014/main" id="{491F82FF-6B65-4F31-BDF3-24AA3285AD88}"/>
              </a:ext>
            </a:extLst>
          </p:cNvPr>
          <p:cNvSpPr/>
          <p:nvPr/>
        </p:nvSpPr>
        <p:spPr>
          <a:xfrm>
            <a:off x="8255279" y="4519013"/>
            <a:ext cx="547700" cy="220213"/>
          </a:xfrm>
          <a:prstGeom prst="rect">
            <a:avLst/>
          </a:prstGeom>
          <a:solidFill>
            <a:srgbClr val="CFE2F3"/>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de-DE" sz="1000" dirty="0">
                <a:solidFill>
                  <a:schemeClr val="tx1"/>
                </a:solidFill>
              </a:rPr>
              <a:t>Dom. 9</a:t>
            </a:r>
          </a:p>
        </p:txBody>
      </p:sp>
      <p:sp>
        <p:nvSpPr>
          <p:cNvPr id="68" name="Rectángulo 67">
            <a:extLst>
              <a:ext uri="{FF2B5EF4-FFF2-40B4-BE49-F238E27FC236}">
                <a16:creationId xmlns:a16="http://schemas.microsoft.com/office/drawing/2014/main" id="{BEC6FA80-BC25-490B-B5FE-9080CC483DED}"/>
              </a:ext>
            </a:extLst>
          </p:cNvPr>
          <p:cNvSpPr/>
          <p:nvPr/>
        </p:nvSpPr>
        <p:spPr>
          <a:xfrm>
            <a:off x="5569404" y="3799326"/>
            <a:ext cx="547700" cy="220213"/>
          </a:xfrm>
          <a:prstGeom prst="rect">
            <a:avLst/>
          </a:prstGeom>
          <a:solidFill>
            <a:srgbClr val="CFE2F3"/>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de-DE" sz="1000" dirty="0">
                <a:solidFill>
                  <a:schemeClr val="tx1"/>
                </a:solidFill>
              </a:rPr>
              <a:t>Dom. 2</a:t>
            </a:r>
          </a:p>
        </p:txBody>
      </p:sp>
      <p:sp>
        <p:nvSpPr>
          <p:cNvPr id="69" name="Rectángulo 68">
            <a:extLst>
              <a:ext uri="{FF2B5EF4-FFF2-40B4-BE49-F238E27FC236}">
                <a16:creationId xmlns:a16="http://schemas.microsoft.com/office/drawing/2014/main" id="{D1AC92C1-9C12-4003-ABA5-BBC069071819}"/>
              </a:ext>
            </a:extLst>
          </p:cNvPr>
          <p:cNvSpPr/>
          <p:nvPr/>
        </p:nvSpPr>
        <p:spPr>
          <a:xfrm>
            <a:off x="6343696" y="3797473"/>
            <a:ext cx="547700" cy="220213"/>
          </a:xfrm>
          <a:prstGeom prst="rect">
            <a:avLst/>
          </a:prstGeom>
          <a:solidFill>
            <a:srgbClr val="CFE2F3"/>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de-DE" sz="1000" dirty="0">
                <a:solidFill>
                  <a:schemeClr val="tx1"/>
                </a:solidFill>
              </a:rPr>
              <a:t>Dom. 4</a:t>
            </a:r>
          </a:p>
        </p:txBody>
      </p:sp>
      <p:sp>
        <p:nvSpPr>
          <p:cNvPr id="71" name="Rectángulo 70">
            <a:extLst>
              <a:ext uri="{FF2B5EF4-FFF2-40B4-BE49-F238E27FC236}">
                <a16:creationId xmlns:a16="http://schemas.microsoft.com/office/drawing/2014/main" id="{0B34B97A-0130-4398-A180-E8AD6B2BFF18}"/>
              </a:ext>
            </a:extLst>
          </p:cNvPr>
          <p:cNvSpPr/>
          <p:nvPr/>
        </p:nvSpPr>
        <p:spPr>
          <a:xfrm>
            <a:off x="7103440" y="3804819"/>
            <a:ext cx="547700" cy="220213"/>
          </a:xfrm>
          <a:prstGeom prst="rect">
            <a:avLst/>
          </a:prstGeom>
          <a:solidFill>
            <a:srgbClr val="CFE2F3"/>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de-DE" sz="1000" dirty="0">
                <a:solidFill>
                  <a:schemeClr val="tx1"/>
                </a:solidFill>
              </a:rPr>
              <a:t>Dom. 6</a:t>
            </a:r>
          </a:p>
        </p:txBody>
      </p:sp>
      <p:sp>
        <p:nvSpPr>
          <p:cNvPr id="74" name="Rectángulo 73">
            <a:extLst>
              <a:ext uri="{FF2B5EF4-FFF2-40B4-BE49-F238E27FC236}">
                <a16:creationId xmlns:a16="http://schemas.microsoft.com/office/drawing/2014/main" id="{20876118-3391-425E-99DA-1904076D2EF7}"/>
              </a:ext>
            </a:extLst>
          </p:cNvPr>
          <p:cNvSpPr/>
          <p:nvPr/>
        </p:nvSpPr>
        <p:spPr>
          <a:xfrm>
            <a:off x="7871404" y="3797473"/>
            <a:ext cx="547700" cy="220213"/>
          </a:xfrm>
          <a:prstGeom prst="rect">
            <a:avLst/>
          </a:prstGeom>
          <a:solidFill>
            <a:srgbClr val="CFE2F3"/>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de-DE" sz="1000" dirty="0">
                <a:solidFill>
                  <a:schemeClr val="tx1"/>
                </a:solidFill>
              </a:rPr>
              <a:t>Dom. 8</a:t>
            </a:r>
          </a:p>
        </p:txBody>
      </p:sp>
      <p:sp>
        <p:nvSpPr>
          <p:cNvPr id="60" name="CuadroTexto 59">
            <a:extLst>
              <a:ext uri="{FF2B5EF4-FFF2-40B4-BE49-F238E27FC236}">
                <a16:creationId xmlns:a16="http://schemas.microsoft.com/office/drawing/2014/main" id="{B340DA3E-D9C2-4060-842F-D96654FDDB3E}"/>
              </a:ext>
            </a:extLst>
          </p:cNvPr>
          <p:cNvSpPr txBox="1"/>
          <p:nvPr/>
        </p:nvSpPr>
        <p:spPr>
          <a:xfrm>
            <a:off x="5607441" y="3539049"/>
            <a:ext cx="468398" cy="246221"/>
          </a:xfrm>
          <a:prstGeom prst="rect">
            <a:avLst/>
          </a:prstGeom>
          <a:noFill/>
        </p:spPr>
        <p:txBody>
          <a:bodyPr wrap="none" rtlCol="0">
            <a:spAutoFit/>
          </a:bodyPr>
          <a:lstStyle/>
          <a:p>
            <a:r>
              <a:rPr lang="es-ES" sz="1000" dirty="0">
                <a:solidFill>
                  <a:schemeClr val="bg1"/>
                </a:solidFill>
              </a:rPr>
              <a:t>Nodo</a:t>
            </a:r>
          </a:p>
        </p:txBody>
      </p:sp>
      <p:sp>
        <p:nvSpPr>
          <p:cNvPr id="76" name="CuadroTexto 75">
            <a:extLst>
              <a:ext uri="{FF2B5EF4-FFF2-40B4-BE49-F238E27FC236}">
                <a16:creationId xmlns:a16="http://schemas.microsoft.com/office/drawing/2014/main" id="{F050E7E0-17E7-4FC7-B309-50B4A540E157}"/>
              </a:ext>
            </a:extLst>
          </p:cNvPr>
          <p:cNvSpPr txBox="1"/>
          <p:nvPr/>
        </p:nvSpPr>
        <p:spPr>
          <a:xfrm>
            <a:off x="6385299" y="3536757"/>
            <a:ext cx="468398" cy="246221"/>
          </a:xfrm>
          <a:prstGeom prst="rect">
            <a:avLst/>
          </a:prstGeom>
          <a:noFill/>
        </p:spPr>
        <p:txBody>
          <a:bodyPr wrap="none" rtlCol="0">
            <a:spAutoFit/>
          </a:bodyPr>
          <a:lstStyle/>
          <a:p>
            <a:r>
              <a:rPr lang="es-ES" sz="1000" dirty="0">
                <a:solidFill>
                  <a:schemeClr val="bg1"/>
                </a:solidFill>
              </a:rPr>
              <a:t>Nodo</a:t>
            </a:r>
          </a:p>
        </p:txBody>
      </p:sp>
      <p:sp>
        <p:nvSpPr>
          <p:cNvPr id="77" name="CuadroTexto 76">
            <a:extLst>
              <a:ext uri="{FF2B5EF4-FFF2-40B4-BE49-F238E27FC236}">
                <a16:creationId xmlns:a16="http://schemas.microsoft.com/office/drawing/2014/main" id="{C694DA30-A07E-4E99-AB06-024DF438C9BC}"/>
              </a:ext>
            </a:extLst>
          </p:cNvPr>
          <p:cNvSpPr txBox="1"/>
          <p:nvPr/>
        </p:nvSpPr>
        <p:spPr>
          <a:xfrm>
            <a:off x="7137609" y="3539049"/>
            <a:ext cx="468398" cy="246221"/>
          </a:xfrm>
          <a:prstGeom prst="rect">
            <a:avLst/>
          </a:prstGeom>
          <a:noFill/>
        </p:spPr>
        <p:txBody>
          <a:bodyPr wrap="none" rtlCol="0">
            <a:spAutoFit/>
          </a:bodyPr>
          <a:lstStyle/>
          <a:p>
            <a:r>
              <a:rPr lang="es-ES" sz="1000" dirty="0">
                <a:solidFill>
                  <a:schemeClr val="bg1"/>
                </a:solidFill>
              </a:rPr>
              <a:t>Nodo</a:t>
            </a:r>
          </a:p>
        </p:txBody>
      </p:sp>
      <p:sp>
        <p:nvSpPr>
          <p:cNvPr id="78" name="CuadroTexto 77">
            <a:extLst>
              <a:ext uri="{FF2B5EF4-FFF2-40B4-BE49-F238E27FC236}">
                <a16:creationId xmlns:a16="http://schemas.microsoft.com/office/drawing/2014/main" id="{1A71470D-3649-47EE-B823-45EAAA127FB9}"/>
              </a:ext>
            </a:extLst>
          </p:cNvPr>
          <p:cNvSpPr txBox="1"/>
          <p:nvPr/>
        </p:nvSpPr>
        <p:spPr>
          <a:xfrm>
            <a:off x="7911055" y="3539049"/>
            <a:ext cx="468398" cy="246221"/>
          </a:xfrm>
          <a:prstGeom prst="rect">
            <a:avLst/>
          </a:prstGeom>
          <a:noFill/>
        </p:spPr>
        <p:txBody>
          <a:bodyPr wrap="none" rtlCol="0">
            <a:spAutoFit/>
          </a:bodyPr>
          <a:lstStyle/>
          <a:p>
            <a:r>
              <a:rPr lang="es-ES" sz="1000" dirty="0">
                <a:solidFill>
                  <a:schemeClr val="bg1"/>
                </a:solidFill>
              </a:rPr>
              <a:t>Nodo</a:t>
            </a:r>
          </a:p>
        </p:txBody>
      </p:sp>
      <p:sp>
        <p:nvSpPr>
          <p:cNvPr id="91" name="CuadroTexto 90">
            <a:extLst>
              <a:ext uri="{FF2B5EF4-FFF2-40B4-BE49-F238E27FC236}">
                <a16:creationId xmlns:a16="http://schemas.microsoft.com/office/drawing/2014/main" id="{9190FA22-A381-4CAF-8727-9725114F682D}"/>
              </a:ext>
            </a:extLst>
          </p:cNvPr>
          <p:cNvSpPr txBox="1"/>
          <p:nvPr/>
        </p:nvSpPr>
        <p:spPr>
          <a:xfrm>
            <a:off x="5233186" y="4256197"/>
            <a:ext cx="468398" cy="246221"/>
          </a:xfrm>
          <a:prstGeom prst="rect">
            <a:avLst/>
          </a:prstGeom>
          <a:noFill/>
        </p:spPr>
        <p:txBody>
          <a:bodyPr wrap="none" rtlCol="0">
            <a:spAutoFit/>
          </a:bodyPr>
          <a:lstStyle/>
          <a:p>
            <a:r>
              <a:rPr lang="es-ES" sz="1000" dirty="0">
                <a:solidFill>
                  <a:schemeClr val="bg1"/>
                </a:solidFill>
              </a:rPr>
              <a:t>Nodo</a:t>
            </a:r>
          </a:p>
        </p:txBody>
      </p:sp>
      <p:sp>
        <p:nvSpPr>
          <p:cNvPr id="92" name="CuadroTexto 91">
            <a:extLst>
              <a:ext uri="{FF2B5EF4-FFF2-40B4-BE49-F238E27FC236}">
                <a16:creationId xmlns:a16="http://schemas.microsoft.com/office/drawing/2014/main" id="{81BF1A83-E5CC-4A8C-9A1F-DC77207DEFE7}"/>
              </a:ext>
            </a:extLst>
          </p:cNvPr>
          <p:cNvSpPr txBox="1"/>
          <p:nvPr/>
        </p:nvSpPr>
        <p:spPr>
          <a:xfrm>
            <a:off x="6006750" y="4256197"/>
            <a:ext cx="468398" cy="246221"/>
          </a:xfrm>
          <a:prstGeom prst="rect">
            <a:avLst/>
          </a:prstGeom>
          <a:noFill/>
        </p:spPr>
        <p:txBody>
          <a:bodyPr wrap="none" rtlCol="0">
            <a:spAutoFit/>
          </a:bodyPr>
          <a:lstStyle/>
          <a:p>
            <a:r>
              <a:rPr lang="es-ES" sz="1000" dirty="0">
                <a:solidFill>
                  <a:schemeClr val="bg1"/>
                </a:solidFill>
              </a:rPr>
              <a:t>Nodo</a:t>
            </a:r>
          </a:p>
        </p:txBody>
      </p:sp>
      <p:sp>
        <p:nvSpPr>
          <p:cNvPr id="93" name="CuadroTexto 92">
            <a:extLst>
              <a:ext uri="{FF2B5EF4-FFF2-40B4-BE49-F238E27FC236}">
                <a16:creationId xmlns:a16="http://schemas.microsoft.com/office/drawing/2014/main" id="{6C443BC2-F68B-40C5-B37A-9A727AAE74FB}"/>
              </a:ext>
            </a:extLst>
          </p:cNvPr>
          <p:cNvSpPr txBox="1"/>
          <p:nvPr/>
        </p:nvSpPr>
        <p:spPr>
          <a:xfrm>
            <a:off x="6763324" y="4251697"/>
            <a:ext cx="468398" cy="246221"/>
          </a:xfrm>
          <a:prstGeom prst="rect">
            <a:avLst/>
          </a:prstGeom>
          <a:noFill/>
        </p:spPr>
        <p:txBody>
          <a:bodyPr wrap="none" rtlCol="0">
            <a:spAutoFit/>
          </a:bodyPr>
          <a:lstStyle/>
          <a:p>
            <a:r>
              <a:rPr lang="es-ES" sz="1000" dirty="0">
                <a:solidFill>
                  <a:schemeClr val="bg1"/>
                </a:solidFill>
              </a:rPr>
              <a:t>Nodo</a:t>
            </a:r>
          </a:p>
        </p:txBody>
      </p:sp>
      <p:sp>
        <p:nvSpPr>
          <p:cNvPr id="94" name="CuadroTexto 93">
            <a:extLst>
              <a:ext uri="{FF2B5EF4-FFF2-40B4-BE49-F238E27FC236}">
                <a16:creationId xmlns:a16="http://schemas.microsoft.com/office/drawing/2014/main" id="{45BDB2FE-49DD-46CA-93B1-25282C990598}"/>
              </a:ext>
            </a:extLst>
          </p:cNvPr>
          <p:cNvSpPr txBox="1"/>
          <p:nvPr/>
        </p:nvSpPr>
        <p:spPr>
          <a:xfrm>
            <a:off x="7532889" y="4256197"/>
            <a:ext cx="468398" cy="246221"/>
          </a:xfrm>
          <a:prstGeom prst="rect">
            <a:avLst/>
          </a:prstGeom>
          <a:noFill/>
        </p:spPr>
        <p:txBody>
          <a:bodyPr wrap="none" rtlCol="0">
            <a:spAutoFit/>
          </a:bodyPr>
          <a:lstStyle/>
          <a:p>
            <a:r>
              <a:rPr lang="es-ES" sz="1000" dirty="0">
                <a:solidFill>
                  <a:schemeClr val="bg1"/>
                </a:solidFill>
              </a:rPr>
              <a:t>Nodo</a:t>
            </a:r>
          </a:p>
        </p:txBody>
      </p:sp>
      <p:sp>
        <p:nvSpPr>
          <p:cNvPr id="97" name="CuadroTexto 96">
            <a:extLst>
              <a:ext uri="{FF2B5EF4-FFF2-40B4-BE49-F238E27FC236}">
                <a16:creationId xmlns:a16="http://schemas.microsoft.com/office/drawing/2014/main" id="{D062EAA9-83CC-49AB-9DA2-47D1E2B2657B}"/>
              </a:ext>
            </a:extLst>
          </p:cNvPr>
          <p:cNvSpPr txBox="1"/>
          <p:nvPr/>
        </p:nvSpPr>
        <p:spPr>
          <a:xfrm>
            <a:off x="8291032" y="4256197"/>
            <a:ext cx="468398" cy="246221"/>
          </a:xfrm>
          <a:prstGeom prst="rect">
            <a:avLst/>
          </a:prstGeom>
          <a:noFill/>
        </p:spPr>
        <p:txBody>
          <a:bodyPr wrap="none" rtlCol="0">
            <a:spAutoFit/>
          </a:bodyPr>
          <a:lstStyle/>
          <a:p>
            <a:r>
              <a:rPr lang="es-ES" sz="1000" dirty="0">
                <a:solidFill>
                  <a:schemeClr val="bg1"/>
                </a:solidFill>
              </a:rPr>
              <a:t>Nodo</a:t>
            </a:r>
          </a:p>
        </p:txBody>
      </p:sp>
      <p:cxnSp>
        <p:nvCxnSpPr>
          <p:cNvPr id="98" name="Conector recto de flecha 97">
            <a:extLst>
              <a:ext uri="{FF2B5EF4-FFF2-40B4-BE49-F238E27FC236}">
                <a16:creationId xmlns:a16="http://schemas.microsoft.com/office/drawing/2014/main" id="{B547D88E-47A7-4D24-84D4-B29932A4607E}"/>
              </a:ext>
            </a:extLst>
          </p:cNvPr>
          <p:cNvCxnSpPr>
            <a:cxnSpLocks/>
            <a:endCxn id="99" idx="0"/>
          </p:cNvCxnSpPr>
          <p:nvPr/>
        </p:nvCxnSpPr>
        <p:spPr>
          <a:xfrm flipH="1">
            <a:off x="7000450" y="5121760"/>
            <a:ext cx="972" cy="296592"/>
          </a:xfrm>
          <a:prstGeom prst="straightConnector1">
            <a:avLst/>
          </a:prstGeom>
          <a:noFill/>
          <a:ln w="28575" cap="flat" cmpd="sng" algn="ctr">
            <a:solidFill>
              <a:schemeClr val="accent3"/>
            </a:solidFill>
            <a:prstDash val="solid"/>
            <a:miter lim="800000"/>
            <a:headEnd type="triangle"/>
            <a:tailEnd type="triangle"/>
          </a:ln>
          <a:effectLst/>
        </p:spPr>
      </p:cxnSp>
      <p:sp>
        <p:nvSpPr>
          <p:cNvPr id="99" name="Rectángulo 98">
            <a:extLst>
              <a:ext uri="{FF2B5EF4-FFF2-40B4-BE49-F238E27FC236}">
                <a16:creationId xmlns:a16="http://schemas.microsoft.com/office/drawing/2014/main" id="{D1AC2E86-FD35-468F-96F9-48392D1EF5FC}"/>
              </a:ext>
            </a:extLst>
          </p:cNvPr>
          <p:cNvSpPr/>
          <p:nvPr/>
        </p:nvSpPr>
        <p:spPr>
          <a:xfrm>
            <a:off x="6560038" y="5418352"/>
            <a:ext cx="880824" cy="545138"/>
          </a:xfrm>
          <a:prstGeom prst="rect">
            <a:avLst/>
          </a:prstGeom>
          <a:solidFill>
            <a:schemeClr val="tx1">
              <a:lumMod val="75000"/>
              <a:lumOff val="25000"/>
              <a:alpha val="37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de-DE" sz="1400" dirty="0"/>
          </a:p>
        </p:txBody>
      </p:sp>
      <p:sp>
        <p:nvSpPr>
          <p:cNvPr id="100" name="Rectángulo 99">
            <a:extLst>
              <a:ext uri="{FF2B5EF4-FFF2-40B4-BE49-F238E27FC236}">
                <a16:creationId xmlns:a16="http://schemas.microsoft.com/office/drawing/2014/main" id="{3080C6D1-0B4E-40B9-A5E9-41C9704D86A4}"/>
              </a:ext>
            </a:extLst>
          </p:cNvPr>
          <p:cNvSpPr/>
          <p:nvPr/>
        </p:nvSpPr>
        <p:spPr>
          <a:xfrm>
            <a:off x="6619498" y="5695238"/>
            <a:ext cx="761904" cy="207846"/>
          </a:xfrm>
          <a:prstGeom prst="rect">
            <a:avLst/>
          </a:prstGeom>
          <a:solidFill>
            <a:schemeClr val="accent3">
              <a:lumMod val="20000"/>
              <a:lumOff val="8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de-DE" sz="1000" dirty="0">
                <a:solidFill>
                  <a:schemeClr val="tx1"/>
                </a:solidFill>
              </a:rPr>
              <a:t>Manager</a:t>
            </a:r>
          </a:p>
        </p:txBody>
      </p:sp>
      <p:sp>
        <p:nvSpPr>
          <p:cNvPr id="101" name="CuadroTexto 100">
            <a:extLst>
              <a:ext uri="{FF2B5EF4-FFF2-40B4-BE49-F238E27FC236}">
                <a16:creationId xmlns:a16="http://schemas.microsoft.com/office/drawing/2014/main" id="{9278C5B2-002B-47C6-BDB5-FF72BC8A2E6E}"/>
              </a:ext>
            </a:extLst>
          </p:cNvPr>
          <p:cNvSpPr txBox="1"/>
          <p:nvPr/>
        </p:nvSpPr>
        <p:spPr>
          <a:xfrm>
            <a:off x="6762353" y="5426238"/>
            <a:ext cx="468398" cy="246221"/>
          </a:xfrm>
          <a:prstGeom prst="rect">
            <a:avLst/>
          </a:prstGeom>
          <a:noFill/>
        </p:spPr>
        <p:txBody>
          <a:bodyPr wrap="none" rtlCol="0">
            <a:spAutoFit/>
          </a:bodyPr>
          <a:lstStyle/>
          <a:p>
            <a:r>
              <a:rPr lang="es-ES" sz="1000" dirty="0">
                <a:solidFill>
                  <a:schemeClr val="bg1"/>
                </a:solidFill>
              </a:rPr>
              <a:t>Nodo</a:t>
            </a:r>
          </a:p>
        </p:txBody>
      </p:sp>
      <p:cxnSp>
        <p:nvCxnSpPr>
          <p:cNvPr id="105" name="Conector: angular 104">
            <a:extLst>
              <a:ext uri="{FF2B5EF4-FFF2-40B4-BE49-F238E27FC236}">
                <a16:creationId xmlns:a16="http://schemas.microsoft.com/office/drawing/2014/main" id="{F5A5F956-8B08-40CC-A51D-90E77C6D528B}"/>
              </a:ext>
            </a:extLst>
          </p:cNvPr>
          <p:cNvCxnSpPr>
            <a:cxnSpLocks/>
            <a:stCxn id="107" idx="2"/>
          </p:cNvCxnSpPr>
          <p:nvPr/>
        </p:nvCxnSpPr>
        <p:spPr>
          <a:xfrm rot="5400000">
            <a:off x="6098977" y="2218198"/>
            <a:ext cx="327700" cy="1590884"/>
          </a:xfrm>
          <a:prstGeom prst="bentConnector2">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046" name="Grupo 1045">
            <a:extLst>
              <a:ext uri="{FF2B5EF4-FFF2-40B4-BE49-F238E27FC236}">
                <a16:creationId xmlns:a16="http://schemas.microsoft.com/office/drawing/2014/main" id="{AB80B278-09DB-4D08-A52A-99B4AB1CFFB0}"/>
              </a:ext>
            </a:extLst>
          </p:cNvPr>
          <p:cNvGrpSpPr/>
          <p:nvPr/>
        </p:nvGrpSpPr>
        <p:grpSpPr>
          <a:xfrm>
            <a:off x="6617857" y="1764100"/>
            <a:ext cx="880824" cy="1085690"/>
            <a:chOff x="6617857" y="1764100"/>
            <a:chExt cx="880824" cy="1085690"/>
          </a:xfrm>
        </p:grpSpPr>
        <p:sp>
          <p:nvSpPr>
            <p:cNvPr id="107" name="Rectángulo 106">
              <a:extLst>
                <a:ext uri="{FF2B5EF4-FFF2-40B4-BE49-F238E27FC236}">
                  <a16:creationId xmlns:a16="http://schemas.microsoft.com/office/drawing/2014/main" id="{901901AD-9CCF-462E-9843-90F17448BD11}"/>
                </a:ext>
              </a:extLst>
            </p:cNvPr>
            <p:cNvSpPr/>
            <p:nvPr/>
          </p:nvSpPr>
          <p:spPr>
            <a:xfrm>
              <a:off x="6617857" y="1764100"/>
              <a:ext cx="880824" cy="1085690"/>
            </a:xfrm>
            <a:prstGeom prst="rect">
              <a:avLst/>
            </a:prstGeom>
            <a:solidFill>
              <a:schemeClr val="tx1">
                <a:lumMod val="75000"/>
                <a:lumOff val="25000"/>
                <a:alpha val="2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de-DE" sz="1400" dirty="0"/>
            </a:p>
          </p:txBody>
        </p:sp>
        <p:pic>
          <p:nvPicPr>
            <p:cNvPr id="1026" name="Picture 2" descr="Imagen relacionada">
              <a:extLst>
                <a:ext uri="{FF2B5EF4-FFF2-40B4-BE49-F238E27FC236}">
                  <a16:creationId xmlns:a16="http://schemas.microsoft.com/office/drawing/2014/main" id="{C6DC7153-CF4F-4389-A940-EFF4534B138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700859" y="2055148"/>
              <a:ext cx="712256" cy="712256"/>
            </a:xfrm>
            <a:prstGeom prst="rect">
              <a:avLst/>
            </a:prstGeom>
            <a:noFill/>
            <a:extLst>
              <a:ext uri="{909E8E84-426E-40DD-AFC4-6F175D3DCCD1}">
                <a14:hiddenFill xmlns:a14="http://schemas.microsoft.com/office/drawing/2010/main">
                  <a:solidFill>
                    <a:srgbClr val="FFFFFF"/>
                  </a:solidFill>
                </a14:hiddenFill>
              </a:ext>
            </a:extLst>
          </p:spPr>
        </p:pic>
        <p:sp>
          <p:nvSpPr>
            <p:cNvPr id="108" name="CuadroTexto 107">
              <a:extLst>
                <a:ext uri="{FF2B5EF4-FFF2-40B4-BE49-F238E27FC236}">
                  <a16:creationId xmlns:a16="http://schemas.microsoft.com/office/drawing/2014/main" id="{EDD4EB76-7A93-4A6E-84D9-1FA919D4DDB0}"/>
                </a:ext>
              </a:extLst>
            </p:cNvPr>
            <p:cNvSpPr txBox="1"/>
            <p:nvPr/>
          </p:nvSpPr>
          <p:spPr>
            <a:xfrm>
              <a:off x="6617857" y="1767485"/>
              <a:ext cx="880824" cy="276999"/>
            </a:xfrm>
            <a:prstGeom prst="rect">
              <a:avLst/>
            </a:prstGeom>
            <a:noFill/>
          </p:spPr>
          <p:txBody>
            <a:bodyPr wrap="square" rtlCol="0">
              <a:spAutoFit/>
            </a:bodyPr>
            <a:lstStyle/>
            <a:p>
              <a:pPr algn="ctr"/>
              <a:r>
                <a:rPr lang="es-ES" sz="1200" dirty="0">
                  <a:solidFill>
                    <a:schemeClr val="bg1"/>
                  </a:solidFill>
                </a:rPr>
                <a:t>Script TCL</a:t>
              </a:r>
            </a:p>
          </p:txBody>
        </p:sp>
      </p:grpSp>
      <p:cxnSp>
        <p:nvCxnSpPr>
          <p:cNvPr id="115" name="Conector recto de flecha 114">
            <a:extLst>
              <a:ext uri="{FF2B5EF4-FFF2-40B4-BE49-F238E27FC236}">
                <a16:creationId xmlns:a16="http://schemas.microsoft.com/office/drawing/2014/main" id="{06893550-C983-4358-AF5B-272805514AED}"/>
              </a:ext>
            </a:extLst>
          </p:cNvPr>
          <p:cNvCxnSpPr>
            <a:cxnSpLocks/>
          </p:cNvCxnSpPr>
          <p:nvPr/>
        </p:nvCxnSpPr>
        <p:spPr>
          <a:xfrm>
            <a:off x="8532660" y="3171825"/>
            <a:ext cx="0" cy="1076485"/>
          </a:xfrm>
          <a:prstGeom prst="straightConnector1">
            <a:avLst/>
          </a:prstGeom>
          <a:noFill/>
          <a:ln w="12700" cap="flat" cmpd="sng" algn="ctr">
            <a:solidFill>
              <a:schemeClr val="tx1"/>
            </a:solidFill>
            <a:prstDash val="solid"/>
            <a:miter lim="800000"/>
            <a:headEnd type="none"/>
            <a:tailEnd type="triangle"/>
          </a:ln>
          <a:effectLst/>
        </p:spPr>
      </p:cxnSp>
      <p:cxnSp>
        <p:nvCxnSpPr>
          <p:cNvPr id="124" name="Conector recto de flecha 123">
            <a:extLst>
              <a:ext uri="{FF2B5EF4-FFF2-40B4-BE49-F238E27FC236}">
                <a16:creationId xmlns:a16="http://schemas.microsoft.com/office/drawing/2014/main" id="{97D35140-F38D-4B90-9FB4-4E893055B513}"/>
              </a:ext>
            </a:extLst>
          </p:cNvPr>
          <p:cNvCxnSpPr>
            <a:cxnSpLocks/>
            <a:endCxn id="78" idx="0"/>
          </p:cNvCxnSpPr>
          <p:nvPr/>
        </p:nvCxnSpPr>
        <p:spPr>
          <a:xfrm>
            <a:off x="8145254" y="3179712"/>
            <a:ext cx="0" cy="359337"/>
          </a:xfrm>
          <a:prstGeom prst="straightConnector1">
            <a:avLst/>
          </a:prstGeom>
          <a:noFill/>
          <a:ln w="12700" cap="flat" cmpd="sng" algn="ctr">
            <a:solidFill>
              <a:schemeClr val="tx1"/>
            </a:solidFill>
            <a:prstDash val="solid"/>
            <a:miter lim="800000"/>
            <a:headEnd type="none"/>
            <a:tailEnd type="triangle"/>
          </a:ln>
          <a:effectLst/>
        </p:spPr>
      </p:cxnSp>
      <p:cxnSp>
        <p:nvCxnSpPr>
          <p:cNvPr id="125" name="Conector recto de flecha 124">
            <a:extLst>
              <a:ext uri="{FF2B5EF4-FFF2-40B4-BE49-F238E27FC236}">
                <a16:creationId xmlns:a16="http://schemas.microsoft.com/office/drawing/2014/main" id="{127AA009-3703-4724-BF78-3F7BB9A55E89}"/>
              </a:ext>
            </a:extLst>
          </p:cNvPr>
          <p:cNvCxnSpPr>
            <a:cxnSpLocks/>
          </p:cNvCxnSpPr>
          <p:nvPr/>
        </p:nvCxnSpPr>
        <p:spPr>
          <a:xfrm>
            <a:off x="7766656" y="3171825"/>
            <a:ext cx="0" cy="1076485"/>
          </a:xfrm>
          <a:prstGeom prst="straightConnector1">
            <a:avLst/>
          </a:prstGeom>
          <a:noFill/>
          <a:ln w="12700" cap="flat" cmpd="sng" algn="ctr">
            <a:solidFill>
              <a:schemeClr val="tx1"/>
            </a:solidFill>
            <a:prstDash val="solid"/>
            <a:miter lim="800000"/>
            <a:headEnd type="none"/>
            <a:tailEnd type="triangle"/>
          </a:ln>
          <a:effectLst/>
        </p:spPr>
      </p:cxnSp>
      <p:cxnSp>
        <p:nvCxnSpPr>
          <p:cNvPr id="126" name="Conector recto de flecha 125">
            <a:extLst>
              <a:ext uri="{FF2B5EF4-FFF2-40B4-BE49-F238E27FC236}">
                <a16:creationId xmlns:a16="http://schemas.microsoft.com/office/drawing/2014/main" id="{CBD9C546-2748-4FDC-84E2-148D584E40CE}"/>
              </a:ext>
            </a:extLst>
          </p:cNvPr>
          <p:cNvCxnSpPr>
            <a:cxnSpLocks/>
          </p:cNvCxnSpPr>
          <p:nvPr/>
        </p:nvCxnSpPr>
        <p:spPr>
          <a:xfrm>
            <a:off x="7002693" y="3179712"/>
            <a:ext cx="0" cy="1076485"/>
          </a:xfrm>
          <a:prstGeom prst="straightConnector1">
            <a:avLst/>
          </a:prstGeom>
          <a:noFill/>
          <a:ln w="12700" cap="flat" cmpd="sng" algn="ctr">
            <a:solidFill>
              <a:schemeClr val="tx1"/>
            </a:solidFill>
            <a:prstDash val="solid"/>
            <a:miter lim="800000"/>
            <a:headEnd type="none"/>
            <a:tailEnd type="triangle"/>
          </a:ln>
          <a:effectLst/>
        </p:spPr>
      </p:cxnSp>
      <p:cxnSp>
        <p:nvCxnSpPr>
          <p:cNvPr id="127" name="Conector recto de flecha 126">
            <a:extLst>
              <a:ext uri="{FF2B5EF4-FFF2-40B4-BE49-F238E27FC236}">
                <a16:creationId xmlns:a16="http://schemas.microsoft.com/office/drawing/2014/main" id="{7F5DA6FC-EA2C-4636-9DFB-D062C54AF77A}"/>
              </a:ext>
            </a:extLst>
          </p:cNvPr>
          <p:cNvCxnSpPr>
            <a:cxnSpLocks/>
          </p:cNvCxnSpPr>
          <p:nvPr/>
        </p:nvCxnSpPr>
        <p:spPr>
          <a:xfrm>
            <a:off x="7381402" y="3179712"/>
            <a:ext cx="0" cy="359337"/>
          </a:xfrm>
          <a:prstGeom prst="straightConnector1">
            <a:avLst/>
          </a:prstGeom>
          <a:noFill/>
          <a:ln w="12700" cap="flat" cmpd="sng" algn="ctr">
            <a:solidFill>
              <a:schemeClr val="tx1"/>
            </a:solidFill>
            <a:prstDash val="solid"/>
            <a:miter lim="800000"/>
            <a:headEnd type="none"/>
            <a:tailEnd type="triangle"/>
          </a:ln>
          <a:effectLst/>
        </p:spPr>
      </p:cxnSp>
      <p:cxnSp>
        <p:nvCxnSpPr>
          <p:cNvPr id="128" name="Conector recto de flecha 127">
            <a:extLst>
              <a:ext uri="{FF2B5EF4-FFF2-40B4-BE49-F238E27FC236}">
                <a16:creationId xmlns:a16="http://schemas.microsoft.com/office/drawing/2014/main" id="{6C89CA07-19EC-4C89-A63C-004D5A296229}"/>
              </a:ext>
            </a:extLst>
          </p:cNvPr>
          <p:cNvCxnSpPr>
            <a:cxnSpLocks/>
          </p:cNvCxnSpPr>
          <p:nvPr/>
        </p:nvCxnSpPr>
        <p:spPr>
          <a:xfrm>
            <a:off x="6237565" y="3179712"/>
            <a:ext cx="0" cy="1076485"/>
          </a:xfrm>
          <a:prstGeom prst="straightConnector1">
            <a:avLst/>
          </a:prstGeom>
          <a:noFill/>
          <a:ln w="12700" cap="flat" cmpd="sng" algn="ctr">
            <a:solidFill>
              <a:schemeClr val="tx1"/>
            </a:solidFill>
            <a:prstDash val="solid"/>
            <a:miter lim="800000"/>
            <a:headEnd type="none"/>
            <a:tailEnd type="triangle"/>
          </a:ln>
          <a:effectLst/>
        </p:spPr>
      </p:cxnSp>
      <p:cxnSp>
        <p:nvCxnSpPr>
          <p:cNvPr id="129" name="Conector recto de flecha 128">
            <a:extLst>
              <a:ext uri="{FF2B5EF4-FFF2-40B4-BE49-F238E27FC236}">
                <a16:creationId xmlns:a16="http://schemas.microsoft.com/office/drawing/2014/main" id="{3F58D8F3-6C98-457D-8675-785A97FF2A28}"/>
              </a:ext>
            </a:extLst>
          </p:cNvPr>
          <p:cNvCxnSpPr>
            <a:cxnSpLocks/>
          </p:cNvCxnSpPr>
          <p:nvPr/>
        </p:nvCxnSpPr>
        <p:spPr>
          <a:xfrm>
            <a:off x="5846820" y="3179712"/>
            <a:ext cx="0" cy="359337"/>
          </a:xfrm>
          <a:prstGeom prst="straightConnector1">
            <a:avLst/>
          </a:prstGeom>
          <a:noFill/>
          <a:ln w="12700" cap="flat" cmpd="sng" algn="ctr">
            <a:solidFill>
              <a:schemeClr val="tx1"/>
            </a:solidFill>
            <a:prstDash val="solid"/>
            <a:miter lim="800000"/>
            <a:headEnd type="none"/>
            <a:tailEnd type="triangle"/>
          </a:ln>
          <a:effectLst/>
        </p:spPr>
      </p:cxnSp>
      <p:cxnSp>
        <p:nvCxnSpPr>
          <p:cNvPr id="130" name="Conector recto de flecha 129">
            <a:extLst>
              <a:ext uri="{FF2B5EF4-FFF2-40B4-BE49-F238E27FC236}">
                <a16:creationId xmlns:a16="http://schemas.microsoft.com/office/drawing/2014/main" id="{B8BC3E24-C7C7-41CE-8207-5385ABFA4062}"/>
              </a:ext>
            </a:extLst>
          </p:cNvPr>
          <p:cNvCxnSpPr>
            <a:cxnSpLocks/>
          </p:cNvCxnSpPr>
          <p:nvPr/>
        </p:nvCxnSpPr>
        <p:spPr>
          <a:xfrm>
            <a:off x="5469497" y="3171825"/>
            <a:ext cx="0" cy="1084372"/>
          </a:xfrm>
          <a:prstGeom prst="straightConnector1">
            <a:avLst/>
          </a:prstGeom>
          <a:noFill/>
          <a:ln w="12700" cap="flat" cmpd="sng" algn="ctr">
            <a:solidFill>
              <a:schemeClr val="tx1"/>
            </a:solidFill>
            <a:prstDash val="solid"/>
            <a:miter lim="800000"/>
            <a:headEnd type="none"/>
            <a:tailEnd type="triangle"/>
          </a:ln>
          <a:effectLst/>
        </p:spPr>
      </p:cxnSp>
      <p:cxnSp>
        <p:nvCxnSpPr>
          <p:cNvPr id="132" name="Conector recto de flecha 131">
            <a:extLst>
              <a:ext uri="{FF2B5EF4-FFF2-40B4-BE49-F238E27FC236}">
                <a16:creationId xmlns:a16="http://schemas.microsoft.com/office/drawing/2014/main" id="{9B86835D-33FB-4511-B036-270B8B03FB14}"/>
              </a:ext>
            </a:extLst>
          </p:cNvPr>
          <p:cNvCxnSpPr>
            <a:cxnSpLocks/>
            <a:endCxn id="48" idx="0"/>
          </p:cNvCxnSpPr>
          <p:nvPr/>
        </p:nvCxnSpPr>
        <p:spPr>
          <a:xfrm>
            <a:off x="6617546" y="3179712"/>
            <a:ext cx="0" cy="359338"/>
          </a:xfrm>
          <a:prstGeom prst="straightConnector1">
            <a:avLst/>
          </a:prstGeom>
          <a:noFill/>
          <a:ln w="12700" cap="flat" cmpd="sng" algn="ctr">
            <a:solidFill>
              <a:schemeClr val="tx1"/>
            </a:solidFill>
            <a:prstDash val="solid"/>
            <a:miter lim="800000"/>
            <a:headEnd type="none"/>
            <a:tailEnd type="triangle"/>
          </a:ln>
          <a:effectLst/>
        </p:spPr>
      </p:cxnSp>
      <p:cxnSp>
        <p:nvCxnSpPr>
          <p:cNvPr id="137" name="Conector: angular 136">
            <a:extLst>
              <a:ext uri="{FF2B5EF4-FFF2-40B4-BE49-F238E27FC236}">
                <a16:creationId xmlns:a16="http://schemas.microsoft.com/office/drawing/2014/main" id="{351567F3-668B-4B10-A331-BC32D88E6C10}"/>
              </a:ext>
            </a:extLst>
          </p:cNvPr>
          <p:cNvCxnSpPr>
            <a:cxnSpLocks/>
            <a:stCxn id="107" idx="2"/>
            <a:endCxn id="99" idx="3"/>
          </p:cNvCxnSpPr>
          <p:nvPr/>
        </p:nvCxnSpPr>
        <p:spPr>
          <a:xfrm rot="16200000" flipH="1">
            <a:off x="5829000" y="4079058"/>
            <a:ext cx="2841131" cy="382593"/>
          </a:xfrm>
          <a:prstGeom prst="bentConnector4">
            <a:avLst>
              <a:gd name="adj1" fmla="val 11504"/>
              <a:gd name="adj2" fmla="val 50665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4" name="Conector recto de flecha 153">
            <a:extLst>
              <a:ext uri="{FF2B5EF4-FFF2-40B4-BE49-F238E27FC236}">
                <a16:creationId xmlns:a16="http://schemas.microsoft.com/office/drawing/2014/main" id="{9A709DFD-C37A-48DC-895E-01E3A0266B9E}"/>
              </a:ext>
            </a:extLst>
          </p:cNvPr>
          <p:cNvCxnSpPr>
            <a:cxnSpLocks/>
          </p:cNvCxnSpPr>
          <p:nvPr/>
        </p:nvCxnSpPr>
        <p:spPr>
          <a:xfrm>
            <a:off x="4348046" y="4306434"/>
            <a:ext cx="566318" cy="0"/>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6" name="Rectángulo 155">
            <a:extLst>
              <a:ext uri="{FF2B5EF4-FFF2-40B4-BE49-F238E27FC236}">
                <a16:creationId xmlns:a16="http://schemas.microsoft.com/office/drawing/2014/main" id="{289991BD-E8C0-4533-9D11-7EF2C22F27E1}"/>
              </a:ext>
            </a:extLst>
          </p:cNvPr>
          <p:cNvSpPr/>
          <p:nvPr/>
        </p:nvSpPr>
        <p:spPr>
          <a:xfrm>
            <a:off x="2088895" y="1720875"/>
            <a:ext cx="4204236" cy="1077218"/>
          </a:xfrm>
          <a:prstGeom prst="rect">
            <a:avLst/>
          </a:prstGeom>
        </p:spPr>
        <p:txBody>
          <a:bodyPr wrap="square">
            <a:spAutoFit/>
          </a:bodyPr>
          <a:lstStyle/>
          <a:p>
            <a:pPr marL="285750" indent="-285750">
              <a:spcBef>
                <a:spcPts val="600"/>
              </a:spcBef>
              <a:buFontTx/>
              <a:buChar char="-"/>
            </a:pPr>
            <a:r>
              <a:rPr lang="es-ES" dirty="0"/>
              <a:t>Un proceso por dominio + un manager</a:t>
            </a:r>
          </a:p>
          <a:p>
            <a:pPr marL="285750" indent="-285750">
              <a:spcBef>
                <a:spcPts val="600"/>
              </a:spcBef>
              <a:buFontTx/>
              <a:buChar char="-"/>
            </a:pPr>
            <a:r>
              <a:rPr lang="es-ES" dirty="0"/>
              <a:t>Script TCL común</a:t>
            </a:r>
          </a:p>
          <a:p>
            <a:pPr marL="285750" indent="-285750">
              <a:spcBef>
                <a:spcPts val="600"/>
              </a:spcBef>
              <a:buFontTx/>
              <a:buChar char="-"/>
            </a:pPr>
            <a:r>
              <a:rPr lang="es-ES" dirty="0"/>
              <a:t>Distintas semillas aleatorias por dominio</a:t>
            </a:r>
          </a:p>
        </p:txBody>
      </p:sp>
      <p:graphicFrame>
        <p:nvGraphicFramePr>
          <p:cNvPr id="79" name="Tabla 78">
            <a:extLst>
              <a:ext uri="{FF2B5EF4-FFF2-40B4-BE49-F238E27FC236}">
                <a16:creationId xmlns:a16="http://schemas.microsoft.com/office/drawing/2014/main" id="{FACEA175-0AD7-4D10-8DD7-31A96B757947}"/>
              </a:ext>
            </a:extLst>
          </p:cNvPr>
          <p:cNvGraphicFramePr>
            <a:graphicFrameLocks noGrp="1"/>
          </p:cNvGraphicFramePr>
          <p:nvPr>
            <p:extLst>
              <p:ext uri="{D42A27DB-BD31-4B8C-83A1-F6EECF244321}">
                <p14:modId xmlns:p14="http://schemas.microsoft.com/office/powerpoint/2010/main" val="2442808878"/>
              </p:ext>
            </p:extLst>
          </p:nvPr>
        </p:nvGraphicFramePr>
        <p:xfrm>
          <a:off x="6221472" y="6153374"/>
          <a:ext cx="2922528" cy="640080"/>
        </p:xfrm>
        <a:graphic>
          <a:graphicData uri="http://schemas.openxmlformats.org/drawingml/2006/table">
            <a:tbl>
              <a:tblPr firstRow="1" bandRow="1">
                <a:tableStyleId>{2D5ABB26-0587-4C30-8999-92F81FD0307C}</a:tableStyleId>
              </a:tblPr>
              <a:tblGrid>
                <a:gridCol w="2458943">
                  <a:extLst>
                    <a:ext uri="{9D8B030D-6E8A-4147-A177-3AD203B41FA5}">
                      <a16:colId xmlns:a16="http://schemas.microsoft.com/office/drawing/2014/main" val="1347896834"/>
                    </a:ext>
                  </a:extLst>
                </a:gridCol>
                <a:gridCol w="463585">
                  <a:extLst>
                    <a:ext uri="{9D8B030D-6E8A-4147-A177-3AD203B41FA5}">
                      <a16:colId xmlns:a16="http://schemas.microsoft.com/office/drawing/2014/main" val="972821047"/>
                    </a:ext>
                  </a:extLst>
                </a:gridCol>
              </a:tblGrid>
              <a:tr h="633819">
                <a:tc>
                  <a:txBody>
                    <a:bodyPr/>
                    <a:lstStyle/>
                    <a:p>
                      <a:pPr algn="r"/>
                      <a:r>
                        <a:rPr lang="es-ES" dirty="0">
                          <a:solidFill>
                            <a:schemeClr val="bg1"/>
                          </a:solidFill>
                        </a:rPr>
                        <a:t>Simulación cinética en Entornos Distribuidos</a:t>
                      </a:r>
                      <a:endParaRPr lang="es-ES" b="0" dirty="0">
                        <a:solidFill>
                          <a:schemeClr val="bg1"/>
                        </a:solidFill>
                      </a:endParaRPr>
                    </a:p>
                  </a:txBody>
                  <a:tcPr anchor="ctr">
                    <a:lnR w="12700" cap="flat" cmpd="sng" algn="ctr">
                      <a:solidFill>
                        <a:schemeClr val="tx1"/>
                      </a:solidFill>
                      <a:prstDash val="solid"/>
                      <a:round/>
                      <a:headEnd type="none" w="med" len="med"/>
                      <a:tailEnd type="none" w="med" len="med"/>
                    </a:lnR>
                  </a:tcPr>
                </a:tc>
                <a:tc>
                  <a:txBody>
                    <a:bodyPr/>
                    <a:lstStyle/>
                    <a:p>
                      <a:pPr algn="ctr"/>
                      <a:fld id="{0E1C8A44-DCA4-45BE-94D1-2AB25001A8D2}" type="slidenum">
                        <a:rPr lang="es-ES" smtClean="0">
                          <a:solidFill>
                            <a:schemeClr val="bg2">
                              <a:lumMod val="60000"/>
                              <a:lumOff val="40000"/>
                            </a:schemeClr>
                          </a:solidFill>
                        </a:rPr>
                        <a:t>31</a:t>
                      </a:fld>
                      <a:endParaRPr lang="es-ES" dirty="0">
                        <a:solidFill>
                          <a:schemeClr val="bg2">
                            <a:lumMod val="60000"/>
                            <a:lumOff val="40000"/>
                          </a:schemeClr>
                        </a:solidFill>
                      </a:endParaRPr>
                    </a:p>
                  </a:txBody>
                  <a:tcPr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862195207"/>
                  </a:ext>
                </a:extLst>
              </a:tr>
            </a:tbl>
          </a:graphicData>
        </a:graphic>
      </p:graphicFrame>
      <p:pic>
        <p:nvPicPr>
          <p:cNvPr id="80" name="Imagen 79">
            <a:extLst>
              <a:ext uri="{FF2B5EF4-FFF2-40B4-BE49-F238E27FC236}">
                <a16:creationId xmlns:a16="http://schemas.microsoft.com/office/drawing/2014/main" id="{C1F215C7-B405-4EB3-983A-8AB76993BE30}"/>
              </a:ext>
            </a:extLst>
          </p:cNvPr>
          <p:cNvPicPr>
            <a:picLocks noChangeAspect="1"/>
          </p:cNvPicPr>
          <p:nvPr/>
        </p:nvPicPr>
        <p:blipFill>
          <a:blip r:embed="rId7"/>
          <a:stretch>
            <a:fillRect/>
          </a:stretch>
        </p:blipFill>
        <p:spPr>
          <a:xfrm>
            <a:off x="68457" y="6153373"/>
            <a:ext cx="1998883" cy="619731"/>
          </a:xfrm>
          <a:prstGeom prst="rect">
            <a:avLst/>
          </a:prstGeom>
        </p:spPr>
      </p:pic>
      <p:sp>
        <p:nvSpPr>
          <p:cNvPr id="70" name="Rectángulo 69">
            <a:extLst>
              <a:ext uri="{FF2B5EF4-FFF2-40B4-BE49-F238E27FC236}">
                <a16:creationId xmlns:a16="http://schemas.microsoft.com/office/drawing/2014/main" id="{7E13C1F6-C63C-4B21-94F8-8AEC42DD3980}"/>
              </a:ext>
            </a:extLst>
          </p:cNvPr>
          <p:cNvSpPr/>
          <p:nvPr/>
        </p:nvSpPr>
        <p:spPr>
          <a:xfrm>
            <a:off x="0" y="873306"/>
            <a:ext cx="1785769" cy="5215521"/>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s-ES" sz="1350" u="sng" dirty="0">
                <a:solidFill>
                  <a:schemeClr val="bg1"/>
                </a:solidFill>
              </a:rPr>
              <a:t>Crecimiento cristalino</a:t>
            </a:r>
          </a:p>
          <a:p>
            <a:pPr marL="108000" indent="-72000">
              <a:buFontTx/>
              <a:buChar char="-"/>
            </a:pPr>
            <a:r>
              <a:rPr lang="es-ES" sz="1350" dirty="0">
                <a:solidFill>
                  <a:schemeClr val="bg1"/>
                </a:solidFill>
              </a:rPr>
              <a:t>Deposición</a:t>
            </a:r>
          </a:p>
          <a:p>
            <a:pPr marL="108000" indent="-72000">
              <a:buFontTx/>
              <a:buChar char="-"/>
            </a:pPr>
            <a:r>
              <a:rPr lang="es-ES" sz="1350" dirty="0">
                <a:solidFill>
                  <a:schemeClr val="bg1"/>
                </a:solidFill>
              </a:rPr>
              <a:t>Conceptos</a:t>
            </a:r>
          </a:p>
          <a:p>
            <a:pPr marL="108000" indent="-72000">
              <a:buFontTx/>
              <a:buChar char="-"/>
            </a:pPr>
            <a:r>
              <a:rPr lang="es-ES" sz="1350" dirty="0">
                <a:solidFill>
                  <a:schemeClr val="bg1"/>
                </a:solidFill>
              </a:rPr>
              <a:t>Tipos de Crecimiento</a:t>
            </a:r>
          </a:p>
          <a:p>
            <a:pPr marL="108000" indent="-72000">
              <a:buFontTx/>
              <a:buChar char="-"/>
            </a:pPr>
            <a:r>
              <a:rPr lang="es-ES" sz="1350" dirty="0"/>
              <a:t>Modelo TSK</a:t>
            </a:r>
          </a:p>
          <a:p>
            <a:pPr marL="108000" indent="-72000">
              <a:buFontTx/>
              <a:buChar char="-"/>
            </a:pPr>
            <a:endParaRPr lang="es-ES" sz="1350" dirty="0"/>
          </a:p>
          <a:p>
            <a:r>
              <a:rPr lang="es-ES" sz="1350" u="sng" dirty="0">
                <a:solidFill>
                  <a:schemeClr val="bg1"/>
                </a:solidFill>
              </a:rPr>
              <a:t>Simulación atomística</a:t>
            </a:r>
          </a:p>
          <a:p>
            <a:pPr marL="108000" indent="-72000">
              <a:buFontTx/>
              <a:buChar char="-"/>
            </a:pPr>
            <a:r>
              <a:rPr lang="es-ES" sz="1350" dirty="0">
                <a:solidFill>
                  <a:schemeClr val="bg1"/>
                </a:solidFill>
              </a:rPr>
              <a:t>Introducción</a:t>
            </a:r>
          </a:p>
          <a:p>
            <a:pPr marL="108000" indent="-72000">
              <a:buFontTx/>
              <a:buChar char="-"/>
            </a:pPr>
            <a:r>
              <a:rPr lang="es-ES" sz="1350" dirty="0">
                <a:solidFill>
                  <a:schemeClr val="bg1"/>
                </a:solidFill>
              </a:rPr>
              <a:t>Dinámica molecular</a:t>
            </a:r>
          </a:p>
          <a:p>
            <a:pPr marL="108000" indent="-72000">
              <a:buFontTx/>
              <a:buChar char="-"/>
            </a:pPr>
            <a:r>
              <a:rPr lang="es-ES" sz="1350" dirty="0">
                <a:solidFill>
                  <a:schemeClr val="bg1"/>
                </a:solidFill>
              </a:rPr>
              <a:t>Monte Carlo</a:t>
            </a:r>
          </a:p>
          <a:p>
            <a:pPr marL="288000" lvl="1" indent="-171450">
              <a:buFont typeface="Arial" panose="020B0604020202020204" pitchFamily="34" charset="0"/>
              <a:buChar char="•"/>
            </a:pPr>
            <a:r>
              <a:rPr lang="es-ES" sz="1350" dirty="0">
                <a:solidFill>
                  <a:schemeClr val="bg1"/>
                </a:solidFill>
              </a:rPr>
              <a:t>KMC</a:t>
            </a:r>
          </a:p>
          <a:p>
            <a:pPr marL="288000" lvl="1" indent="-171450">
              <a:buFont typeface="Arial" panose="020B0604020202020204" pitchFamily="34" charset="0"/>
              <a:buChar char="•"/>
            </a:pPr>
            <a:r>
              <a:rPr lang="es-ES" sz="1350" dirty="0">
                <a:solidFill>
                  <a:schemeClr val="bg1"/>
                </a:solidFill>
              </a:rPr>
              <a:t>Paralelización</a:t>
            </a:r>
          </a:p>
          <a:p>
            <a:endParaRPr lang="es-ES" sz="1350" b="1" u="sng" dirty="0"/>
          </a:p>
          <a:p>
            <a:r>
              <a:rPr lang="es-ES" sz="1350" u="sng" dirty="0">
                <a:solidFill>
                  <a:schemeClr val="bg1"/>
                </a:solidFill>
              </a:rPr>
              <a:t>Aportaciones</a:t>
            </a:r>
          </a:p>
          <a:p>
            <a:pPr marL="108000" indent="-72000">
              <a:buFontTx/>
              <a:buChar char="-"/>
            </a:pPr>
            <a:r>
              <a:rPr lang="es-ES" sz="1350" dirty="0" err="1">
                <a:solidFill>
                  <a:schemeClr val="bg1"/>
                </a:solidFill>
              </a:rPr>
              <a:t>Homoepitaxia</a:t>
            </a:r>
            <a:endParaRPr lang="es-ES" sz="1350" dirty="0">
              <a:solidFill>
                <a:schemeClr val="bg1"/>
              </a:solidFill>
            </a:endParaRPr>
          </a:p>
          <a:p>
            <a:pPr marL="108000" indent="-72000">
              <a:buFontTx/>
              <a:buChar char="-"/>
            </a:pPr>
            <a:r>
              <a:rPr lang="es-ES" sz="1350" dirty="0" err="1">
                <a:solidFill>
                  <a:schemeClr val="bg1"/>
                </a:solidFill>
              </a:rPr>
              <a:t>Heteroepitaxia</a:t>
            </a:r>
            <a:endParaRPr lang="es-ES" sz="1350" dirty="0">
              <a:solidFill>
                <a:schemeClr val="bg1"/>
              </a:solidFill>
            </a:endParaRPr>
          </a:p>
          <a:p>
            <a:pPr marL="108000" indent="-72000">
              <a:buFontTx/>
              <a:buChar char="-"/>
            </a:pPr>
            <a:r>
              <a:rPr lang="es-ES" sz="1350" dirty="0"/>
              <a:t>Análisis </a:t>
            </a:r>
            <a:r>
              <a:rPr lang="es-ES" sz="1350" dirty="0" err="1"/>
              <a:t>MMonCa</a:t>
            </a:r>
            <a:endParaRPr lang="es-ES" sz="1350" dirty="0"/>
          </a:p>
          <a:p>
            <a:endParaRPr lang="es-ES" sz="1350" dirty="0"/>
          </a:p>
          <a:p>
            <a:r>
              <a:rPr lang="es-ES" sz="1350" b="1" u="sng" dirty="0">
                <a:solidFill>
                  <a:srgbClr val="FD9101"/>
                </a:solidFill>
              </a:rPr>
              <a:t>Simulador distribuido</a:t>
            </a:r>
          </a:p>
          <a:p>
            <a:pPr marL="108000" indent="-72000">
              <a:buFontTx/>
              <a:buChar char="-"/>
            </a:pPr>
            <a:r>
              <a:rPr lang="es-ES" sz="1350" dirty="0">
                <a:solidFill>
                  <a:schemeClr val="bg1"/>
                </a:solidFill>
              </a:rPr>
              <a:t>Versión secuencial</a:t>
            </a:r>
          </a:p>
          <a:p>
            <a:pPr marL="108000" indent="-72000">
              <a:buFontTx/>
              <a:buChar char="-"/>
            </a:pPr>
            <a:r>
              <a:rPr lang="es-ES" sz="1350" b="1" dirty="0">
                <a:solidFill>
                  <a:srgbClr val="FD9101"/>
                </a:solidFill>
              </a:rPr>
              <a:t>Versión distribuida</a:t>
            </a:r>
          </a:p>
          <a:p>
            <a:pPr marL="108000" indent="-72000">
              <a:buFontTx/>
              <a:buChar char="-"/>
            </a:pPr>
            <a:r>
              <a:rPr lang="es-ES" sz="1350" dirty="0"/>
              <a:t>Simulaciones</a:t>
            </a:r>
          </a:p>
          <a:p>
            <a:endParaRPr lang="es-ES" sz="1350" dirty="0"/>
          </a:p>
          <a:p>
            <a:r>
              <a:rPr lang="es-ES" sz="1350" u="sng" dirty="0"/>
              <a:t>Conclusiones</a:t>
            </a:r>
          </a:p>
        </p:txBody>
      </p:sp>
    </p:spTree>
    <p:extLst>
      <p:ext uri="{BB962C8B-B14F-4D97-AF65-F5344CB8AC3E}">
        <p14:creationId xmlns:p14="http://schemas.microsoft.com/office/powerpoint/2010/main" val="22972752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mph" presetSubtype="2" fill="hold" nodeType="clickEffect">
                                  <p:stCondLst>
                                    <p:cond delay="0"/>
                                  </p:stCondLst>
                                  <p:childTnLst>
                                    <p:animClr clrSpc="rgb" dir="cw">
                                      <p:cBhvr override="childStyle">
                                        <p:cTn id="6" dur="10" fill="hold"/>
                                        <p:tgtEl>
                                          <p:spTgt spid="156">
                                            <p:txEl>
                                              <p:pRg st="0" end="0"/>
                                            </p:txEl>
                                          </p:spTgt>
                                        </p:tgtEl>
                                        <p:attrNameLst>
                                          <p:attrName>style.color</p:attrName>
                                        </p:attrNameLst>
                                      </p:cBhvr>
                                      <p:to>
                                        <a:schemeClr val="accent1"/>
                                      </p:to>
                                    </p:animClr>
                                  </p:childTnLst>
                                  <p:subTnLst>
                                    <p:animClr clrSpc="rgb" dir="cw">
                                      <p:cBhvr override="childStyle">
                                        <p:cTn dur="1" fill="hold" display="0" masterRel="nextClick" afterEffect="1"/>
                                        <p:tgtEl>
                                          <p:spTgt spid="156">
                                            <p:txEl>
                                              <p:pRg st="0" end="0"/>
                                            </p:txEl>
                                          </p:spTgt>
                                        </p:tgtEl>
                                        <p:attrNameLst>
                                          <p:attrName>ppt_c</p:attrName>
                                        </p:attrNameLst>
                                      </p:cBhvr>
                                      <p:to>
                                        <a:schemeClr val="tx1"/>
                                      </p:to>
                                    </p:animClr>
                                  </p:subTnLst>
                                </p:cTn>
                              </p:par>
                              <p:par>
                                <p:cTn id="7" presetID="22" presetClass="entr" presetSubtype="8" fill="hold" nodeType="withEffect">
                                  <p:stCondLst>
                                    <p:cond delay="0"/>
                                  </p:stCondLst>
                                  <p:childTnLst>
                                    <p:set>
                                      <p:cBhvr>
                                        <p:cTn id="8" dur="1" fill="hold">
                                          <p:stCondLst>
                                            <p:cond delay="0"/>
                                          </p:stCondLst>
                                        </p:cTn>
                                        <p:tgtEl>
                                          <p:spTgt spid="154"/>
                                        </p:tgtEl>
                                        <p:attrNameLst>
                                          <p:attrName>style.visibility</p:attrName>
                                        </p:attrNameLst>
                                      </p:cBhvr>
                                      <p:to>
                                        <p:strVal val="visible"/>
                                      </p:to>
                                    </p:set>
                                    <p:animEffect transition="in" filter="wipe(left)">
                                      <p:cBhvr>
                                        <p:cTn id="9" dur="500"/>
                                        <p:tgtEl>
                                          <p:spTgt spid="154"/>
                                        </p:tgtEl>
                                      </p:cBhvr>
                                    </p:animEffect>
                                  </p:childTnLst>
                                </p:cTn>
                              </p:par>
                            </p:childTnLst>
                          </p:cTn>
                        </p:par>
                      </p:childTnLst>
                    </p:cTn>
                  </p:par>
                  <p:par>
                    <p:cTn id="10" fill="hold">
                      <p:stCondLst>
                        <p:cond delay="indefinite"/>
                      </p:stCondLst>
                      <p:childTnLst>
                        <p:par>
                          <p:cTn id="11" fill="hold">
                            <p:stCondLst>
                              <p:cond delay="0"/>
                            </p:stCondLst>
                            <p:childTnLst>
                              <p:par>
                                <p:cTn id="12" presetID="3" presetClass="emph" presetSubtype="2" fill="hold" nodeType="clickEffect">
                                  <p:stCondLst>
                                    <p:cond delay="0"/>
                                  </p:stCondLst>
                                  <p:childTnLst>
                                    <p:animClr clrSpc="rgb" dir="cw">
                                      <p:cBhvr override="childStyle">
                                        <p:cTn id="13" dur="10" fill="hold"/>
                                        <p:tgtEl>
                                          <p:spTgt spid="156">
                                            <p:txEl>
                                              <p:pRg st="1" end="1"/>
                                            </p:txEl>
                                          </p:spTgt>
                                        </p:tgtEl>
                                        <p:attrNameLst>
                                          <p:attrName>style.color</p:attrName>
                                        </p:attrNameLst>
                                      </p:cBhvr>
                                      <p:to>
                                        <a:schemeClr val="accent1"/>
                                      </p:to>
                                    </p:animClr>
                                  </p:childTnLst>
                                </p:cTn>
                              </p:par>
                              <p:par>
                                <p:cTn id="14" presetID="10" presetClass="entr" presetSubtype="0" fill="hold" nodeType="withEffect">
                                  <p:stCondLst>
                                    <p:cond delay="0"/>
                                  </p:stCondLst>
                                  <p:childTnLst>
                                    <p:set>
                                      <p:cBhvr>
                                        <p:cTn id="15" dur="1" fill="hold">
                                          <p:stCondLst>
                                            <p:cond delay="0"/>
                                          </p:stCondLst>
                                        </p:cTn>
                                        <p:tgtEl>
                                          <p:spTgt spid="1046"/>
                                        </p:tgtEl>
                                        <p:attrNameLst>
                                          <p:attrName>style.visibility</p:attrName>
                                        </p:attrNameLst>
                                      </p:cBhvr>
                                      <p:to>
                                        <p:strVal val="visible"/>
                                      </p:to>
                                    </p:set>
                                    <p:animEffect transition="in" filter="fade">
                                      <p:cBhvr>
                                        <p:cTn id="16" dur="500"/>
                                        <p:tgtEl>
                                          <p:spTgt spid="1046"/>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1" fill="hold" nodeType="clickEffect">
                                  <p:stCondLst>
                                    <p:cond delay="0"/>
                                  </p:stCondLst>
                                  <p:childTnLst>
                                    <p:set>
                                      <p:cBhvr>
                                        <p:cTn id="20" dur="1" fill="hold">
                                          <p:stCondLst>
                                            <p:cond delay="0"/>
                                          </p:stCondLst>
                                        </p:cTn>
                                        <p:tgtEl>
                                          <p:spTgt spid="137"/>
                                        </p:tgtEl>
                                        <p:attrNameLst>
                                          <p:attrName>style.visibility</p:attrName>
                                        </p:attrNameLst>
                                      </p:cBhvr>
                                      <p:to>
                                        <p:strVal val="visible"/>
                                      </p:to>
                                    </p:set>
                                    <p:animEffect transition="in" filter="wipe(up)">
                                      <p:cBhvr>
                                        <p:cTn id="21" dur="1000"/>
                                        <p:tgtEl>
                                          <p:spTgt spid="137"/>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2" fill="hold" nodeType="clickEffect">
                                  <p:stCondLst>
                                    <p:cond delay="0"/>
                                  </p:stCondLst>
                                  <p:childTnLst>
                                    <p:set>
                                      <p:cBhvr>
                                        <p:cTn id="25" dur="1" fill="hold">
                                          <p:stCondLst>
                                            <p:cond delay="0"/>
                                          </p:stCondLst>
                                        </p:cTn>
                                        <p:tgtEl>
                                          <p:spTgt spid="105"/>
                                        </p:tgtEl>
                                        <p:attrNameLst>
                                          <p:attrName>style.visibility</p:attrName>
                                        </p:attrNameLst>
                                      </p:cBhvr>
                                      <p:to>
                                        <p:strVal val="visible"/>
                                      </p:to>
                                    </p:set>
                                    <p:animEffect transition="in" filter="wipe(right)">
                                      <p:cBhvr>
                                        <p:cTn id="26" dur="1000"/>
                                        <p:tgtEl>
                                          <p:spTgt spid="105"/>
                                        </p:tgtEl>
                                      </p:cBhvr>
                                    </p:animEffect>
                                  </p:childTnLst>
                                </p:cTn>
                              </p:par>
                            </p:childTnLst>
                          </p:cTn>
                        </p:par>
                        <p:par>
                          <p:cTn id="27" fill="hold">
                            <p:stCondLst>
                              <p:cond delay="1000"/>
                            </p:stCondLst>
                            <p:childTnLst>
                              <p:par>
                                <p:cTn id="28" presetID="22" presetClass="entr" presetSubtype="1" fill="hold" nodeType="afterEffect">
                                  <p:stCondLst>
                                    <p:cond delay="0"/>
                                  </p:stCondLst>
                                  <p:childTnLst>
                                    <p:set>
                                      <p:cBhvr>
                                        <p:cTn id="29" dur="1" fill="hold">
                                          <p:stCondLst>
                                            <p:cond delay="0"/>
                                          </p:stCondLst>
                                        </p:cTn>
                                        <p:tgtEl>
                                          <p:spTgt spid="130"/>
                                        </p:tgtEl>
                                        <p:attrNameLst>
                                          <p:attrName>style.visibility</p:attrName>
                                        </p:attrNameLst>
                                      </p:cBhvr>
                                      <p:to>
                                        <p:strVal val="visible"/>
                                      </p:to>
                                    </p:set>
                                    <p:animEffect transition="in" filter="wipe(up)">
                                      <p:cBhvr>
                                        <p:cTn id="30" dur="500"/>
                                        <p:tgtEl>
                                          <p:spTgt spid="130"/>
                                        </p:tgtEl>
                                      </p:cBhvr>
                                    </p:animEffect>
                                  </p:childTnLst>
                                </p:cTn>
                              </p:par>
                              <p:par>
                                <p:cTn id="31" presetID="22" presetClass="entr" presetSubtype="1" fill="hold" nodeType="withEffect">
                                  <p:stCondLst>
                                    <p:cond delay="0"/>
                                  </p:stCondLst>
                                  <p:childTnLst>
                                    <p:set>
                                      <p:cBhvr>
                                        <p:cTn id="32" dur="1" fill="hold">
                                          <p:stCondLst>
                                            <p:cond delay="0"/>
                                          </p:stCondLst>
                                        </p:cTn>
                                        <p:tgtEl>
                                          <p:spTgt spid="129"/>
                                        </p:tgtEl>
                                        <p:attrNameLst>
                                          <p:attrName>style.visibility</p:attrName>
                                        </p:attrNameLst>
                                      </p:cBhvr>
                                      <p:to>
                                        <p:strVal val="visible"/>
                                      </p:to>
                                    </p:set>
                                    <p:animEffect transition="in" filter="wipe(up)">
                                      <p:cBhvr>
                                        <p:cTn id="33" dur="500"/>
                                        <p:tgtEl>
                                          <p:spTgt spid="129"/>
                                        </p:tgtEl>
                                      </p:cBhvr>
                                    </p:animEffect>
                                  </p:childTnLst>
                                </p:cTn>
                              </p:par>
                              <p:par>
                                <p:cTn id="34" presetID="22" presetClass="entr" presetSubtype="1" fill="hold" nodeType="withEffect">
                                  <p:stCondLst>
                                    <p:cond delay="0"/>
                                  </p:stCondLst>
                                  <p:childTnLst>
                                    <p:set>
                                      <p:cBhvr>
                                        <p:cTn id="35" dur="1" fill="hold">
                                          <p:stCondLst>
                                            <p:cond delay="0"/>
                                          </p:stCondLst>
                                        </p:cTn>
                                        <p:tgtEl>
                                          <p:spTgt spid="128"/>
                                        </p:tgtEl>
                                        <p:attrNameLst>
                                          <p:attrName>style.visibility</p:attrName>
                                        </p:attrNameLst>
                                      </p:cBhvr>
                                      <p:to>
                                        <p:strVal val="visible"/>
                                      </p:to>
                                    </p:set>
                                    <p:animEffect transition="in" filter="wipe(up)">
                                      <p:cBhvr>
                                        <p:cTn id="36" dur="500"/>
                                        <p:tgtEl>
                                          <p:spTgt spid="128"/>
                                        </p:tgtEl>
                                      </p:cBhvr>
                                    </p:animEffect>
                                  </p:childTnLst>
                                </p:cTn>
                              </p:par>
                              <p:par>
                                <p:cTn id="37" presetID="22" presetClass="entr" presetSubtype="1" fill="hold" nodeType="withEffect">
                                  <p:stCondLst>
                                    <p:cond delay="0"/>
                                  </p:stCondLst>
                                  <p:childTnLst>
                                    <p:set>
                                      <p:cBhvr>
                                        <p:cTn id="38" dur="1" fill="hold">
                                          <p:stCondLst>
                                            <p:cond delay="0"/>
                                          </p:stCondLst>
                                        </p:cTn>
                                        <p:tgtEl>
                                          <p:spTgt spid="132"/>
                                        </p:tgtEl>
                                        <p:attrNameLst>
                                          <p:attrName>style.visibility</p:attrName>
                                        </p:attrNameLst>
                                      </p:cBhvr>
                                      <p:to>
                                        <p:strVal val="visible"/>
                                      </p:to>
                                    </p:set>
                                    <p:animEffect transition="in" filter="wipe(up)">
                                      <p:cBhvr>
                                        <p:cTn id="39" dur="500"/>
                                        <p:tgtEl>
                                          <p:spTgt spid="132"/>
                                        </p:tgtEl>
                                      </p:cBhvr>
                                    </p:animEffect>
                                  </p:childTnLst>
                                </p:cTn>
                              </p:par>
                              <p:par>
                                <p:cTn id="40" presetID="22" presetClass="entr" presetSubtype="1" fill="hold" nodeType="withEffect">
                                  <p:stCondLst>
                                    <p:cond delay="0"/>
                                  </p:stCondLst>
                                  <p:childTnLst>
                                    <p:set>
                                      <p:cBhvr>
                                        <p:cTn id="41" dur="1" fill="hold">
                                          <p:stCondLst>
                                            <p:cond delay="0"/>
                                          </p:stCondLst>
                                        </p:cTn>
                                        <p:tgtEl>
                                          <p:spTgt spid="126"/>
                                        </p:tgtEl>
                                        <p:attrNameLst>
                                          <p:attrName>style.visibility</p:attrName>
                                        </p:attrNameLst>
                                      </p:cBhvr>
                                      <p:to>
                                        <p:strVal val="visible"/>
                                      </p:to>
                                    </p:set>
                                    <p:animEffect transition="in" filter="wipe(up)">
                                      <p:cBhvr>
                                        <p:cTn id="42" dur="500"/>
                                        <p:tgtEl>
                                          <p:spTgt spid="126"/>
                                        </p:tgtEl>
                                      </p:cBhvr>
                                    </p:animEffect>
                                  </p:childTnLst>
                                </p:cTn>
                              </p:par>
                              <p:par>
                                <p:cTn id="43" presetID="22" presetClass="entr" presetSubtype="1" fill="hold" nodeType="withEffect">
                                  <p:stCondLst>
                                    <p:cond delay="0"/>
                                  </p:stCondLst>
                                  <p:childTnLst>
                                    <p:set>
                                      <p:cBhvr>
                                        <p:cTn id="44" dur="1" fill="hold">
                                          <p:stCondLst>
                                            <p:cond delay="0"/>
                                          </p:stCondLst>
                                        </p:cTn>
                                        <p:tgtEl>
                                          <p:spTgt spid="127"/>
                                        </p:tgtEl>
                                        <p:attrNameLst>
                                          <p:attrName>style.visibility</p:attrName>
                                        </p:attrNameLst>
                                      </p:cBhvr>
                                      <p:to>
                                        <p:strVal val="visible"/>
                                      </p:to>
                                    </p:set>
                                    <p:animEffect transition="in" filter="wipe(up)">
                                      <p:cBhvr>
                                        <p:cTn id="45" dur="500"/>
                                        <p:tgtEl>
                                          <p:spTgt spid="127"/>
                                        </p:tgtEl>
                                      </p:cBhvr>
                                    </p:animEffect>
                                  </p:childTnLst>
                                </p:cTn>
                              </p:par>
                              <p:par>
                                <p:cTn id="46" presetID="22" presetClass="entr" presetSubtype="1" fill="hold" nodeType="withEffect">
                                  <p:stCondLst>
                                    <p:cond delay="0"/>
                                  </p:stCondLst>
                                  <p:childTnLst>
                                    <p:set>
                                      <p:cBhvr>
                                        <p:cTn id="47" dur="1" fill="hold">
                                          <p:stCondLst>
                                            <p:cond delay="0"/>
                                          </p:stCondLst>
                                        </p:cTn>
                                        <p:tgtEl>
                                          <p:spTgt spid="125"/>
                                        </p:tgtEl>
                                        <p:attrNameLst>
                                          <p:attrName>style.visibility</p:attrName>
                                        </p:attrNameLst>
                                      </p:cBhvr>
                                      <p:to>
                                        <p:strVal val="visible"/>
                                      </p:to>
                                    </p:set>
                                    <p:animEffect transition="in" filter="wipe(up)">
                                      <p:cBhvr>
                                        <p:cTn id="48" dur="500"/>
                                        <p:tgtEl>
                                          <p:spTgt spid="125"/>
                                        </p:tgtEl>
                                      </p:cBhvr>
                                    </p:animEffect>
                                  </p:childTnLst>
                                </p:cTn>
                              </p:par>
                              <p:par>
                                <p:cTn id="49" presetID="22" presetClass="entr" presetSubtype="1" fill="hold" nodeType="withEffect">
                                  <p:stCondLst>
                                    <p:cond delay="0"/>
                                  </p:stCondLst>
                                  <p:childTnLst>
                                    <p:set>
                                      <p:cBhvr>
                                        <p:cTn id="50" dur="1" fill="hold">
                                          <p:stCondLst>
                                            <p:cond delay="0"/>
                                          </p:stCondLst>
                                        </p:cTn>
                                        <p:tgtEl>
                                          <p:spTgt spid="124"/>
                                        </p:tgtEl>
                                        <p:attrNameLst>
                                          <p:attrName>style.visibility</p:attrName>
                                        </p:attrNameLst>
                                      </p:cBhvr>
                                      <p:to>
                                        <p:strVal val="visible"/>
                                      </p:to>
                                    </p:set>
                                    <p:animEffect transition="in" filter="wipe(up)">
                                      <p:cBhvr>
                                        <p:cTn id="51" dur="500"/>
                                        <p:tgtEl>
                                          <p:spTgt spid="124"/>
                                        </p:tgtEl>
                                      </p:cBhvr>
                                    </p:animEffect>
                                  </p:childTnLst>
                                </p:cTn>
                              </p:par>
                              <p:par>
                                <p:cTn id="52" presetID="22" presetClass="entr" presetSubtype="1" fill="hold" nodeType="withEffect">
                                  <p:stCondLst>
                                    <p:cond delay="0"/>
                                  </p:stCondLst>
                                  <p:childTnLst>
                                    <p:set>
                                      <p:cBhvr>
                                        <p:cTn id="53" dur="1" fill="hold">
                                          <p:stCondLst>
                                            <p:cond delay="0"/>
                                          </p:stCondLst>
                                        </p:cTn>
                                        <p:tgtEl>
                                          <p:spTgt spid="115"/>
                                        </p:tgtEl>
                                        <p:attrNameLst>
                                          <p:attrName>style.visibility</p:attrName>
                                        </p:attrNameLst>
                                      </p:cBhvr>
                                      <p:to>
                                        <p:strVal val="visible"/>
                                      </p:to>
                                    </p:set>
                                    <p:animEffect transition="in" filter="wipe(up)">
                                      <p:cBhvr>
                                        <p:cTn id="54" dur="500"/>
                                        <p:tgtEl>
                                          <p:spTgt spid="115"/>
                                        </p:tgtEl>
                                      </p:cBhvr>
                                    </p:animEffect>
                                  </p:childTnLst>
                                </p:cTn>
                              </p:par>
                            </p:childTnLst>
                          </p:cTn>
                        </p:par>
                      </p:childTnLst>
                    </p:cTn>
                  </p:par>
                  <p:par>
                    <p:cTn id="55" fill="hold">
                      <p:stCondLst>
                        <p:cond delay="indefinite"/>
                      </p:stCondLst>
                      <p:childTnLst>
                        <p:par>
                          <p:cTn id="56" fill="hold">
                            <p:stCondLst>
                              <p:cond delay="0"/>
                            </p:stCondLst>
                            <p:childTnLst>
                              <p:par>
                                <p:cTn id="57" presetID="3" presetClass="emph" presetSubtype="2" fill="hold" nodeType="clickEffect">
                                  <p:stCondLst>
                                    <p:cond delay="0"/>
                                  </p:stCondLst>
                                  <p:childTnLst>
                                    <p:animClr clrSpc="rgb" dir="cw">
                                      <p:cBhvr override="childStyle">
                                        <p:cTn id="58" dur="10" fill="hold"/>
                                        <p:tgtEl>
                                          <p:spTgt spid="156">
                                            <p:txEl>
                                              <p:pRg st="2" end="2"/>
                                            </p:txEl>
                                          </p:spTgt>
                                        </p:tgtEl>
                                        <p:attrNameLst>
                                          <p:attrName>style.color</p:attrName>
                                        </p:attrNameLst>
                                      </p:cBhvr>
                                      <p:to>
                                        <a:schemeClr val="accent1"/>
                                      </p:to>
                                    </p:animClr>
                                  </p:childTnLst>
                                </p:cTn>
                              </p:par>
                              <p:par>
                                <p:cTn id="59" presetID="3" presetClass="emph" presetSubtype="2" fill="hold" grpId="0" nodeType="withEffect">
                                  <p:stCondLst>
                                    <p:cond delay="0"/>
                                  </p:stCondLst>
                                  <p:childTnLst>
                                    <p:animClr clrSpc="rgb" dir="cw">
                                      <p:cBhvr override="childStyle">
                                        <p:cTn id="60" dur="10" fill="hold"/>
                                        <p:tgtEl>
                                          <p:spTgt spid="156">
                                            <p:txEl>
                                              <p:pRg st="1" end="1"/>
                                            </p:txEl>
                                          </p:spTgt>
                                        </p:tgtEl>
                                        <p:attrNameLst>
                                          <p:attrName>style.color</p:attrName>
                                        </p:attrNameLst>
                                      </p:cBhvr>
                                      <p:to>
                                        <a:schemeClr val="tx1"/>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6" grpId="0" uiExpand="1" build="allAtOnce"/>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 name="Rectángulo 184">
            <a:extLst>
              <a:ext uri="{FF2B5EF4-FFF2-40B4-BE49-F238E27FC236}">
                <a16:creationId xmlns:a16="http://schemas.microsoft.com/office/drawing/2014/main" id="{3B2B7640-08A3-4B15-AF32-BB47AF50A57A}"/>
              </a:ext>
            </a:extLst>
          </p:cNvPr>
          <p:cNvSpPr/>
          <p:nvPr/>
        </p:nvSpPr>
        <p:spPr>
          <a:xfrm rot="16200000">
            <a:off x="3613979" y="4163799"/>
            <a:ext cx="1056064" cy="229362"/>
          </a:xfrm>
          <a:prstGeom prst="rect">
            <a:avLst/>
          </a:prstGeom>
          <a:solidFill>
            <a:srgbClr val="D9EAD3"/>
          </a:solidFill>
          <a:ln w="12700" cap="flat" cmpd="sng" algn="ctr">
            <a:solidFill>
              <a:sysClr val="windowText" lastClr="000000"/>
            </a:solid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800" b="0" i="1" u="none" strike="noStrike" kern="0" cap="none" spc="0" normalizeH="0" baseline="0" noProof="0" dirty="0" err="1">
                <a:ln>
                  <a:noFill/>
                </a:ln>
                <a:solidFill>
                  <a:prstClr val="black"/>
                </a:solidFill>
                <a:effectLst/>
                <a:uLnTx/>
                <a:uFillTx/>
                <a:latin typeface="Arial" panose="020B0604020202020204" pitchFamily="34" charset="0"/>
                <a:ea typeface="+mn-ea"/>
                <a:cs typeface="Arial" panose="020B0604020202020204" pitchFamily="34" charset="0"/>
              </a:rPr>
              <a:t>Boundary</a:t>
            </a:r>
            <a:r>
              <a:rPr kumimoji="0" lang="es-ES" sz="800" b="0" i="1" u="none" strike="noStrike" kern="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 Buffer</a:t>
            </a:r>
          </a:p>
        </p:txBody>
      </p:sp>
      <p:sp>
        <p:nvSpPr>
          <p:cNvPr id="195" name="Rectángulo 194">
            <a:extLst>
              <a:ext uri="{FF2B5EF4-FFF2-40B4-BE49-F238E27FC236}">
                <a16:creationId xmlns:a16="http://schemas.microsoft.com/office/drawing/2014/main" id="{0D527FAB-B47B-4690-B9C0-0D51B1C6DCC1}"/>
              </a:ext>
            </a:extLst>
          </p:cNvPr>
          <p:cNvSpPr/>
          <p:nvPr/>
        </p:nvSpPr>
        <p:spPr>
          <a:xfrm rot="16200000">
            <a:off x="4096550" y="4170697"/>
            <a:ext cx="1056064" cy="229362"/>
          </a:xfrm>
          <a:prstGeom prst="rect">
            <a:avLst/>
          </a:prstGeom>
          <a:solidFill>
            <a:srgbClr val="C9DAF8"/>
          </a:solidFill>
          <a:ln w="12700" cap="flat" cmpd="sng" algn="ctr">
            <a:solidFill>
              <a:sysClr val="windowText" lastClr="000000"/>
            </a:solid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800" b="0" i="1" u="none" strike="noStrike" kern="0" cap="none" spc="0" normalizeH="0" baseline="0" noProof="0" dirty="0" err="1">
                <a:ln>
                  <a:noFill/>
                </a:ln>
                <a:solidFill>
                  <a:prstClr val="black"/>
                </a:solidFill>
                <a:effectLst/>
                <a:uLnTx/>
                <a:uFillTx/>
                <a:latin typeface="Arial" panose="020B0604020202020204" pitchFamily="34" charset="0"/>
                <a:ea typeface="+mn-ea"/>
                <a:cs typeface="Arial" panose="020B0604020202020204" pitchFamily="34" charset="0"/>
              </a:rPr>
              <a:t>Boundary</a:t>
            </a:r>
            <a:r>
              <a:rPr kumimoji="0" lang="es-ES" sz="800" b="0" i="1" u="none" strike="noStrike" kern="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 Buffer</a:t>
            </a:r>
          </a:p>
        </p:txBody>
      </p:sp>
      <p:grpSp>
        <p:nvGrpSpPr>
          <p:cNvPr id="3" name="Grupo 2">
            <a:extLst>
              <a:ext uri="{FF2B5EF4-FFF2-40B4-BE49-F238E27FC236}">
                <a16:creationId xmlns:a16="http://schemas.microsoft.com/office/drawing/2014/main" id="{737B6AB3-1693-4329-874E-283C146CD84E}"/>
              </a:ext>
            </a:extLst>
          </p:cNvPr>
          <p:cNvGrpSpPr/>
          <p:nvPr/>
        </p:nvGrpSpPr>
        <p:grpSpPr>
          <a:xfrm>
            <a:off x="6884910" y="1727790"/>
            <a:ext cx="1006967" cy="1481372"/>
            <a:chOff x="5968965" y="1778064"/>
            <a:chExt cx="1006967" cy="1481372"/>
          </a:xfrm>
        </p:grpSpPr>
        <p:sp>
          <p:nvSpPr>
            <p:cNvPr id="145" name="Rectángulo 144">
              <a:extLst>
                <a:ext uri="{FF2B5EF4-FFF2-40B4-BE49-F238E27FC236}">
                  <a16:creationId xmlns:a16="http://schemas.microsoft.com/office/drawing/2014/main" id="{9265129E-E995-43E2-9A3A-1128F59C5E15}"/>
                </a:ext>
              </a:extLst>
            </p:cNvPr>
            <p:cNvSpPr/>
            <p:nvPr/>
          </p:nvSpPr>
          <p:spPr>
            <a:xfrm>
              <a:off x="5968965" y="1778238"/>
              <a:ext cx="1006967" cy="1481198"/>
            </a:xfrm>
            <a:prstGeom prst="rect">
              <a:avLst/>
            </a:prstGeom>
            <a:solidFill>
              <a:schemeClr val="tx1">
                <a:lumMod val="75000"/>
                <a:lumOff val="25000"/>
                <a:alpha val="37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de-DE" sz="1400" dirty="0"/>
            </a:p>
          </p:txBody>
        </p:sp>
        <p:sp>
          <p:nvSpPr>
            <p:cNvPr id="149" name="CuadroTexto 148">
              <a:extLst>
                <a:ext uri="{FF2B5EF4-FFF2-40B4-BE49-F238E27FC236}">
                  <a16:creationId xmlns:a16="http://schemas.microsoft.com/office/drawing/2014/main" id="{3B41874C-BA2C-410F-A449-0EABC86CCAF3}"/>
                </a:ext>
              </a:extLst>
            </p:cNvPr>
            <p:cNvSpPr txBox="1"/>
            <p:nvPr/>
          </p:nvSpPr>
          <p:spPr>
            <a:xfrm>
              <a:off x="6140516" y="1778064"/>
              <a:ext cx="652743" cy="338554"/>
            </a:xfrm>
            <a:prstGeom prst="rect">
              <a:avLst/>
            </a:prstGeom>
            <a:noFill/>
          </p:spPr>
          <p:txBody>
            <a:bodyPr wrap="none" rtlCol="0">
              <a:spAutoFit/>
            </a:bodyPr>
            <a:lstStyle/>
            <a:p>
              <a:r>
                <a:rPr lang="es-ES" sz="1600" b="1" dirty="0">
                  <a:solidFill>
                    <a:schemeClr val="bg1"/>
                  </a:solidFill>
                </a:rPr>
                <a:t>Nodo</a:t>
              </a:r>
              <a:endParaRPr lang="es-ES" sz="1000" b="1" dirty="0">
                <a:solidFill>
                  <a:schemeClr val="bg1"/>
                </a:solidFill>
              </a:endParaRPr>
            </a:p>
          </p:txBody>
        </p:sp>
        <p:sp>
          <p:nvSpPr>
            <p:cNvPr id="150" name="Rectángulo 149">
              <a:extLst>
                <a:ext uri="{FF2B5EF4-FFF2-40B4-BE49-F238E27FC236}">
                  <a16:creationId xmlns:a16="http://schemas.microsoft.com/office/drawing/2014/main" id="{3D5FB946-4001-4C25-9B2A-77B4A5911244}"/>
                </a:ext>
              </a:extLst>
            </p:cNvPr>
            <p:cNvSpPr/>
            <p:nvPr/>
          </p:nvSpPr>
          <p:spPr>
            <a:xfrm>
              <a:off x="6040437" y="2115931"/>
              <a:ext cx="420039" cy="249567"/>
            </a:xfrm>
            <a:prstGeom prst="rect">
              <a:avLst/>
            </a:prstGeom>
            <a:solidFill>
              <a:schemeClr val="tx2">
                <a:lumMod val="20000"/>
                <a:lumOff val="80000"/>
              </a:schemeClr>
            </a:solidFill>
            <a:ln w="635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1050" i="0" u="none" strike="noStrike" kern="0" cap="none" spc="0" normalizeH="0" baseline="0" noProof="0" dirty="0">
                  <a:ln>
                    <a:noFill/>
                  </a:ln>
                  <a:solidFill>
                    <a:prstClr val="black"/>
                  </a:solidFill>
                  <a:effectLst/>
                  <a:uLnTx/>
                  <a:uFillTx/>
                  <a:ea typeface="+mn-ea"/>
                  <a:cs typeface="+mn-cs"/>
                </a:rPr>
                <a:t>CPU</a:t>
              </a:r>
            </a:p>
          </p:txBody>
        </p:sp>
        <p:sp>
          <p:nvSpPr>
            <p:cNvPr id="151" name="Rectángulo 150">
              <a:extLst>
                <a:ext uri="{FF2B5EF4-FFF2-40B4-BE49-F238E27FC236}">
                  <a16:creationId xmlns:a16="http://schemas.microsoft.com/office/drawing/2014/main" id="{F2E33DA6-1ACA-43FD-B081-BBFDF635A6AD}"/>
                </a:ext>
              </a:extLst>
            </p:cNvPr>
            <p:cNvSpPr/>
            <p:nvPr/>
          </p:nvSpPr>
          <p:spPr>
            <a:xfrm>
              <a:off x="6460477" y="2115931"/>
              <a:ext cx="469900" cy="249567"/>
            </a:xfrm>
            <a:prstGeom prst="rect">
              <a:avLst/>
            </a:prstGeom>
            <a:solidFill>
              <a:srgbClr val="46BA99"/>
            </a:solidFill>
            <a:ln w="635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1050" i="0" u="none" strike="noStrike" kern="0" cap="none" spc="0" normalizeH="0" baseline="0" noProof="0" dirty="0">
                  <a:ln>
                    <a:noFill/>
                  </a:ln>
                  <a:solidFill>
                    <a:schemeClr val="bg1"/>
                  </a:solidFill>
                  <a:effectLst/>
                  <a:uLnTx/>
                  <a:uFillTx/>
                  <a:ea typeface="+mn-ea"/>
                  <a:cs typeface="+mn-cs"/>
                </a:rPr>
                <a:t>RAM</a:t>
              </a:r>
            </a:p>
          </p:txBody>
        </p:sp>
      </p:grpSp>
      <p:grpSp>
        <p:nvGrpSpPr>
          <p:cNvPr id="4" name="Grupo 3">
            <a:extLst>
              <a:ext uri="{FF2B5EF4-FFF2-40B4-BE49-F238E27FC236}">
                <a16:creationId xmlns:a16="http://schemas.microsoft.com/office/drawing/2014/main" id="{AE81932A-DFB0-4A93-A7E6-2F62699A7E60}"/>
              </a:ext>
            </a:extLst>
          </p:cNvPr>
          <p:cNvGrpSpPr/>
          <p:nvPr/>
        </p:nvGrpSpPr>
        <p:grpSpPr>
          <a:xfrm>
            <a:off x="8016107" y="1727790"/>
            <a:ext cx="1006967" cy="1481372"/>
            <a:chOff x="7100162" y="1778064"/>
            <a:chExt cx="1006967" cy="1481372"/>
          </a:xfrm>
        </p:grpSpPr>
        <p:sp>
          <p:nvSpPr>
            <p:cNvPr id="158" name="Rectángulo 157">
              <a:extLst>
                <a:ext uri="{FF2B5EF4-FFF2-40B4-BE49-F238E27FC236}">
                  <a16:creationId xmlns:a16="http://schemas.microsoft.com/office/drawing/2014/main" id="{3D7C39D6-46DA-4F1C-BA28-AD573BA11933}"/>
                </a:ext>
              </a:extLst>
            </p:cNvPr>
            <p:cNvSpPr/>
            <p:nvPr/>
          </p:nvSpPr>
          <p:spPr>
            <a:xfrm>
              <a:off x="7100162" y="1778238"/>
              <a:ext cx="1006967" cy="1481198"/>
            </a:xfrm>
            <a:prstGeom prst="rect">
              <a:avLst/>
            </a:prstGeom>
            <a:solidFill>
              <a:schemeClr val="tx1">
                <a:lumMod val="75000"/>
                <a:lumOff val="25000"/>
                <a:alpha val="37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de-DE" sz="1400" dirty="0"/>
            </a:p>
          </p:txBody>
        </p:sp>
        <p:sp>
          <p:nvSpPr>
            <p:cNvPr id="159" name="CuadroTexto 158">
              <a:extLst>
                <a:ext uri="{FF2B5EF4-FFF2-40B4-BE49-F238E27FC236}">
                  <a16:creationId xmlns:a16="http://schemas.microsoft.com/office/drawing/2014/main" id="{2B2D06AD-ABB9-4F18-9738-325F832F8B7D}"/>
                </a:ext>
              </a:extLst>
            </p:cNvPr>
            <p:cNvSpPr txBox="1"/>
            <p:nvPr/>
          </p:nvSpPr>
          <p:spPr>
            <a:xfrm>
              <a:off x="7271713" y="1778064"/>
              <a:ext cx="652743" cy="338554"/>
            </a:xfrm>
            <a:prstGeom prst="rect">
              <a:avLst/>
            </a:prstGeom>
            <a:noFill/>
          </p:spPr>
          <p:txBody>
            <a:bodyPr wrap="none" rtlCol="0">
              <a:spAutoFit/>
            </a:bodyPr>
            <a:lstStyle/>
            <a:p>
              <a:r>
                <a:rPr lang="es-ES" sz="1600" b="1" dirty="0">
                  <a:solidFill>
                    <a:schemeClr val="bg1"/>
                  </a:solidFill>
                </a:rPr>
                <a:t>Nodo</a:t>
              </a:r>
              <a:endParaRPr lang="es-ES" sz="1000" b="1" dirty="0">
                <a:solidFill>
                  <a:schemeClr val="bg1"/>
                </a:solidFill>
              </a:endParaRPr>
            </a:p>
          </p:txBody>
        </p:sp>
        <p:sp>
          <p:nvSpPr>
            <p:cNvPr id="160" name="Rectángulo 159">
              <a:extLst>
                <a:ext uri="{FF2B5EF4-FFF2-40B4-BE49-F238E27FC236}">
                  <a16:creationId xmlns:a16="http://schemas.microsoft.com/office/drawing/2014/main" id="{5107CB74-D484-4232-9B47-F620CB101E98}"/>
                </a:ext>
              </a:extLst>
            </p:cNvPr>
            <p:cNvSpPr/>
            <p:nvPr/>
          </p:nvSpPr>
          <p:spPr>
            <a:xfrm>
              <a:off x="7171634" y="2115931"/>
              <a:ext cx="420039" cy="249567"/>
            </a:xfrm>
            <a:prstGeom prst="rect">
              <a:avLst/>
            </a:prstGeom>
            <a:solidFill>
              <a:schemeClr val="tx2">
                <a:lumMod val="20000"/>
                <a:lumOff val="80000"/>
              </a:schemeClr>
            </a:solidFill>
            <a:ln w="635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1050" i="0" u="none" strike="noStrike" kern="0" cap="none" spc="0" normalizeH="0" baseline="0" noProof="0" dirty="0">
                  <a:ln>
                    <a:noFill/>
                  </a:ln>
                  <a:solidFill>
                    <a:prstClr val="black"/>
                  </a:solidFill>
                  <a:effectLst/>
                  <a:uLnTx/>
                  <a:uFillTx/>
                  <a:ea typeface="+mn-ea"/>
                  <a:cs typeface="+mn-cs"/>
                </a:rPr>
                <a:t>CPU</a:t>
              </a:r>
            </a:p>
          </p:txBody>
        </p:sp>
        <p:sp>
          <p:nvSpPr>
            <p:cNvPr id="161" name="Rectángulo 160">
              <a:extLst>
                <a:ext uri="{FF2B5EF4-FFF2-40B4-BE49-F238E27FC236}">
                  <a16:creationId xmlns:a16="http://schemas.microsoft.com/office/drawing/2014/main" id="{62707A83-1857-466B-AFFB-A2FCDC98B050}"/>
                </a:ext>
              </a:extLst>
            </p:cNvPr>
            <p:cNvSpPr/>
            <p:nvPr/>
          </p:nvSpPr>
          <p:spPr>
            <a:xfrm>
              <a:off x="7591674" y="2115931"/>
              <a:ext cx="469900" cy="249567"/>
            </a:xfrm>
            <a:prstGeom prst="rect">
              <a:avLst/>
            </a:prstGeom>
            <a:solidFill>
              <a:srgbClr val="46BA99"/>
            </a:solidFill>
            <a:ln w="635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1050" i="0" u="none" strike="noStrike" kern="0" cap="none" spc="0" normalizeH="0" baseline="0" noProof="0" dirty="0">
                  <a:ln>
                    <a:noFill/>
                  </a:ln>
                  <a:solidFill>
                    <a:schemeClr val="bg1"/>
                  </a:solidFill>
                  <a:effectLst/>
                  <a:uLnTx/>
                  <a:uFillTx/>
                  <a:ea typeface="+mn-ea"/>
                  <a:cs typeface="+mn-cs"/>
                </a:rPr>
                <a:t>RAM</a:t>
              </a:r>
            </a:p>
          </p:txBody>
        </p:sp>
      </p:grpSp>
      <p:sp>
        <p:nvSpPr>
          <p:cNvPr id="8" name="Rectángulo 7"/>
          <p:cNvSpPr/>
          <p:nvPr/>
        </p:nvSpPr>
        <p:spPr>
          <a:xfrm>
            <a:off x="0" y="6088828"/>
            <a:ext cx="9144000" cy="769172"/>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r"/>
            <a:endParaRPr lang="es-ES" dirty="0"/>
          </a:p>
        </p:txBody>
      </p:sp>
      <p:sp>
        <p:nvSpPr>
          <p:cNvPr id="9" name="Rectángulo 8"/>
          <p:cNvSpPr/>
          <p:nvPr/>
        </p:nvSpPr>
        <p:spPr>
          <a:xfrm>
            <a:off x="0" y="0"/>
            <a:ext cx="1785769" cy="6088828"/>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ES" dirty="0"/>
          </a:p>
        </p:txBody>
      </p:sp>
      <p:pic>
        <p:nvPicPr>
          <p:cNvPr id="11" name="Picture 6" descr="Resultado de imagen de universidad de cádiz"/>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9773" y="75303"/>
            <a:ext cx="473646" cy="60897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8" descr="Resultado de imagen de sistemas inteligentes de computación uc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458" y="75304"/>
            <a:ext cx="1085768" cy="60897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033195" y="198971"/>
            <a:ext cx="6820349" cy="887552"/>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a:lstStyle>
          <a:p>
            <a:r>
              <a:rPr lang="es-ES" dirty="0"/>
              <a:t>Paralelización distribuida</a:t>
            </a:r>
          </a:p>
        </p:txBody>
      </p:sp>
      <p:sp>
        <p:nvSpPr>
          <p:cNvPr id="73" name="CuadroTexto 72">
            <a:extLst>
              <a:ext uri="{FF2B5EF4-FFF2-40B4-BE49-F238E27FC236}">
                <a16:creationId xmlns:a16="http://schemas.microsoft.com/office/drawing/2014/main" id="{D77373EB-3732-47DA-8C5A-BBADE2BBEEA3}"/>
              </a:ext>
            </a:extLst>
          </p:cNvPr>
          <p:cNvSpPr txBox="1"/>
          <p:nvPr/>
        </p:nvSpPr>
        <p:spPr>
          <a:xfrm>
            <a:off x="1826002" y="1118766"/>
            <a:ext cx="7317998" cy="523220"/>
          </a:xfrm>
          <a:prstGeom prst="rect">
            <a:avLst/>
          </a:prstGeom>
          <a:noFill/>
        </p:spPr>
        <p:txBody>
          <a:bodyPr wrap="square" rtlCol="0">
            <a:spAutoFit/>
          </a:bodyPr>
          <a:lstStyle/>
          <a:p>
            <a:pPr algn="ctr"/>
            <a:r>
              <a:rPr lang="es-ES" sz="2800" u="sng" dirty="0"/>
              <a:t>Sincronización y gestión de conflictos</a:t>
            </a:r>
          </a:p>
        </p:txBody>
      </p:sp>
      <p:sp>
        <p:nvSpPr>
          <p:cNvPr id="75" name="Rectángulo 74">
            <a:extLst>
              <a:ext uri="{FF2B5EF4-FFF2-40B4-BE49-F238E27FC236}">
                <a16:creationId xmlns:a16="http://schemas.microsoft.com/office/drawing/2014/main" id="{315EFC2E-FC96-44BC-BA81-C086E1B92C46}"/>
              </a:ext>
            </a:extLst>
          </p:cNvPr>
          <p:cNvSpPr/>
          <p:nvPr/>
        </p:nvSpPr>
        <p:spPr>
          <a:xfrm>
            <a:off x="1921995" y="5361977"/>
            <a:ext cx="7101079" cy="537822"/>
          </a:xfrm>
          <a:prstGeom prst="rect">
            <a:avLst/>
          </a:prstGeom>
          <a:solidFill>
            <a:schemeClr val="tx1">
              <a:lumMod val="75000"/>
              <a:lumOff val="2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n-US" sz="1400" b="1" u="sng" dirty="0">
                <a:solidFill>
                  <a:srgbClr val="FFFF00"/>
                </a:solidFill>
              </a:rPr>
              <a:t>J. Abujas</a:t>
            </a:r>
            <a:r>
              <a:rPr lang="en-US" sz="1400" dirty="0"/>
              <a:t>, «A distributed-memory parallel lattice Kinetic Monte Carlo algorithm for crystal growth applied to barite (001) face», Crystal Research &amp; Technology, vol. 51, p. 575, 2016.</a:t>
            </a:r>
            <a:endParaRPr lang="de-DE" sz="1400" dirty="0"/>
          </a:p>
        </p:txBody>
      </p:sp>
      <p:sp>
        <p:nvSpPr>
          <p:cNvPr id="137" name="Cubo 136">
            <a:extLst>
              <a:ext uri="{FF2B5EF4-FFF2-40B4-BE49-F238E27FC236}">
                <a16:creationId xmlns:a16="http://schemas.microsoft.com/office/drawing/2014/main" id="{70FCA698-53AF-4B26-A3D2-6764056A92AD}"/>
              </a:ext>
            </a:extLst>
          </p:cNvPr>
          <p:cNvSpPr/>
          <p:nvPr/>
        </p:nvSpPr>
        <p:spPr>
          <a:xfrm>
            <a:off x="7245307" y="3543626"/>
            <a:ext cx="705455" cy="694863"/>
          </a:xfrm>
          <a:prstGeom prst="cube">
            <a:avLst/>
          </a:prstGeom>
          <a:solidFill>
            <a:srgbClr val="8FAADC"/>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39" name="Cubo 138">
            <a:extLst>
              <a:ext uri="{FF2B5EF4-FFF2-40B4-BE49-F238E27FC236}">
                <a16:creationId xmlns:a16="http://schemas.microsoft.com/office/drawing/2014/main" id="{2D6ABFF8-3A5F-4B1B-AEA5-6C9038DC05F2}"/>
              </a:ext>
            </a:extLst>
          </p:cNvPr>
          <p:cNvSpPr/>
          <p:nvPr/>
        </p:nvSpPr>
        <p:spPr>
          <a:xfrm>
            <a:off x="7874455" y="3544386"/>
            <a:ext cx="705455" cy="694863"/>
          </a:xfrm>
          <a:prstGeom prst="cube">
            <a:avLst/>
          </a:prstGeom>
          <a:solidFill>
            <a:srgbClr val="B3D7C2"/>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40" name="Cubo 139">
            <a:extLst>
              <a:ext uri="{FF2B5EF4-FFF2-40B4-BE49-F238E27FC236}">
                <a16:creationId xmlns:a16="http://schemas.microsoft.com/office/drawing/2014/main" id="{D7B44636-6ADC-4DF0-8638-B1C2D9C4674C}"/>
              </a:ext>
            </a:extLst>
          </p:cNvPr>
          <p:cNvSpPr/>
          <p:nvPr/>
        </p:nvSpPr>
        <p:spPr>
          <a:xfrm>
            <a:off x="7130891" y="3416372"/>
            <a:ext cx="1604159" cy="954682"/>
          </a:xfrm>
          <a:prstGeom prst="cube">
            <a:avLst/>
          </a:prstGeom>
          <a:solidFill>
            <a:srgbClr val="5B9BD5">
              <a:lumMod val="20000"/>
              <a:lumOff val="80000"/>
              <a:alpha val="50000"/>
            </a:srgbClr>
          </a:solidFill>
          <a:ln w="12700" cap="flat" cmpd="sng" algn="ctr">
            <a:solidFill>
              <a:sysClr val="window" lastClr="FFFFFF"/>
            </a:solidFill>
            <a:prstDash val="solid"/>
            <a:miter lim="800000"/>
          </a:ln>
          <a:effectLst>
            <a:outerShdw blurRad="215900" dist="38100" dir="2700000" sx="106000" sy="106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1800" b="1" i="0" u="none" strike="noStrike" kern="0" cap="none" spc="0" normalizeH="0" baseline="0" noProof="0" dirty="0">
                <a:ln>
                  <a:noFill/>
                </a:ln>
                <a:solidFill>
                  <a:prstClr val="white"/>
                </a:solidFill>
                <a:effectLst/>
                <a:uLnTx/>
                <a:uFillTx/>
                <a:latin typeface="Calibri" panose="020F0502020204030204"/>
                <a:ea typeface="+mn-ea"/>
                <a:cs typeface="+mn-cs"/>
              </a:rPr>
              <a:t>Procesador</a:t>
            </a:r>
          </a:p>
        </p:txBody>
      </p:sp>
      <mc:AlternateContent xmlns:mc="http://schemas.openxmlformats.org/markup-compatibility/2006" xmlns:a14="http://schemas.microsoft.com/office/drawing/2010/main">
        <mc:Choice Requires="a14">
          <p:sp>
            <p:nvSpPr>
              <p:cNvPr id="164" name="Rectángulo 163">
                <a:extLst>
                  <a:ext uri="{FF2B5EF4-FFF2-40B4-BE49-F238E27FC236}">
                    <a16:creationId xmlns:a16="http://schemas.microsoft.com/office/drawing/2014/main" id="{FAAFA56A-69F8-4615-886B-5636FC94558A}"/>
                  </a:ext>
                </a:extLst>
              </p:cNvPr>
              <p:cNvSpPr/>
              <p:nvPr/>
            </p:nvSpPr>
            <p:spPr>
              <a:xfrm>
                <a:off x="1900185" y="1602576"/>
                <a:ext cx="4659677" cy="1661993"/>
              </a:xfrm>
              <a:prstGeom prst="rect">
                <a:avLst/>
              </a:prstGeom>
            </p:spPr>
            <p:txBody>
              <a:bodyPr wrap="square">
                <a:spAutoFit/>
              </a:bodyPr>
              <a:lstStyle/>
              <a:p>
                <a:pPr marL="285750" indent="-285750">
                  <a:spcBef>
                    <a:spcPts val="1200"/>
                  </a:spcBef>
                  <a:buFontTx/>
                  <a:buChar char="-"/>
                </a:pPr>
                <a:r>
                  <a:rPr lang="es-ES" dirty="0"/>
                  <a:t>División en damero innecesaria.</a:t>
                </a:r>
              </a:p>
              <a:p>
                <a:pPr marL="285750" indent="-285750">
                  <a:spcBef>
                    <a:spcPts val="1200"/>
                  </a:spcBef>
                  <a:buFontTx/>
                  <a:buChar char="-"/>
                </a:pPr>
                <a:r>
                  <a:rPr lang="es-ES" dirty="0"/>
                  <a:t>Uso de buffers de contorno.</a:t>
                </a:r>
              </a:p>
              <a:p>
                <a:pPr marL="285750" indent="-285750">
                  <a:spcBef>
                    <a:spcPts val="1200"/>
                  </a:spcBef>
                  <a:buFontTx/>
                  <a:buChar char="-"/>
                </a:pPr>
                <a:r>
                  <a:rPr lang="es-ES" dirty="0"/>
                  <a:t>Sólo se transfiere información diferencial.</a:t>
                </a:r>
              </a:p>
              <a:p>
                <a:pPr marL="285750" indent="-285750">
                  <a:spcBef>
                    <a:spcPts val="1200"/>
                  </a:spcBef>
                  <a:buFontTx/>
                  <a:buChar char="-"/>
                </a:pPr>
                <a:r>
                  <a:rPr lang="es-ES" dirty="0"/>
                  <a:t>Sincronización cada </a:t>
                </a:r>
                <a14:m>
                  <m:oMath xmlns:m="http://schemas.openxmlformats.org/officeDocument/2006/math">
                    <m:r>
                      <a:rPr lang="es-ES" b="0" i="1" smtClean="0">
                        <a:latin typeface="Cambria Math" panose="02040503050406030204" pitchFamily="18" charset="0"/>
                      </a:rPr>
                      <m:t>𝑁</m:t>
                    </m:r>
                  </m:oMath>
                </a14:m>
                <a:r>
                  <a:rPr lang="es-ES" dirty="0"/>
                  <a:t> eventos.</a:t>
                </a:r>
              </a:p>
            </p:txBody>
          </p:sp>
        </mc:Choice>
        <mc:Fallback xmlns="">
          <p:sp>
            <p:nvSpPr>
              <p:cNvPr id="164" name="Rectángulo 163">
                <a:extLst>
                  <a:ext uri="{FF2B5EF4-FFF2-40B4-BE49-F238E27FC236}">
                    <a16:creationId xmlns:a16="http://schemas.microsoft.com/office/drawing/2014/main" id="{FAAFA56A-69F8-4615-886B-5636FC94558A}"/>
                  </a:ext>
                </a:extLst>
              </p:cNvPr>
              <p:cNvSpPr>
                <a:spLocks noRot="1" noChangeAspect="1" noMove="1" noResize="1" noEditPoints="1" noAdjustHandles="1" noChangeArrowheads="1" noChangeShapeType="1" noTextEdit="1"/>
              </p:cNvSpPr>
              <p:nvPr/>
            </p:nvSpPr>
            <p:spPr>
              <a:xfrm>
                <a:off x="1900185" y="1602576"/>
                <a:ext cx="4659677" cy="1661993"/>
              </a:xfrm>
              <a:prstGeom prst="rect">
                <a:avLst/>
              </a:prstGeom>
              <a:blipFill>
                <a:blip r:embed="rId9"/>
                <a:stretch>
                  <a:fillRect l="-916" t="-2198" b="-4762"/>
                </a:stretch>
              </a:blipFill>
            </p:spPr>
            <p:txBody>
              <a:bodyPr/>
              <a:lstStyle/>
              <a:p>
                <a:r>
                  <a:rPr lang="es-ES">
                    <a:noFill/>
                  </a:rPr>
                  <a:t> </a:t>
                </a:r>
              </a:p>
            </p:txBody>
          </p:sp>
        </mc:Fallback>
      </mc:AlternateContent>
      <p:sp>
        <p:nvSpPr>
          <p:cNvPr id="183" name="Rectángulo 182">
            <a:extLst>
              <a:ext uri="{FF2B5EF4-FFF2-40B4-BE49-F238E27FC236}">
                <a16:creationId xmlns:a16="http://schemas.microsoft.com/office/drawing/2014/main" id="{BA0DB8D8-5FE0-4D28-A721-71573F8A8776}"/>
              </a:ext>
            </a:extLst>
          </p:cNvPr>
          <p:cNvSpPr/>
          <p:nvPr/>
        </p:nvSpPr>
        <p:spPr>
          <a:xfrm rot="16200000">
            <a:off x="2329237" y="4163801"/>
            <a:ext cx="1056064" cy="229362"/>
          </a:xfrm>
          <a:prstGeom prst="rect">
            <a:avLst/>
          </a:prstGeom>
          <a:solidFill>
            <a:srgbClr val="D9D9D9"/>
          </a:solidFill>
          <a:ln w="12700" cap="flat" cmpd="sng" algn="ctr">
            <a:solidFill>
              <a:sysClr val="windowText" lastClr="000000"/>
            </a:solid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800" b="0" i="1" u="none" strike="noStrike" kern="0" cap="none" spc="0" normalizeH="0" baseline="0" noProof="0" dirty="0" err="1">
                <a:ln>
                  <a:noFill/>
                </a:ln>
                <a:solidFill>
                  <a:prstClr val="black"/>
                </a:solidFill>
                <a:effectLst/>
                <a:uLnTx/>
                <a:uFillTx/>
                <a:latin typeface="Arial" panose="020B0604020202020204" pitchFamily="34" charset="0"/>
                <a:ea typeface="+mn-ea"/>
                <a:cs typeface="Arial" panose="020B0604020202020204" pitchFamily="34" charset="0"/>
              </a:rPr>
              <a:t>Boundary</a:t>
            </a:r>
            <a:r>
              <a:rPr kumimoji="0" lang="es-ES" sz="800" b="0" i="1" u="none" strike="noStrike" kern="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 Buffer</a:t>
            </a:r>
          </a:p>
        </p:txBody>
      </p:sp>
      <p:sp>
        <p:nvSpPr>
          <p:cNvPr id="184" name="Rectángulo 183">
            <a:extLst>
              <a:ext uri="{FF2B5EF4-FFF2-40B4-BE49-F238E27FC236}">
                <a16:creationId xmlns:a16="http://schemas.microsoft.com/office/drawing/2014/main" id="{57D57C24-9837-4B58-A5CD-57A0A28DA77B}"/>
              </a:ext>
            </a:extLst>
          </p:cNvPr>
          <p:cNvSpPr/>
          <p:nvPr/>
        </p:nvSpPr>
        <p:spPr>
          <a:xfrm>
            <a:off x="2972978" y="4806513"/>
            <a:ext cx="1056064" cy="229362"/>
          </a:xfrm>
          <a:prstGeom prst="rect">
            <a:avLst/>
          </a:prstGeom>
          <a:solidFill>
            <a:srgbClr val="D9D9D9"/>
          </a:solidFill>
          <a:ln w="12700" cap="flat" cmpd="sng" algn="ctr">
            <a:solidFill>
              <a:sysClr val="windowText" lastClr="000000"/>
            </a:solid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800" b="0" i="1" u="none" strike="noStrike" kern="0" cap="none" spc="0" normalizeH="0" baseline="0" noProof="0" dirty="0" err="1">
                <a:ln>
                  <a:noFill/>
                </a:ln>
                <a:solidFill>
                  <a:prstClr val="black"/>
                </a:solidFill>
                <a:effectLst/>
                <a:uLnTx/>
                <a:uFillTx/>
                <a:latin typeface="Arial" panose="020B0604020202020204" pitchFamily="34" charset="0"/>
                <a:ea typeface="+mn-ea"/>
                <a:cs typeface="Arial" panose="020B0604020202020204" pitchFamily="34" charset="0"/>
              </a:rPr>
              <a:t>Boundary</a:t>
            </a:r>
            <a:r>
              <a:rPr kumimoji="0" lang="es-ES" sz="800" b="0" i="1" u="none" strike="noStrike" kern="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 Buffer</a:t>
            </a:r>
          </a:p>
        </p:txBody>
      </p:sp>
      <p:sp>
        <p:nvSpPr>
          <p:cNvPr id="187" name="Rectángulo 186">
            <a:extLst>
              <a:ext uri="{FF2B5EF4-FFF2-40B4-BE49-F238E27FC236}">
                <a16:creationId xmlns:a16="http://schemas.microsoft.com/office/drawing/2014/main" id="{696D302B-AF64-427B-9B73-37F724CCC2ED}"/>
              </a:ext>
            </a:extLst>
          </p:cNvPr>
          <p:cNvSpPr/>
          <p:nvPr/>
        </p:nvSpPr>
        <p:spPr>
          <a:xfrm>
            <a:off x="4741320" y="3527985"/>
            <a:ext cx="1056064" cy="229362"/>
          </a:xfrm>
          <a:prstGeom prst="rect">
            <a:avLst/>
          </a:prstGeom>
          <a:solidFill>
            <a:srgbClr val="D9D9D9"/>
          </a:solidFill>
          <a:ln w="12700" cap="flat" cmpd="sng" algn="ctr">
            <a:solidFill>
              <a:sysClr val="windowText" lastClr="000000"/>
            </a:solidFill>
            <a:prstDash val="solid"/>
            <a:miter lim="800000"/>
          </a:ln>
          <a:effectLst>
            <a:outerShdw blurRad="50800" dist="38100" algn="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800" b="0" i="1" u="none" strike="noStrike" kern="0" cap="none" spc="0" normalizeH="0" baseline="0" noProof="0" dirty="0" err="1">
                <a:ln>
                  <a:noFill/>
                </a:ln>
                <a:solidFill>
                  <a:prstClr val="black"/>
                </a:solidFill>
                <a:effectLst/>
                <a:uLnTx/>
                <a:uFillTx/>
                <a:latin typeface="Arial" panose="020B0604020202020204" pitchFamily="34" charset="0"/>
                <a:ea typeface="+mn-ea"/>
                <a:cs typeface="Arial" panose="020B0604020202020204" pitchFamily="34" charset="0"/>
              </a:rPr>
              <a:t>Boundary</a:t>
            </a:r>
            <a:r>
              <a:rPr kumimoji="0" lang="es-ES" sz="800" b="0" i="1" u="none" strike="noStrike" kern="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 Buffer</a:t>
            </a:r>
          </a:p>
        </p:txBody>
      </p:sp>
      <p:sp>
        <p:nvSpPr>
          <p:cNvPr id="188" name="Rectángulo 187">
            <a:extLst>
              <a:ext uri="{FF2B5EF4-FFF2-40B4-BE49-F238E27FC236}">
                <a16:creationId xmlns:a16="http://schemas.microsoft.com/office/drawing/2014/main" id="{EAE06EF1-ED9E-4065-979C-811F7EDB9EB3}"/>
              </a:ext>
            </a:extLst>
          </p:cNvPr>
          <p:cNvSpPr/>
          <p:nvPr/>
        </p:nvSpPr>
        <p:spPr>
          <a:xfrm rot="16200000">
            <a:off x="5383004" y="4170695"/>
            <a:ext cx="1056064" cy="229362"/>
          </a:xfrm>
          <a:prstGeom prst="rect">
            <a:avLst/>
          </a:prstGeom>
          <a:solidFill>
            <a:srgbClr val="D9D9D9"/>
          </a:solidFill>
          <a:ln w="12700" cap="flat" cmpd="sng" algn="ctr">
            <a:solidFill>
              <a:sysClr val="windowText" lastClr="000000"/>
            </a:solid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800" b="0" i="1" u="none" strike="noStrike" kern="0" cap="none" spc="0" normalizeH="0" baseline="0" noProof="0" dirty="0" err="1">
                <a:ln>
                  <a:noFill/>
                </a:ln>
                <a:solidFill>
                  <a:prstClr val="black"/>
                </a:solidFill>
                <a:effectLst/>
                <a:uLnTx/>
                <a:uFillTx/>
                <a:latin typeface="Arial" panose="020B0604020202020204" pitchFamily="34" charset="0"/>
                <a:ea typeface="+mn-ea"/>
                <a:cs typeface="Arial" panose="020B0604020202020204" pitchFamily="34" charset="0"/>
              </a:rPr>
              <a:t>Boundary</a:t>
            </a:r>
            <a:r>
              <a:rPr kumimoji="0" lang="es-ES" sz="800" b="0" i="1" u="none" strike="noStrike" kern="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 Buffer</a:t>
            </a:r>
          </a:p>
        </p:txBody>
      </p:sp>
      <p:sp>
        <p:nvSpPr>
          <p:cNvPr id="189" name="Rectángulo 188">
            <a:extLst>
              <a:ext uri="{FF2B5EF4-FFF2-40B4-BE49-F238E27FC236}">
                <a16:creationId xmlns:a16="http://schemas.microsoft.com/office/drawing/2014/main" id="{C2927892-80B4-496E-B1CA-A34D07EE8669}"/>
              </a:ext>
            </a:extLst>
          </p:cNvPr>
          <p:cNvSpPr/>
          <p:nvPr/>
        </p:nvSpPr>
        <p:spPr>
          <a:xfrm>
            <a:off x="4741321" y="3757347"/>
            <a:ext cx="1056063" cy="1056063"/>
          </a:xfrm>
          <a:prstGeom prst="rect">
            <a:avLst/>
          </a:prstGeom>
          <a:solidFill>
            <a:srgbClr val="65A9E1">
              <a:lumMod val="20000"/>
              <a:lumOff val="80000"/>
            </a:srgbClr>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800" b="1" i="1" u="none" strike="noStrike" kern="0" cap="none" spc="0" normalizeH="0" baseline="0" noProof="0" dirty="0" err="1">
                <a:ln>
                  <a:noFill/>
                </a:ln>
                <a:solidFill>
                  <a:prstClr val="black"/>
                </a:solidFill>
                <a:effectLst/>
                <a:uLnTx/>
                <a:uFillTx/>
                <a:latin typeface="Arial" panose="020B0604020202020204" pitchFamily="34" charset="0"/>
                <a:ea typeface="+mn-ea"/>
                <a:cs typeface="Arial" panose="020B0604020202020204" pitchFamily="34" charset="0"/>
              </a:rPr>
              <a:t>Domain</a:t>
            </a:r>
            <a:endParaRPr kumimoji="0" lang="es-ES" sz="1200" b="1" i="1" u="none" strike="noStrike" kern="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191" name="Rectángulo 190">
            <a:extLst>
              <a:ext uri="{FF2B5EF4-FFF2-40B4-BE49-F238E27FC236}">
                <a16:creationId xmlns:a16="http://schemas.microsoft.com/office/drawing/2014/main" id="{EB98146E-AA8E-4FEF-A9E0-F17BD1C260F3}"/>
              </a:ext>
            </a:extLst>
          </p:cNvPr>
          <p:cNvSpPr/>
          <p:nvPr/>
        </p:nvSpPr>
        <p:spPr>
          <a:xfrm rot="16200000">
            <a:off x="4321802" y="4170695"/>
            <a:ext cx="1056064" cy="229362"/>
          </a:xfrm>
          <a:prstGeom prst="rect">
            <a:avLst/>
          </a:prstGeom>
          <a:solidFill>
            <a:srgbClr val="D9EAD3"/>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800" b="0" i="1" u="none" strike="noStrike" kern="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192" name="Rectángulo 191">
            <a:extLst>
              <a:ext uri="{FF2B5EF4-FFF2-40B4-BE49-F238E27FC236}">
                <a16:creationId xmlns:a16="http://schemas.microsoft.com/office/drawing/2014/main" id="{8FA7FAFE-89B6-430E-AB05-BFE2575FA2AC}"/>
              </a:ext>
            </a:extLst>
          </p:cNvPr>
          <p:cNvSpPr/>
          <p:nvPr/>
        </p:nvSpPr>
        <p:spPr>
          <a:xfrm>
            <a:off x="2978118" y="3521085"/>
            <a:ext cx="1056064" cy="229362"/>
          </a:xfrm>
          <a:prstGeom prst="rect">
            <a:avLst/>
          </a:prstGeom>
          <a:solidFill>
            <a:srgbClr val="D9D9D9"/>
          </a:solidFill>
          <a:ln w="12700" cap="flat" cmpd="sng" algn="ctr">
            <a:solidFill>
              <a:sysClr val="windowText" lastClr="000000"/>
            </a:solidFill>
            <a:prstDash val="solid"/>
            <a:miter lim="800000"/>
          </a:ln>
          <a:effectLst>
            <a:outerShdw blurRad="50800" dist="38100" algn="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800" b="0" i="1" u="none" strike="noStrike" kern="0" cap="none" spc="0" normalizeH="0" baseline="0" noProof="0" dirty="0" err="1">
                <a:ln>
                  <a:noFill/>
                </a:ln>
                <a:solidFill>
                  <a:prstClr val="black"/>
                </a:solidFill>
                <a:effectLst/>
                <a:uLnTx/>
                <a:uFillTx/>
                <a:latin typeface="Arial" panose="020B0604020202020204" pitchFamily="34" charset="0"/>
                <a:ea typeface="+mn-ea"/>
                <a:cs typeface="Arial" panose="020B0604020202020204" pitchFamily="34" charset="0"/>
              </a:rPr>
              <a:t>Boundary</a:t>
            </a:r>
            <a:r>
              <a:rPr kumimoji="0" lang="es-ES" sz="800" b="0" i="1" u="none" strike="noStrike" kern="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 Buffer</a:t>
            </a:r>
          </a:p>
        </p:txBody>
      </p:sp>
      <p:sp>
        <p:nvSpPr>
          <p:cNvPr id="193" name="Rectángulo 192">
            <a:extLst>
              <a:ext uri="{FF2B5EF4-FFF2-40B4-BE49-F238E27FC236}">
                <a16:creationId xmlns:a16="http://schemas.microsoft.com/office/drawing/2014/main" id="{983E6FE9-DB76-4FB0-B699-B564598C94E4}"/>
              </a:ext>
            </a:extLst>
          </p:cNvPr>
          <p:cNvSpPr/>
          <p:nvPr/>
        </p:nvSpPr>
        <p:spPr>
          <a:xfrm>
            <a:off x="4740291" y="4813410"/>
            <a:ext cx="1056064" cy="229362"/>
          </a:xfrm>
          <a:prstGeom prst="rect">
            <a:avLst/>
          </a:prstGeom>
          <a:solidFill>
            <a:srgbClr val="D9D9D9"/>
          </a:solidFill>
          <a:ln w="12700" cap="flat" cmpd="sng" algn="ctr">
            <a:solidFill>
              <a:sysClr val="windowText" lastClr="000000"/>
            </a:solid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800" b="0" i="1" u="none" strike="noStrike" kern="0" cap="none" spc="0" normalizeH="0" baseline="0" noProof="0" dirty="0" err="1">
                <a:ln>
                  <a:noFill/>
                </a:ln>
                <a:solidFill>
                  <a:prstClr val="black"/>
                </a:solidFill>
                <a:effectLst/>
                <a:uLnTx/>
                <a:uFillTx/>
                <a:latin typeface="Arial" panose="020B0604020202020204" pitchFamily="34" charset="0"/>
                <a:ea typeface="+mn-ea"/>
                <a:cs typeface="Arial" panose="020B0604020202020204" pitchFamily="34" charset="0"/>
              </a:rPr>
              <a:t>Boundary</a:t>
            </a:r>
            <a:r>
              <a:rPr kumimoji="0" lang="es-ES" sz="800" b="0" i="1" u="none" strike="noStrike" kern="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 Buffer</a:t>
            </a:r>
          </a:p>
        </p:txBody>
      </p:sp>
      <p:sp>
        <p:nvSpPr>
          <p:cNvPr id="194" name="Rectángulo 193">
            <a:extLst>
              <a:ext uri="{FF2B5EF4-FFF2-40B4-BE49-F238E27FC236}">
                <a16:creationId xmlns:a16="http://schemas.microsoft.com/office/drawing/2014/main" id="{DA615AF3-7847-4AAF-9D20-02DB3FED5A4D}"/>
              </a:ext>
            </a:extLst>
          </p:cNvPr>
          <p:cNvSpPr/>
          <p:nvPr/>
        </p:nvSpPr>
        <p:spPr>
          <a:xfrm>
            <a:off x="2971608" y="3750450"/>
            <a:ext cx="1056063" cy="1056063"/>
          </a:xfrm>
          <a:prstGeom prst="rect">
            <a:avLst/>
          </a:prstGeom>
          <a:noFill/>
          <a:ln w="254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200" b="1" i="1" u="none" strike="noStrike" kern="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196" name="Rectángulo 195">
            <a:extLst>
              <a:ext uri="{FF2B5EF4-FFF2-40B4-BE49-F238E27FC236}">
                <a16:creationId xmlns:a16="http://schemas.microsoft.com/office/drawing/2014/main" id="{5BD90E08-5A01-439D-B240-8511FB2C5F83}"/>
              </a:ext>
            </a:extLst>
          </p:cNvPr>
          <p:cNvSpPr/>
          <p:nvPr/>
        </p:nvSpPr>
        <p:spPr>
          <a:xfrm rot="16200000">
            <a:off x="4321453" y="4171935"/>
            <a:ext cx="1056068" cy="228665"/>
          </a:xfrm>
          <a:prstGeom prst="rect">
            <a:avLst/>
          </a:prstGeom>
          <a:solidFill>
            <a:srgbClr val="D9EAD3">
              <a:alpha val="67000"/>
            </a:srgbClr>
          </a:solidFill>
          <a:ln w="12700" cap="flat" cmpd="sng" algn="ctr">
            <a:solidFill>
              <a:sysClr val="windowText" lastClr="000000">
                <a:alpha val="67000"/>
              </a:sys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800" b="0" i="1" u="none" strike="noStrike" kern="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200" name="Rectángulo 199">
            <a:extLst>
              <a:ext uri="{FF2B5EF4-FFF2-40B4-BE49-F238E27FC236}">
                <a16:creationId xmlns:a16="http://schemas.microsoft.com/office/drawing/2014/main" id="{DAE4902F-49AB-4C13-A51D-402C9E545EBC}"/>
              </a:ext>
            </a:extLst>
          </p:cNvPr>
          <p:cNvSpPr/>
          <p:nvPr/>
        </p:nvSpPr>
        <p:spPr>
          <a:xfrm>
            <a:off x="4740291" y="3757346"/>
            <a:ext cx="1056063" cy="1056063"/>
          </a:xfrm>
          <a:prstGeom prst="rect">
            <a:avLst/>
          </a:prstGeom>
          <a:noFill/>
          <a:ln w="254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200" b="1" i="1" u="none" strike="noStrike" kern="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p:txBody>
      </p:sp>
      <p:cxnSp>
        <p:nvCxnSpPr>
          <p:cNvPr id="197" name="Conector recto 196">
            <a:extLst>
              <a:ext uri="{FF2B5EF4-FFF2-40B4-BE49-F238E27FC236}">
                <a16:creationId xmlns:a16="http://schemas.microsoft.com/office/drawing/2014/main" id="{DA720C72-47CC-473D-8D70-33B5054230A5}"/>
              </a:ext>
            </a:extLst>
          </p:cNvPr>
          <p:cNvCxnSpPr>
            <a:cxnSpLocks/>
          </p:cNvCxnSpPr>
          <p:nvPr/>
        </p:nvCxnSpPr>
        <p:spPr>
          <a:xfrm flipH="1">
            <a:off x="4207485" y="4499808"/>
            <a:ext cx="639068" cy="0"/>
          </a:xfrm>
          <a:prstGeom prst="line">
            <a:avLst/>
          </a:prstGeom>
          <a:noFill/>
          <a:ln w="12700" cap="flat" cmpd="sng" algn="ctr">
            <a:solidFill>
              <a:sysClr val="windowText" lastClr="000000"/>
            </a:solidFill>
            <a:prstDash val="solid"/>
            <a:miter lim="800000"/>
            <a:headEnd type="oval" w="sm" len="sm"/>
            <a:tailEnd type="triangle" w="sm" len="med"/>
          </a:ln>
          <a:effectLst>
            <a:outerShdw blurRad="50800" dist="38100" dir="2700000" algn="tl" rotWithShape="0">
              <a:prstClr val="black">
                <a:alpha val="40000"/>
              </a:prstClr>
            </a:outerShdw>
          </a:effectLst>
        </p:spPr>
      </p:cxnSp>
      <p:cxnSp>
        <p:nvCxnSpPr>
          <p:cNvPr id="199" name="Conector recto 198">
            <a:extLst>
              <a:ext uri="{FF2B5EF4-FFF2-40B4-BE49-F238E27FC236}">
                <a16:creationId xmlns:a16="http://schemas.microsoft.com/office/drawing/2014/main" id="{9D957A54-E107-48CA-8FC4-58E9D7432152}"/>
              </a:ext>
            </a:extLst>
          </p:cNvPr>
          <p:cNvCxnSpPr>
            <a:cxnSpLocks/>
          </p:cNvCxnSpPr>
          <p:nvPr/>
        </p:nvCxnSpPr>
        <p:spPr>
          <a:xfrm>
            <a:off x="3909157" y="4062257"/>
            <a:ext cx="973561" cy="0"/>
          </a:xfrm>
          <a:prstGeom prst="line">
            <a:avLst/>
          </a:prstGeom>
          <a:noFill/>
          <a:ln w="12700" cap="flat" cmpd="sng" algn="ctr">
            <a:solidFill>
              <a:sysClr val="windowText" lastClr="000000"/>
            </a:solidFill>
            <a:prstDash val="solid"/>
            <a:miter lim="800000"/>
            <a:headEnd type="oval" w="sm" len="sm"/>
            <a:tailEnd type="triangle" w="sm" len="med"/>
          </a:ln>
          <a:effectLst>
            <a:outerShdw blurRad="50800" dist="38100" dir="2700000" algn="tl" rotWithShape="0">
              <a:prstClr val="black">
                <a:alpha val="40000"/>
              </a:prstClr>
            </a:outerShdw>
          </a:effectLst>
        </p:spPr>
      </p:cxnSp>
      <p:sp>
        <p:nvSpPr>
          <p:cNvPr id="186" name="Rectángulo 185">
            <a:extLst>
              <a:ext uri="{FF2B5EF4-FFF2-40B4-BE49-F238E27FC236}">
                <a16:creationId xmlns:a16="http://schemas.microsoft.com/office/drawing/2014/main" id="{78613F67-7CBE-4A1D-B12D-A1866BBD66E0}"/>
              </a:ext>
            </a:extLst>
          </p:cNvPr>
          <p:cNvSpPr/>
          <p:nvPr/>
        </p:nvSpPr>
        <p:spPr>
          <a:xfrm>
            <a:off x="2974008" y="3750451"/>
            <a:ext cx="1056063" cy="1056063"/>
          </a:xfrm>
          <a:prstGeom prst="rect">
            <a:avLst/>
          </a:prstGeom>
          <a:solidFill>
            <a:srgbClr val="65A9E1">
              <a:lumMod val="20000"/>
              <a:lumOff val="80000"/>
            </a:srgbClr>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800" b="1" i="1" u="none" strike="noStrike" kern="0" cap="none" spc="0" normalizeH="0" baseline="0" noProof="0" dirty="0" err="1">
                <a:ln>
                  <a:noFill/>
                </a:ln>
                <a:solidFill>
                  <a:prstClr val="black"/>
                </a:solidFill>
                <a:effectLst/>
                <a:uLnTx/>
                <a:uFillTx/>
                <a:latin typeface="Arial" panose="020B0604020202020204" pitchFamily="34" charset="0"/>
                <a:ea typeface="+mn-ea"/>
                <a:cs typeface="Arial" panose="020B0604020202020204" pitchFamily="34" charset="0"/>
              </a:rPr>
              <a:t>Domain</a:t>
            </a:r>
            <a:endParaRPr kumimoji="0" lang="es-ES" sz="1200" b="1" i="1" u="none" strike="noStrike" kern="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190" name="Rectángulo 189">
            <a:extLst>
              <a:ext uri="{FF2B5EF4-FFF2-40B4-BE49-F238E27FC236}">
                <a16:creationId xmlns:a16="http://schemas.microsoft.com/office/drawing/2014/main" id="{61B21C63-7A87-40B8-898F-C3425EAE6522}"/>
              </a:ext>
            </a:extLst>
          </p:cNvPr>
          <p:cNvSpPr/>
          <p:nvPr/>
        </p:nvSpPr>
        <p:spPr>
          <a:xfrm rot="16200000">
            <a:off x="3384614" y="4163796"/>
            <a:ext cx="1056067" cy="229362"/>
          </a:xfrm>
          <a:prstGeom prst="rect">
            <a:avLst/>
          </a:prstGeom>
          <a:solidFill>
            <a:srgbClr val="C9DAF8"/>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800" b="0" i="1" u="none" strike="noStrike" kern="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198" name="Rectángulo 197">
            <a:extLst>
              <a:ext uri="{FF2B5EF4-FFF2-40B4-BE49-F238E27FC236}">
                <a16:creationId xmlns:a16="http://schemas.microsoft.com/office/drawing/2014/main" id="{F046CEAE-2C15-49F6-865E-F2C6D01218E9}"/>
              </a:ext>
            </a:extLst>
          </p:cNvPr>
          <p:cNvSpPr/>
          <p:nvPr/>
        </p:nvSpPr>
        <p:spPr>
          <a:xfrm rot="16200000">
            <a:off x="3380093" y="4163796"/>
            <a:ext cx="1056067" cy="229362"/>
          </a:xfrm>
          <a:prstGeom prst="rect">
            <a:avLst/>
          </a:prstGeom>
          <a:solidFill>
            <a:srgbClr val="C9DAF8">
              <a:alpha val="67000"/>
            </a:srgbClr>
          </a:solidFill>
          <a:ln w="12700" cap="flat" cmpd="sng" algn="ctr">
            <a:solidFill>
              <a:sysClr val="windowText" lastClr="000000">
                <a:alpha val="67000"/>
              </a:sys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800" b="0" i="1" u="none" strike="noStrike" kern="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p:txBody>
      </p:sp>
      <p:graphicFrame>
        <p:nvGraphicFramePr>
          <p:cNvPr id="49" name="Tabla 48">
            <a:extLst>
              <a:ext uri="{FF2B5EF4-FFF2-40B4-BE49-F238E27FC236}">
                <a16:creationId xmlns:a16="http://schemas.microsoft.com/office/drawing/2014/main" id="{04315D4D-1768-4056-82EB-E79E28A6F99C}"/>
              </a:ext>
            </a:extLst>
          </p:cNvPr>
          <p:cNvGraphicFramePr>
            <a:graphicFrameLocks noGrp="1"/>
          </p:cNvGraphicFramePr>
          <p:nvPr>
            <p:extLst>
              <p:ext uri="{D42A27DB-BD31-4B8C-83A1-F6EECF244321}">
                <p14:modId xmlns:p14="http://schemas.microsoft.com/office/powerpoint/2010/main" val="2442808878"/>
              </p:ext>
            </p:extLst>
          </p:nvPr>
        </p:nvGraphicFramePr>
        <p:xfrm>
          <a:off x="6221472" y="6153374"/>
          <a:ext cx="2922528" cy="640080"/>
        </p:xfrm>
        <a:graphic>
          <a:graphicData uri="http://schemas.openxmlformats.org/drawingml/2006/table">
            <a:tbl>
              <a:tblPr firstRow="1" bandRow="1">
                <a:tableStyleId>{2D5ABB26-0587-4C30-8999-92F81FD0307C}</a:tableStyleId>
              </a:tblPr>
              <a:tblGrid>
                <a:gridCol w="2458943">
                  <a:extLst>
                    <a:ext uri="{9D8B030D-6E8A-4147-A177-3AD203B41FA5}">
                      <a16:colId xmlns:a16="http://schemas.microsoft.com/office/drawing/2014/main" val="1347896834"/>
                    </a:ext>
                  </a:extLst>
                </a:gridCol>
                <a:gridCol w="463585">
                  <a:extLst>
                    <a:ext uri="{9D8B030D-6E8A-4147-A177-3AD203B41FA5}">
                      <a16:colId xmlns:a16="http://schemas.microsoft.com/office/drawing/2014/main" val="972821047"/>
                    </a:ext>
                  </a:extLst>
                </a:gridCol>
              </a:tblGrid>
              <a:tr h="633819">
                <a:tc>
                  <a:txBody>
                    <a:bodyPr/>
                    <a:lstStyle/>
                    <a:p>
                      <a:pPr algn="r"/>
                      <a:r>
                        <a:rPr lang="es-ES" dirty="0">
                          <a:solidFill>
                            <a:schemeClr val="bg1"/>
                          </a:solidFill>
                        </a:rPr>
                        <a:t>Simulación cinética en Entornos Distribuidos</a:t>
                      </a:r>
                      <a:endParaRPr lang="es-ES" b="0" dirty="0">
                        <a:solidFill>
                          <a:schemeClr val="bg1"/>
                        </a:solidFill>
                      </a:endParaRPr>
                    </a:p>
                  </a:txBody>
                  <a:tcPr anchor="ctr">
                    <a:lnR w="12700" cap="flat" cmpd="sng" algn="ctr">
                      <a:solidFill>
                        <a:schemeClr val="tx1"/>
                      </a:solidFill>
                      <a:prstDash val="solid"/>
                      <a:round/>
                      <a:headEnd type="none" w="med" len="med"/>
                      <a:tailEnd type="none" w="med" len="med"/>
                    </a:lnR>
                  </a:tcPr>
                </a:tc>
                <a:tc>
                  <a:txBody>
                    <a:bodyPr/>
                    <a:lstStyle/>
                    <a:p>
                      <a:pPr algn="ctr"/>
                      <a:fld id="{0E1C8A44-DCA4-45BE-94D1-2AB25001A8D2}" type="slidenum">
                        <a:rPr lang="es-ES" smtClean="0">
                          <a:solidFill>
                            <a:schemeClr val="bg2">
                              <a:lumMod val="60000"/>
                              <a:lumOff val="40000"/>
                            </a:schemeClr>
                          </a:solidFill>
                        </a:rPr>
                        <a:t>32</a:t>
                      </a:fld>
                      <a:endParaRPr lang="es-ES" dirty="0">
                        <a:solidFill>
                          <a:schemeClr val="bg2">
                            <a:lumMod val="60000"/>
                            <a:lumOff val="40000"/>
                          </a:schemeClr>
                        </a:solidFill>
                      </a:endParaRPr>
                    </a:p>
                  </a:txBody>
                  <a:tcPr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862195207"/>
                  </a:ext>
                </a:extLst>
              </a:tr>
            </a:tbl>
          </a:graphicData>
        </a:graphic>
      </p:graphicFrame>
      <p:pic>
        <p:nvPicPr>
          <p:cNvPr id="50" name="Imagen 49">
            <a:extLst>
              <a:ext uri="{FF2B5EF4-FFF2-40B4-BE49-F238E27FC236}">
                <a16:creationId xmlns:a16="http://schemas.microsoft.com/office/drawing/2014/main" id="{EAFBBF17-2AE5-40F3-981E-8A607B7DD4E2}"/>
              </a:ext>
            </a:extLst>
          </p:cNvPr>
          <p:cNvPicPr>
            <a:picLocks noChangeAspect="1"/>
          </p:cNvPicPr>
          <p:nvPr/>
        </p:nvPicPr>
        <p:blipFill>
          <a:blip r:embed="rId10"/>
          <a:stretch>
            <a:fillRect/>
          </a:stretch>
        </p:blipFill>
        <p:spPr>
          <a:xfrm>
            <a:off x="68457" y="6153373"/>
            <a:ext cx="1998883" cy="619731"/>
          </a:xfrm>
          <a:prstGeom prst="rect">
            <a:avLst/>
          </a:prstGeom>
        </p:spPr>
      </p:pic>
      <p:sp>
        <p:nvSpPr>
          <p:cNvPr id="44" name="Rectángulo 43">
            <a:extLst>
              <a:ext uri="{FF2B5EF4-FFF2-40B4-BE49-F238E27FC236}">
                <a16:creationId xmlns:a16="http://schemas.microsoft.com/office/drawing/2014/main" id="{5E610A1C-2B5C-40EE-B798-804B2BE8EDDE}"/>
              </a:ext>
            </a:extLst>
          </p:cNvPr>
          <p:cNvSpPr/>
          <p:nvPr/>
        </p:nvSpPr>
        <p:spPr>
          <a:xfrm>
            <a:off x="0" y="873306"/>
            <a:ext cx="1785769" cy="5215521"/>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s-ES" sz="1350" u="sng" dirty="0">
                <a:solidFill>
                  <a:schemeClr val="bg1"/>
                </a:solidFill>
              </a:rPr>
              <a:t>Crecimiento cristalino</a:t>
            </a:r>
          </a:p>
          <a:p>
            <a:pPr marL="108000" indent="-72000">
              <a:buFontTx/>
              <a:buChar char="-"/>
            </a:pPr>
            <a:r>
              <a:rPr lang="es-ES" sz="1350" dirty="0">
                <a:solidFill>
                  <a:schemeClr val="bg1"/>
                </a:solidFill>
              </a:rPr>
              <a:t>Deposición</a:t>
            </a:r>
          </a:p>
          <a:p>
            <a:pPr marL="108000" indent="-72000">
              <a:buFontTx/>
              <a:buChar char="-"/>
            </a:pPr>
            <a:r>
              <a:rPr lang="es-ES" sz="1350" dirty="0">
                <a:solidFill>
                  <a:schemeClr val="bg1"/>
                </a:solidFill>
              </a:rPr>
              <a:t>Conceptos</a:t>
            </a:r>
          </a:p>
          <a:p>
            <a:pPr marL="108000" indent="-72000">
              <a:buFontTx/>
              <a:buChar char="-"/>
            </a:pPr>
            <a:r>
              <a:rPr lang="es-ES" sz="1350" dirty="0">
                <a:solidFill>
                  <a:schemeClr val="bg1"/>
                </a:solidFill>
              </a:rPr>
              <a:t>Tipos de Crecimiento</a:t>
            </a:r>
          </a:p>
          <a:p>
            <a:pPr marL="108000" indent="-72000">
              <a:buFontTx/>
              <a:buChar char="-"/>
            </a:pPr>
            <a:r>
              <a:rPr lang="es-ES" sz="1350" dirty="0"/>
              <a:t>Modelo TSK</a:t>
            </a:r>
          </a:p>
          <a:p>
            <a:pPr marL="108000" indent="-72000">
              <a:buFontTx/>
              <a:buChar char="-"/>
            </a:pPr>
            <a:endParaRPr lang="es-ES" sz="1350" dirty="0"/>
          </a:p>
          <a:p>
            <a:r>
              <a:rPr lang="es-ES" sz="1350" u="sng" dirty="0">
                <a:solidFill>
                  <a:schemeClr val="bg1"/>
                </a:solidFill>
              </a:rPr>
              <a:t>Simulación atomística</a:t>
            </a:r>
          </a:p>
          <a:p>
            <a:pPr marL="108000" indent="-72000">
              <a:buFontTx/>
              <a:buChar char="-"/>
            </a:pPr>
            <a:r>
              <a:rPr lang="es-ES" sz="1350" dirty="0">
                <a:solidFill>
                  <a:schemeClr val="bg1"/>
                </a:solidFill>
              </a:rPr>
              <a:t>Introducción</a:t>
            </a:r>
          </a:p>
          <a:p>
            <a:pPr marL="108000" indent="-72000">
              <a:buFontTx/>
              <a:buChar char="-"/>
            </a:pPr>
            <a:r>
              <a:rPr lang="es-ES" sz="1350" dirty="0">
                <a:solidFill>
                  <a:schemeClr val="bg1"/>
                </a:solidFill>
              </a:rPr>
              <a:t>Dinámica molecular</a:t>
            </a:r>
          </a:p>
          <a:p>
            <a:pPr marL="108000" indent="-72000">
              <a:buFontTx/>
              <a:buChar char="-"/>
            </a:pPr>
            <a:r>
              <a:rPr lang="es-ES" sz="1350" dirty="0">
                <a:solidFill>
                  <a:schemeClr val="bg1"/>
                </a:solidFill>
              </a:rPr>
              <a:t>Monte Carlo</a:t>
            </a:r>
          </a:p>
          <a:p>
            <a:pPr marL="288000" lvl="1" indent="-171450">
              <a:buFont typeface="Arial" panose="020B0604020202020204" pitchFamily="34" charset="0"/>
              <a:buChar char="•"/>
            </a:pPr>
            <a:r>
              <a:rPr lang="es-ES" sz="1350" dirty="0">
                <a:solidFill>
                  <a:schemeClr val="bg1"/>
                </a:solidFill>
              </a:rPr>
              <a:t>KMC</a:t>
            </a:r>
          </a:p>
          <a:p>
            <a:pPr marL="288000" lvl="1" indent="-171450">
              <a:buFont typeface="Arial" panose="020B0604020202020204" pitchFamily="34" charset="0"/>
              <a:buChar char="•"/>
            </a:pPr>
            <a:r>
              <a:rPr lang="es-ES" sz="1350" dirty="0">
                <a:solidFill>
                  <a:schemeClr val="bg1"/>
                </a:solidFill>
              </a:rPr>
              <a:t>Paralelización</a:t>
            </a:r>
          </a:p>
          <a:p>
            <a:endParaRPr lang="es-ES" sz="1350" b="1" u="sng" dirty="0"/>
          </a:p>
          <a:p>
            <a:r>
              <a:rPr lang="es-ES" sz="1350" u="sng" dirty="0">
                <a:solidFill>
                  <a:schemeClr val="bg1"/>
                </a:solidFill>
              </a:rPr>
              <a:t>Aportaciones</a:t>
            </a:r>
          </a:p>
          <a:p>
            <a:pPr marL="108000" indent="-72000">
              <a:buFontTx/>
              <a:buChar char="-"/>
            </a:pPr>
            <a:r>
              <a:rPr lang="es-ES" sz="1350" dirty="0" err="1">
                <a:solidFill>
                  <a:schemeClr val="bg1"/>
                </a:solidFill>
              </a:rPr>
              <a:t>Homoepitaxia</a:t>
            </a:r>
            <a:endParaRPr lang="es-ES" sz="1350" dirty="0">
              <a:solidFill>
                <a:schemeClr val="bg1"/>
              </a:solidFill>
            </a:endParaRPr>
          </a:p>
          <a:p>
            <a:pPr marL="108000" indent="-72000">
              <a:buFontTx/>
              <a:buChar char="-"/>
            </a:pPr>
            <a:r>
              <a:rPr lang="es-ES" sz="1350" dirty="0" err="1">
                <a:solidFill>
                  <a:schemeClr val="bg1"/>
                </a:solidFill>
              </a:rPr>
              <a:t>Heteroepitaxia</a:t>
            </a:r>
            <a:endParaRPr lang="es-ES" sz="1350" dirty="0">
              <a:solidFill>
                <a:schemeClr val="bg1"/>
              </a:solidFill>
            </a:endParaRPr>
          </a:p>
          <a:p>
            <a:pPr marL="108000" indent="-72000">
              <a:buFontTx/>
              <a:buChar char="-"/>
            </a:pPr>
            <a:r>
              <a:rPr lang="es-ES" sz="1350" dirty="0"/>
              <a:t>Análisis </a:t>
            </a:r>
            <a:r>
              <a:rPr lang="es-ES" sz="1350" dirty="0" err="1"/>
              <a:t>MMonCa</a:t>
            </a:r>
            <a:endParaRPr lang="es-ES" sz="1350" dirty="0"/>
          </a:p>
          <a:p>
            <a:endParaRPr lang="es-ES" sz="1350" dirty="0"/>
          </a:p>
          <a:p>
            <a:r>
              <a:rPr lang="es-ES" sz="1350" b="1" u="sng" dirty="0">
                <a:solidFill>
                  <a:srgbClr val="FD9101"/>
                </a:solidFill>
              </a:rPr>
              <a:t>Simulador distribuido</a:t>
            </a:r>
          </a:p>
          <a:p>
            <a:pPr marL="108000" indent="-72000">
              <a:buFontTx/>
              <a:buChar char="-"/>
            </a:pPr>
            <a:r>
              <a:rPr lang="es-ES" sz="1350" dirty="0">
                <a:solidFill>
                  <a:schemeClr val="bg1"/>
                </a:solidFill>
              </a:rPr>
              <a:t>Versión secuencial</a:t>
            </a:r>
          </a:p>
          <a:p>
            <a:pPr marL="108000" indent="-72000">
              <a:buFontTx/>
              <a:buChar char="-"/>
            </a:pPr>
            <a:r>
              <a:rPr lang="es-ES" sz="1350" b="1" dirty="0">
                <a:solidFill>
                  <a:srgbClr val="FD9101"/>
                </a:solidFill>
              </a:rPr>
              <a:t>Versión distribuida</a:t>
            </a:r>
          </a:p>
          <a:p>
            <a:pPr marL="108000" indent="-72000">
              <a:buFontTx/>
              <a:buChar char="-"/>
            </a:pPr>
            <a:r>
              <a:rPr lang="es-ES" sz="1350" dirty="0"/>
              <a:t>Simulaciones</a:t>
            </a:r>
          </a:p>
          <a:p>
            <a:endParaRPr lang="es-ES" sz="1350" dirty="0"/>
          </a:p>
          <a:p>
            <a:r>
              <a:rPr lang="es-ES" sz="1350" u="sng" dirty="0"/>
              <a:t>Conclusiones</a:t>
            </a:r>
          </a:p>
        </p:txBody>
      </p:sp>
    </p:spTree>
    <p:extLst>
      <p:ext uri="{BB962C8B-B14F-4D97-AF65-F5344CB8AC3E}">
        <p14:creationId xmlns:p14="http://schemas.microsoft.com/office/powerpoint/2010/main" val="14749227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mph" presetSubtype="2" fill="hold" nodeType="clickEffect">
                                  <p:stCondLst>
                                    <p:cond delay="0"/>
                                  </p:stCondLst>
                                  <p:childTnLst>
                                    <p:animClr clrSpc="rgb" dir="cw">
                                      <p:cBhvr override="childStyle">
                                        <p:cTn id="6" dur="10" fill="hold"/>
                                        <p:tgtEl>
                                          <p:spTgt spid="164">
                                            <p:txEl>
                                              <p:pRg st="0" end="0"/>
                                            </p:txEl>
                                          </p:spTgt>
                                        </p:tgtEl>
                                        <p:attrNameLst>
                                          <p:attrName>style.color</p:attrName>
                                        </p:attrNameLst>
                                      </p:cBhvr>
                                      <p:to>
                                        <a:schemeClr val="accent1"/>
                                      </p:to>
                                    </p:animClr>
                                  </p:childTnLst>
                                </p:cTn>
                              </p:par>
                            </p:childTnLst>
                          </p:cTn>
                        </p:par>
                      </p:childTnLst>
                    </p:cTn>
                  </p:par>
                  <p:par>
                    <p:cTn id="7" fill="hold">
                      <p:stCondLst>
                        <p:cond delay="indefinite"/>
                      </p:stCondLst>
                      <p:childTnLst>
                        <p:par>
                          <p:cTn id="8" fill="hold">
                            <p:stCondLst>
                              <p:cond delay="0"/>
                            </p:stCondLst>
                            <p:childTnLst>
                              <p:par>
                                <p:cTn id="9" presetID="14" presetClass="exit" presetSubtype="10" fill="hold" grpId="0" nodeType="clickEffect">
                                  <p:stCondLst>
                                    <p:cond delay="0"/>
                                  </p:stCondLst>
                                  <p:childTnLst>
                                    <p:animEffect transition="out" filter="randombar(horizontal)">
                                      <p:cBhvr>
                                        <p:cTn id="10" dur="500"/>
                                        <p:tgtEl>
                                          <p:spTgt spid="140"/>
                                        </p:tgtEl>
                                      </p:cBhvr>
                                    </p:animEffect>
                                    <p:set>
                                      <p:cBhvr>
                                        <p:cTn id="11" dur="1" fill="hold">
                                          <p:stCondLst>
                                            <p:cond delay="499"/>
                                          </p:stCondLst>
                                        </p:cTn>
                                        <p:tgtEl>
                                          <p:spTgt spid="140"/>
                                        </p:tgtEl>
                                        <p:attrNameLst>
                                          <p:attrName>style.visibility</p:attrName>
                                        </p:attrNameLst>
                                      </p:cBhvr>
                                      <p:to>
                                        <p:strVal val="hidden"/>
                                      </p:to>
                                    </p:set>
                                  </p:childTnLst>
                                </p:cTn>
                              </p:par>
                            </p:childTnLst>
                          </p:cTn>
                        </p:par>
                        <p:par>
                          <p:cTn id="12" fill="hold">
                            <p:stCondLst>
                              <p:cond delay="500"/>
                            </p:stCondLst>
                            <p:childTnLst>
                              <p:par>
                                <p:cTn id="13" presetID="1" presetClass="emph" presetSubtype="2" fill="hold" nodeType="afterEffect">
                                  <p:stCondLst>
                                    <p:cond delay="0"/>
                                  </p:stCondLst>
                                  <p:childTnLst>
                                    <p:animClr clrSpc="rgb" dir="cw">
                                      <p:cBhvr>
                                        <p:cTn id="14" dur="500" fill="hold"/>
                                        <p:tgtEl>
                                          <p:spTgt spid="139"/>
                                        </p:tgtEl>
                                        <p:attrNameLst>
                                          <p:attrName>fillcolor</p:attrName>
                                        </p:attrNameLst>
                                      </p:cBhvr>
                                      <p:to>
                                        <a:srgbClr val="8FAADC"/>
                                      </p:to>
                                    </p:animClr>
                                    <p:set>
                                      <p:cBhvr>
                                        <p:cTn id="15" dur="500" fill="hold"/>
                                        <p:tgtEl>
                                          <p:spTgt spid="139"/>
                                        </p:tgtEl>
                                        <p:attrNameLst>
                                          <p:attrName>fill.type</p:attrName>
                                        </p:attrNameLst>
                                      </p:cBhvr>
                                      <p:to>
                                        <p:strVal val="solid"/>
                                      </p:to>
                                    </p:set>
                                    <p:set>
                                      <p:cBhvr>
                                        <p:cTn id="16" dur="500" fill="hold"/>
                                        <p:tgtEl>
                                          <p:spTgt spid="139"/>
                                        </p:tgtEl>
                                        <p:attrNameLst>
                                          <p:attrName>fill.on</p:attrName>
                                        </p:attrNameLst>
                                      </p:cBhvr>
                                      <p:to>
                                        <p:strVal val="true"/>
                                      </p:to>
                                    </p:set>
                                  </p:childTnLst>
                                </p:cTn>
                              </p:par>
                            </p:childTnLst>
                          </p:cTn>
                        </p:par>
                      </p:childTnLst>
                    </p:cTn>
                  </p:par>
                  <p:par>
                    <p:cTn id="17" fill="hold">
                      <p:stCondLst>
                        <p:cond delay="indefinite"/>
                      </p:stCondLst>
                      <p:childTnLst>
                        <p:par>
                          <p:cTn id="18" fill="hold">
                            <p:stCondLst>
                              <p:cond delay="0"/>
                            </p:stCondLst>
                            <p:childTnLst>
                              <p:par>
                                <p:cTn id="19" presetID="63" presetClass="path" presetSubtype="0" accel="50000" decel="50000" fill="hold" grpId="0" nodeType="clickEffect">
                                  <p:stCondLst>
                                    <p:cond delay="0"/>
                                  </p:stCondLst>
                                  <p:childTnLst>
                                    <p:animMotion origin="layout" path="M -2.77778E-6 -1.11111E-6 L -0.02031 -0.16528 " pathEditMode="relative" rAng="0" ptsTypes="AA">
                                      <p:cBhvr>
                                        <p:cTn id="20" dur="2000" fill="hold"/>
                                        <p:tgtEl>
                                          <p:spTgt spid="137"/>
                                        </p:tgtEl>
                                        <p:attrNameLst>
                                          <p:attrName>ppt_x</p:attrName>
                                          <p:attrName>ppt_y</p:attrName>
                                        </p:attrNameLst>
                                      </p:cBhvr>
                                      <p:rCtr x="-1024" y="-8264"/>
                                    </p:animMotion>
                                  </p:childTnLst>
                                </p:cTn>
                              </p:par>
                              <p:par>
                                <p:cTn id="21" presetID="63" presetClass="path" presetSubtype="0" accel="50000" decel="50000" fill="hold" grpId="0" nodeType="withEffect">
                                  <p:stCondLst>
                                    <p:cond delay="0"/>
                                  </p:stCondLst>
                                  <p:childTnLst>
                                    <p:animMotion origin="layout" path="M -2.77778E-6 -1.11111E-6 L 0.03229 -0.16528 " pathEditMode="relative" rAng="0" ptsTypes="AA">
                                      <p:cBhvr>
                                        <p:cTn id="22" dur="2000" fill="hold"/>
                                        <p:tgtEl>
                                          <p:spTgt spid="139"/>
                                        </p:tgtEl>
                                        <p:attrNameLst>
                                          <p:attrName>ppt_x</p:attrName>
                                          <p:attrName>ppt_y</p:attrName>
                                        </p:attrNameLst>
                                      </p:cBhvr>
                                      <p:rCtr x="1615" y="-8264"/>
                                    </p:animMotion>
                                  </p:childTnLst>
                                </p:cTn>
                              </p:par>
                            </p:childTnLst>
                          </p:cTn>
                        </p:par>
                      </p:childTnLst>
                    </p:cTn>
                  </p:par>
                  <p:par>
                    <p:cTn id="23" fill="hold">
                      <p:stCondLst>
                        <p:cond delay="indefinite"/>
                      </p:stCondLst>
                      <p:childTnLst>
                        <p:par>
                          <p:cTn id="24" fill="hold">
                            <p:stCondLst>
                              <p:cond delay="0"/>
                            </p:stCondLst>
                            <p:childTnLst>
                              <p:par>
                                <p:cTn id="25" presetID="3" presetClass="emph" presetSubtype="2" fill="hold" nodeType="clickEffect">
                                  <p:stCondLst>
                                    <p:cond delay="0"/>
                                  </p:stCondLst>
                                  <p:childTnLst>
                                    <p:animClr clrSpc="rgb" dir="cw">
                                      <p:cBhvr override="childStyle">
                                        <p:cTn id="26" dur="10" fill="hold"/>
                                        <p:tgtEl>
                                          <p:spTgt spid="164">
                                            <p:txEl>
                                              <p:pRg st="1" end="1"/>
                                            </p:txEl>
                                          </p:spTgt>
                                        </p:tgtEl>
                                        <p:attrNameLst>
                                          <p:attrName>style.color</p:attrName>
                                        </p:attrNameLst>
                                      </p:cBhvr>
                                      <p:to>
                                        <a:schemeClr val="accent1"/>
                                      </p:to>
                                    </p:animClr>
                                  </p:childTnLst>
                                </p:cTn>
                              </p:par>
                              <p:par>
                                <p:cTn id="27" presetID="3" presetClass="emph" presetSubtype="2" fill="hold" nodeType="withEffect">
                                  <p:stCondLst>
                                    <p:cond delay="0"/>
                                  </p:stCondLst>
                                  <p:childTnLst>
                                    <p:animClr clrSpc="rgb" dir="cw">
                                      <p:cBhvr override="childStyle">
                                        <p:cTn id="28" dur="10" fill="hold"/>
                                        <p:tgtEl>
                                          <p:spTgt spid="164">
                                            <p:txEl>
                                              <p:pRg st="0" end="0"/>
                                            </p:txEl>
                                          </p:spTgt>
                                        </p:tgtEl>
                                        <p:attrNameLst>
                                          <p:attrName>style.color</p:attrName>
                                        </p:attrNameLst>
                                      </p:cBhvr>
                                      <p:to>
                                        <a:schemeClr val="tx1"/>
                                      </p:to>
                                    </p:animClr>
                                  </p:childTnLst>
                                </p:cTn>
                              </p:par>
                            </p:childTnLst>
                          </p:cTn>
                        </p:par>
                      </p:childTnLst>
                    </p:cTn>
                  </p:par>
                  <p:par>
                    <p:cTn id="29" fill="hold">
                      <p:stCondLst>
                        <p:cond delay="indefinite"/>
                      </p:stCondLst>
                      <p:childTnLst>
                        <p:par>
                          <p:cTn id="30" fill="hold">
                            <p:stCondLst>
                              <p:cond delay="0"/>
                            </p:stCondLst>
                            <p:childTnLst>
                              <p:par>
                                <p:cTn id="31" presetID="22" presetClass="entr" presetSubtype="8" fill="hold" nodeType="clickEffect">
                                  <p:stCondLst>
                                    <p:cond delay="0"/>
                                  </p:stCondLst>
                                  <p:childTnLst>
                                    <p:set>
                                      <p:cBhvr>
                                        <p:cTn id="32" dur="1" fill="hold">
                                          <p:stCondLst>
                                            <p:cond delay="0"/>
                                          </p:stCondLst>
                                        </p:cTn>
                                        <p:tgtEl>
                                          <p:spTgt spid="199"/>
                                        </p:tgtEl>
                                        <p:attrNameLst>
                                          <p:attrName>style.visibility</p:attrName>
                                        </p:attrNameLst>
                                      </p:cBhvr>
                                      <p:to>
                                        <p:strVal val="visible"/>
                                      </p:to>
                                    </p:set>
                                    <p:animEffect transition="in" filter="wipe(left)">
                                      <p:cBhvr>
                                        <p:cTn id="33" dur="750"/>
                                        <p:tgtEl>
                                          <p:spTgt spid="199"/>
                                        </p:tgtEl>
                                      </p:cBhvr>
                                    </p:animEffect>
                                  </p:childTnLst>
                                </p:cTn>
                              </p:par>
                              <p:par>
                                <p:cTn id="34" presetID="22" presetClass="entr" presetSubtype="2" fill="hold" nodeType="withEffect">
                                  <p:stCondLst>
                                    <p:cond delay="0"/>
                                  </p:stCondLst>
                                  <p:childTnLst>
                                    <p:set>
                                      <p:cBhvr>
                                        <p:cTn id="35" dur="1" fill="hold">
                                          <p:stCondLst>
                                            <p:cond delay="0"/>
                                          </p:stCondLst>
                                        </p:cTn>
                                        <p:tgtEl>
                                          <p:spTgt spid="197"/>
                                        </p:tgtEl>
                                        <p:attrNameLst>
                                          <p:attrName>style.visibility</p:attrName>
                                        </p:attrNameLst>
                                      </p:cBhvr>
                                      <p:to>
                                        <p:strVal val="visible"/>
                                      </p:to>
                                    </p:set>
                                    <p:animEffect transition="in" filter="wipe(right)">
                                      <p:cBhvr>
                                        <p:cTn id="36" dur="750"/>
                                        <p:tgtEl>
                                          <p:spTgt spid="197"/>
                                        </p:tgtEl>
                                      </p:cBhvr>
                                    </p:animEffect>
                                  </p:childTnLst>
                                </p:cTn>
                              </p:par>
                            </p:childTnLst>
                          </p:cTn>
                        </p:par>
                        <p:par>
                          <p:cTn id="37" fill="hold">
                            <p:stCondLst>
                              <p:cond delay="750"/>
                            </p:stCondLst>
                            <p:childTnLst>
                              <p:par>
                                <p:cTn id="38" presetID="63" presetClass="path" presetSubtype="0" accel="50000" decel="50000" fill="hold" grpId="0" nodeType="afterEffect">
                                  <p:stCondLst>
                                    <p:cond delay="0"/>
                                  </p:stCondLst>
                                  <p:childTnLst>
                                    <p:animMotion origin="layout" path="M 3.05556E-6 -2.59259E-6 L 0.0783 -2.59259E-6 " pathEditMode="relative" rAng="0" ptsTypes="AA">
                                      <p:cBhvr>
                                        <p:cTn id="39" dur="2000" fill="hold"/>
                                        <p:tgtEl>
                                          <p:spTgt spid="198"/>
                                        </p:tgtEl>
                                        <p:attrNameLst>
                                          <p:attrName>ppt_x</p:attrName>
                                          <p:attrName>ppt_y</p:attrName>
                                        </p:attrNameLst>
                                      </p:cBhvr>
                                      <p:rCtr x="3906" y="0"/>
                                    </p:animMotion>
                                  </p:childTnLst>
                                </p:cTn>
                              </p:par>
                              <p:par>
                                <p:cTn id="40" presetID="35" presetClass="path" presetSubtype="0" accel="50000" decel="50000" fill="hold" grpId="0" nodeType="withEffect">
                                  <p:stCondLst>
                                    <p:cond delay="0"/>
                                  </p:stCondLst>
                                  <p:childTnLst>
                                    <p:animMotion origin="layout" path="M 1.66667E-6 1.11022E-16 L -0.07726 1.11022E-16 " pathEditMode="relative" rAng="0" ptsTypes="AA">
                                      <p:cBhvr>
                                        <p:cTn id="41" dur="2000" fill="hold"/>
                                        <p:tgtEl>
                                          <p:spTgt spid="196"/>
                                        </p:tgtEl>
                                        <p:attrNameLst>
                                          <p:attrName>ppt_x</p:attrName>
                                          <p:attrName>ppt_y</p:attrName>
                                        </p:attrNameLst>
                                      </p:cBhvr>
                                      <p:rCtr x="-3872" y="0"/>
                                    </p:animMotion>
                                  </p:childTnLst>
                                </p:cTn>
                              </p:par>
                            </p:childTnLst>
                          </p:cTn>
                        </p:par>
                      </p:childTnLst>
                    </p:cTn>
                  </p:par>
                  <p:par>
                    <p:cTn id="42" fill="hold">
                      <p:stCondLst>
                        <p:cond delay="indefinite"/>
                      </p:stCondLst>
                      <p:childTnLst>
                        <p:par>
                          <p:cTn id="43" fill="hold">
                            <p:stCondLst>
                              <p:cond delay="0"/>
                            </p:stCondLst>
                            <p:childTnLst>
                              <p:par>
                                <p:cTn id="44" presetID="3" presetClass="emph" presetSubtype="2" fill="hold" nodeType="clickEffect">
                                  <p:stCondLst>
                                    <p:cond delay="0"/>
                                  </p:stCondLst>
                                  <p:childTnLst>
                                    <p:animClr clrSpc="rgb" dir="cw">
                                      <p:cBhvr override="childStyle">
                                        <p:cTn id="45" dur="10" fill="hold"/>
                                        <p:tgtEl>
                                          <p:spTgt spid="164">
                                            <p:txEl>
                                              <p:pRg st="2" end="2"/>
                                            </p:txEl>
                                          </p:spTgt>
                                        </p:tgtEl>
                                        <p:attrNameLst>
                                          <p:attrName>style.color</p:attrName>
                                        </p:attrNameLst>
                                      </p:cBhvr>
                                      <p:to>
                                        <a:schemeClr val="accent1"/>
                                      </p:to>
                                    </p:animClr>
                                  </p:childTnLst>
                                  <p:subTnLst>
                                    <p:animClr clrSpc="rgb" dir="cw">
                                      <p:cBhvr override="childStyle">
                                        <p:cTn dur="1" fill="hold" display="0" masterRel="nextClick" afterEffect="1"/>
                                        <p:tgtEl>
                                          <p:spTgt spid="164">
                                            <p:txEl>
                                              <p:pRg st="2" end="2"/>
                                            </p:txEl>
                                          </p:spTgt>
                                        </p:tgtEl>
                                        <p:attrNameLst>
                                          <p:attrName>ppt_c</p:attrName>
                                        </p:attrNameLst>
                                      </p:cBhvr>
                                      <p:to>
                                        <a:schemeClr val="tx1"/>
                                      </p:to>
                                    </p:animClr>
                                  </p:subTnLst>
                                </p:cTn>
                              </p:par>
                              <p:par>
                                <p:cTn id="46" presetID="3" presetClass="emph" presetSubtype="2" fill="hold" nodeType="withEffect">
                                  <p:stCondLst>
                                    <p:cond delay="0"/>
                                  </p:stCondLst>
                                  <p:childTnLst>
                                    <p:animClr clrSpc="rgb" dir="cw">
                                      <p:cBhvr override="childStyle">
                                        <p:cTn id="47" dur="10" fill="hold"/>
                                        <p:tgtEl>
                                          <p:spTgt spid="164">
                                            <p:txEl>
                                              <p:pRg st="1" end="1"/>
                                            </p:txEl>
                                          </p:spTgt>
                                        </p:tgtEl>
                                        <p:attrNameLst>
                                          <p:attrName>style.color</p:attrName>
                                        </p:attrNameLst>
                                      </p:cBhvr>
                                      <p:to>
                                        <a:schemeClr val="tx1"/>
                                      </p:to>
                                    </p:animClr>
                                  </p:childTnLst>
                                </p:cTn>
                              </p:par>
                            </p:childTnLst>
                          </p:cTn>
                        </p:par>
                      </p:childTnLst>
                    </p:cTn>
                  </p:par>
                  <p:par>
                    <p:cTn id="48" fill="hold">
                      <p:stCondLst>
                        <p:cond delay="indefinite"/>
                      </p:stCondLst>
                      <p:childTnLst>
                        <p:par>
                          <p:cTn id="49" fill="hold">
                            <p:stCondLst>
                              <p:cond delay="0"/>
                            </p:stCondLst>
                            <p:childTnLst>
                              <p:par>
                                <p:cTn id="50" presetID="3" presetClass="emph" presetSubtype="2" fill="hold" nodeType="clickEffect">
                                  <p:stCondLst>
                                    <p:cond delay="0"/>
                                  </p:stCondLst>
                                  <p:childTnLst>
                                    <p:animClr clrSpc="rgb" dir="cw">
                                      <p:cBhvr override="childStyle">
                                        <p:cTn id="51" dur="10" fill="hold"/>
                                        <p:tgtEl>
                                          <p:spTgt spid="164">
                                            <p:txEl>
                                              <p:pRg st="3" end="3"/>
                                            </p:txEl>
                                          </p:spTgt>
                                        </p:tgtEl>
                                        <p:attrNameLst>
                                          <p:attrName>style.color</p:attrName>
                                        </p:attrNameLst>
                                      </p:cBhvr>
                                      <p:to>
                                        <a:schemeClr val="accent1"/>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7" grpId="0" animBg="1"/>
      <p:bldP spid="139" grpId="0" animBg="1"/>
      <p:bldP spid="140" grpId="0" animBg="1"/>
      <p:bldP spid="196" grpId="0" animBg="1"/>
      <p:bldP spid="198"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ángulo 7"/>
          <p:cNvSpPr/>
          <p:nvPr/>
        </p:nvSpPr>
        <p:spPr>
          <a:xfrm>
            <a:off x="0" y="6088828"/>
            <a:ext cx="9144000" cy="769172"/>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r"/>
            <a:endParaRPr lang="es-ES" dirty="0"/>
          </a:p>
        </p:txBody>
      </p:sp>
      <p:sp>
        <p:nvSpPr>
          <p:cNvPr id="9" name="Rectángulo 8"/>
          <p:cNvSpPr/>
          <p:nvPr/>
        </p:nvSpPr>
        <p:spPr>
          <a:xfrm>
            <a:off x="0" y="0"/>
            <a:ext cx="1785769" cy="6088828"/>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ES" dirty="0"/>
          </a:p>
        </p:txBody>
      </p:sp>
      <p:pic>
        <p:nvPicPr>
          <p:cNvPr id="11" name="Picture 6" descr="Resultado de imagen de universidad de cádiz"/>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9773" y="75303"/>
            <a:ext cx="473646" cy="60897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8" descr="Resultado de imagen de sistemas inteligentes de computación uc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458" y="75304"/>
            <a:ext cx="1085768" cy="60897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033195" y="198971"/>
            <a:ext cx="6820349" cy="887552"/>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a:lstStyle>
          <a:p>
            <a:r>
              <a:rPr lang="es-ES" dirty="0"/>
              <a:t>Paralelización distribuida</a:t>
            </a:r>
          </a:p>
        </p:txBody>
      </p:sp>
      <p:sp>
        <p:nvSpPr>
          <p:cNvPr id="73" name="CuadroTexto 72">
            <a:extLst>
              <a:ext uri="{FF2B5EF4-FFF2-40B4-BE49-F238E27FC236}">
                <a16:creationId xmlns:a16="http://schemas.microsoft.com/office/drawing/2014/main" id="{D77373EB-3732-47DA-8C5A-BBADE2BBEEA3}"/>
              </a:ext>
            </a:extLst>
          </p:cNvPr>
          <p:cNvSpPr txBox="1"/>
          <p:nvPr/>
        </p:nvSpPr>
        <p:spPr>
          <a:xfrm>
            <a:off x="1785770" y="1086522"/>
            <a:ext cx="7317998" cy="523220"/>
          </a:xfrm>
          <a:prstGeom prst="rect">
            <a:avLst/>
          </a:prstGeom>
          <a:noFill/>
        </p:spPr>
        <p:txBody>
          <a:bodyPr wrap="square" rtlCol="0">
            <a:spAutoFit/>
          </a:bodyPr>
          <a:lstStyle/>
          <a:p>
            <a:pPr algn="ctr"/>
            <a:r>
              <a:rPr lang="es-ES" sz="2800" u="sng" dirty="0"/>
              <a:t>Comunicaciones</a:t>
            </a:r>
          </a:p>
        </p:txBody>
      </p:sp>
      <p:sp>
        <p:nvSpPr>
          <p:cNvPr id="75" name="Rectángulo 74">
            <a:extLst>
              <a:ext uri="{FF2B5EF4-FFF2-40B4-BE49-F238E27FC236}">
                <a16:creationId xmlns:a16="http://schemas.microsoft.com/office/drawing/2014/main" id="{69F189B0-DF01-4589-83D8-E1D2E92FD34C}"/>
              </a:ext>
            </a:extLst>
          </p:cNvPr>
          <p:cNvSpPr/>
          <p:nvPr/>
        </p:nvSpPr>
        <p:spPr>
          <a:xfrm>
            <a:off x="1921995" y="5361977"/>
            <a:ext cx="7101079" cy="537822"/>
          </a:xfrm>
          <a:prstGeom prst="rect">
            <a:avLst/>
          </a:prstGeom>
          <a:solidFill>
            <a:schemeClr val="tx1">
              <a:lumMod val="75000"/>
              <a:lumOff val="2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n-US" sz="1400" b="1" u="sng" dirty="0">
                <a:solidFill>
                  <a:srgbClr val="FFFF00"/>
                </a:solidFill>
              </a:rPr>
              <a:t>J. Abujas</a:t>
            </a:r>
            <a:r>
              <a:rPr lang="en-US" sz="1400" dirty="0"/>
              <a:t>, «A distributed-memory parallel lattice Kinetic Monte Carlo algorithm for crystal growth applied to barite (001) face», Crystal Research &amp; Technology, vol. 51, p. 575, 2016.</a:t>
            </a:r>
            <a:endParaRPr lang="de-DE" sz="1400" dirty="0"/>
          </a:p>
        </p:txBody>
      </p:sp>
      <p:sp>
        <p:nvSpPr>
          <p:cNvPr id="41" name="Elipse 40">
            <a:extLst>
              <a:ext uri="{FF2B5EF4-FFF2-40B4-BE49-F238E27FC236}">
                <a16:creationId xmlns:a16="http://schemas.microsoft.com/office/drawing/2014/main" id="{C55225A0-CBEE-475C-A400-60B558AC7AFD}"/>
              </a:ext>
            </a:extLst>
          </p:cNvPr>
          <p:cNvSpPr/>
          <p:nvPr/>
        </p:nvSpPr>
        <p:spPr>
          <a:xfrm>
            <a:off x="2033195" y="1824307"/>
            <a:ext cx="2659117" cy="3224947"/>
          </a:xfrm>
          <a:prstGeom prst="ellipse">
            <a:avLst/>
          </a:prstGeom>
          <a:solidFill>
            <a:srgbClr val="698CB8"/>
          </a:solidFill>
          <a:ln>
            <a:solidFill>
              <a:srgbClr val="698CB8"/>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42" name="Rectángulo 41">
            <a:extLst>
              <a:ext uri="{FF2B5EF4-FFF2-40B4-BE49-F238E27FC236}">
                <a16:creationId xmlns:a16="http://schemas.microsoft.com/office/drawing/2014/main" id="{FEE9AF48-A5F3-4DBA-B5C5-A3EA80B995A4}"/>
              </a:ext>
            </a:extLst>
          </p:cNvPr>
          <p:cNvSpPr/>
          <p:nvPr/>
        </p:nvSpPr>
        <p:spPr>
          <a:xfrm>
            <a:off x="2219603" y="2074600"/>
            <a:ext cx="2281670" cy="369332"/>
          </a:xfrm>
          <a:prstGeom prst="rect">
            <a:avLst/>
          </a:prstGeom>
        </p:spPr>
        <p:txBody>
          <a:bodyPr wrap="square">
            <a:spAutoFit/>
          </a:bodyPr>
          <a:lstStyle/>
          <a:p>
            <a:pPr algn="ctr">
              <a:spcBef>
                <a:spcPts val="1200"/>
              </a:spcBef>
            </a:pPr>
            <a:r>
              <a:rPr lang="es-ES" u="sng" dirty="0">
                <a:solidFill>
                  <a:schemeClr val="bg1"/>
                </a:solidFill>
              </a:rPr>
              <a:t>Comandos TCL</a:t>
            </a:r>
          </a:p>
        </p:txBody>
      </p:sp>
      <p:sp>
        <p:nvSpPr>
          <p:cNvPr id="43" name="Rectángulo 42">
            <a:extLst>
              <a:ext uri="{FF2B5EF4-FFF2-40B4-BE49-F238E27FC236}">
                <a16:creationId xmlns:a16="http://schemas.microsoft.com/office/drawing/2014/main" id="{CFDFF512-74E9-4EA8-BD5B-05B6A31F6809}"/>
              </a:ext>
            </a:extLst>
          </p:cNvPr>
          <p:cNvSpPr/>
          <p:nvPr/>
        </p:nvSpPr>
        <p:spPr>
          <a:xfrm>
            <a:off x="3081111" y="2509559"/>
            <a:ext cx="558654" cy="369332"/>
          </a:xfrm>
          <a:prstGeom prst="rect">
            <a:avLst/>
          </a:prstGeom>
        </p:spPr>
        <p:txBody>
          <a:bodyPr wrap="square">
            <a:spAutoFit/>
          </a:bodyPr>
          <a:lstStyle/>
          <a:p>
            <a:pPr algn="ctr">
              <a:spcBef>
                <a:spcPts val="1200"/>
              </a:spcBef>
            </a:pPr>
            <a:r>
              <a:rPr lang="es-ES" dirty="0" err="1">
                <a:solidFill>
                  <a:schemeClr val="bg1"/>
                </a:solidFill>
              </a:rPr>
              <a:t>Init</a:t>
            </a:r>
            <a:endParaRPr lang="es-ES" dirty="0">
              <a:solidFill>
                <a:schemeClr val="bg1"/>
              </a:solidFill>
            </a:endParaRPr>
          </a:p>
        </p:txBody>
      </p:sp>
      <p:sp>
        <p:nvSpPr>
          <p:cNvPr id="44" name="Rectángulo 43">
            <a:extLst>
              <a:ext uri="{FF2B5EF4-FFF2-40B4-BE49-F238E27FC236}">
                <a16:creationId xmlns:a16="http://schemas.microsoft.com/office/drawing/2014/main" id="{0872CDEE-5950-4F75-810B-80EA4591E5D8}"/>
              </a:ext>
            </a:extLst>
          </p:cNvPr>
          <p:cNvSpPr/>
          <p:nvPr/>
        </p:nvSpPr>
        <p:spPr>
          <a:xfrm>
            <a:off x="2939172" y="3142493"/>
            <a:ext cx="842527" cy="369332"/>
          </a:xfrm>
          <a:prstGeom prst="rect">
            <a:avLst/>
          </a:prstGeom>
        </p:spPr>
        <p:txBody>
          <a:bodyPr wrap="square">
            <a:spAutoFit/>
          </a:bodyPr>
          <a:lstStyle/>
          <a:p>
            <a:pPr algn="ctr">
              <a:spcBef>
                <a:spcPts val="1200"/>
              </a:spcBef>
            </a:pPr>
            <a:r>
              <a:rPr lang="es-ES" dirty="0" err="1">
                <a:solidFill>
                  <a:schemeClr val="bg1"/>
                </a:solidFill>
              </a:rPr>
              <a:t>Anneal</a:t>
            </a:r>
            <a:endParaRPr lang="es-ES" dirty="0">
              <a:solidFill>
                <a:schemeClr val="bg1"/>
              </a:solidFill>
            </a:endParaRPr>
          </a:p>
        </p:txBody>
      </p:sp>
      <p:sp>
        <p:nvSpPr>
          <p:cNvPr id="45" name="Rectángulo 44">
            <a:extLst>
              <a:ext uri="{FF2B5EF4-FFF2-40B4-BE49-F238E27FC236}">
                <a16:creationId xmlns:a16="http://schemas.microsoft.com/office/drawing/2014/main" id="{9F44A335-6E31-45AD-A325-44DD51C34F42}"/>
              </a:ext>
            </a:extLst>
          </p:cNvPr>
          <p:cNvSpPr/>
          <p:nvPr/>
        </p:nvSpPr>
        <p:spPr>
          <a:xfrm>
            <a:off x="2868492" y="3860525"/>
            <a:ext cx="983889" cy="369332"/>
          </a:xfrm>
          <a:prstGeom prst="rect">
            <a:avLst/>
          </a:prstGeom>
        </p:spPr>
        <p:txBody>
          <a:bodyPr wrap="square">
            <a:spAutoFit/>
          </a:bodyPr>
          <a:lstStyle/>
          <a:p>
            <a:pPr algn="ctr">
              <a:spcBef>
                <a:spcPts val="1200"/>
              </a:spcBef>
            </a:pPr>
            <a:r>
              <a:rPr lang="es-ES" dirty="0" err="1">
                <a:solidFill>
                  <a:schemeClr val="bg1"/>
                </a:solidFill>
              </a:rPr>
              <a:t>Extract</a:t>
            </a:r>
            <a:endParaRPr lang="es-ES" dirty="0">
              <a:solidFill>
                <a:schemeClr val="bg1"/>
              </a:solidFill>
            </a:endParaRPr>
          </a:p>
        </p:txBody>
      </p:sp>
      <p:sp>
        <p:nvSpPr>
          <p:cNvPr id="46" name="Rectángulo 45">
            <a:extLst>
              <a:ext uri="{FF2B5EF4-FFF2-40B4-BE49-F238E27FC236}">
                <a16:creationId xmlns:a16="http://schemas.microsoft.com/office/drawing/2014/main" id="{2575FA43-8589-447D-8488-EA0C3F81D6F2}"/>
              </a:ext>
            </a:extLst>
          </p:cNvPr>
          <p:cNvSpPr/>
          <p:nvPr/>
        </p:nvSpPr>
        <p:spPr>
          <a:xfrm>
            <a:off x="2988069" y="4557925"/>
            <a:ext cx="744738" cy="369332"/>
          </a:xfrm>
          <a:prstGeom prst="rect">
            <a:avLst/>
          </a:prstGeom>
        </p:spPr>
        <p:txBody>
          <a:bodyPr wrap="square">
            <a:spAutoFit/>
          </a:bodyPr>
          <a:lstStyle/>
          <a:p>
            <a:pPr algn="ctr">
              <a:spcBef>
                <a:spcPts val="1200"/>
              </a:spcBef>
            </a:pPr>
            <a:r>
              <a:rPr lang="es-ES" dirty="0" err="1">
                <a:solidFill>
                  <a:schemeClr val="bg1"/>
                </a:solidFill>
              </a:rPr>
              <a:t>Save</a:t>
            </a:r>
            <a:endParaRPr lang="es-ES" dirty="0">
              <a:solidFill>
                <a:schemeClr val="bg1"/>
              </a:solidFill>
            </a:endParaRPr>
          </a:p>
        </p:txBody>
      </p:sp>
      <p:sp>
        <p:nvSpPr>
          <p:cNvPr id="47" name="Rectángulo 46">
            <a:extLst>
              <a:ext uri="{FF2B5EF4-FFF2-40B4-BE49-F238E27FC236}">
                <a16:creationId xmlns:a16="http://schemas.microsoft.com/office/drawing/2014/main" id="{928E54E4-7258-4269-94DB-1309C41BB761}"/>
              </a:ext>
            </a:extLst>
          </p:cNvPr>
          <p:cNvSpPr/>
          <p:nvPr/>
        </p:nvSpPr>
        <p:spPr>
          <a:xfrm>
            <a:off x="5472534" y="2074043"/>
            <a:ext cx="2281670" cy="369332"/>
          </a:xfrm>
          <a:prstGeom prst="rect">
            <a:avLst/>
          </a:prstGeom>
        </p:spPr>
        <p:txBody>
          <a:bodyPr wrap="square">
            <a:spAutoFit/>
          </a:bodyPr>
          <a:lstStyle/>
          <a:p>
            <a:pPr algn="ctr">
              <a:spcBef>
                <a:spcPts val="1200"/>
              </a:spcBef>
            </a:pPr>
            <a:r>
              <a:rPr lang="es-ES" u="sng" dirty="0"/>
              <a:t>Paso de mensajes</a:t>
            </a:r>
          </a:p>
        </p:txBody>
      </p:sp>
      <p:cxnSp>
        <p:nvCxnSpPr>
          <p:cNvPr id="48" name="Conector recto de flecha 47">
            <a:extLst>
              <a:ext uri="{FF2B5EF4-FFF2-40B4-BE49-F238E27FC236}">
                <a16:creationId xmlns:a16="http://schemas.microsoft.com/office/drawing/2014/main" id="{0B8115DC-19BE-428E-817F-F0D940E5A4BA}"/>
              </a:ext>
            </a:extLst>
          </p:cNvPr>
          <p:cNvCxnSpPr>
            <a:cxnSpLocks/>
          </p:cNvCxnSpPr>
          <p:nvPr/>
        </p:nvCxnSpPr>
        <p:spPr>
          <a:xfrm>
            <a:off x="3931413" y="3346167"/>
            <a:ext cx="1672955" cy="0"/>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0" name="Abrir llave 49">
            <a:extLst>
              <a:ext uri="{FF2B5EF4-FFF2-40B4-BE49-F238E27FC236}">
                <a16:creationId xmlns:a16="http://schemas.microsoft.com/office/drawing/2014/main" id="{0CEAE26D-08A8-4D99-BA4A-0C983485FE77}"/>
              </a:ext>
            </a:extLst>
          </p:cNvPr>
          <p:cNvSpPr/>
          <p:nvPr/>
        </p:nvSpPr>
        <p:spPr>
          <a:xfrm>
            <a:off x="5734372" y="2844527"/>
            <a:ext cx="212896" cy="1003280"/>
          </a:xfrm>
          <a:prstGeom prst="leftBrace">
            <a:avLst>
              <a:gd name="adj1" fmla="val 8333"/>
              <a:gd name="adj2" fmla="val 51529"/>
            </a:avLst>
          </a:prstGeom>
          <a:ln w="317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ES" dirty="0"/>
          </a:p>
        </p:txBody>
      </p:sp>
      <p:sp>
        <p:nvSpPr>
          <p:cNvPr id="3" name="CuadroTexto 2">
            <a:extLst>
              <a:ext uri="{FF2B5EF4-FFF2-40B4-BE49-F238E27FC236}">
                <a16:creationId xmlns:a16="http://schemas.microsoft.com/office/drawing/2014/main" id="{C59372DA-8491-4B4A-9181-C2E6512C8ED3}"/>
              </a:ext>
            </a:extLst>
          </p:cNvPr>
          <p:cNvSpPr txBox="1"/>
          <p:nvPr/>
        </p:nvSpPr>
        <p:spPr>
          <a:xfrm>
            <a:off x="5947267" y="2758718"/>
            <a:ext cx="1612877" cy="1138773"/>
          </a:xfrm>
          <a:prstGeom prst="rect">
            <a:avLst/>
          </a:prstGeom>
          <a:noFill/>
        </p:spPr>
        <p:txBody>
          <a:bodyPr wrap="none" rtlCol="0">
            <a:spAutoFit/>
          </a:bodyPr>
          <a:lstStyle/>
          <a:p>
            <a:pPr marL="72000" lvl="1">
              <a:spcBef>
                <a:spcPts val="1200"/>
              </a:spcBef>
            </a:pPr>
            <a:r>
              <a:rPr lang="es-ES" sz="1600" i="1" dirty="0" err="1"/>
              <a:t>Anneal_Rate</a:t>
            </a:r>
            <a:endParaRPr lang="es-ES" sz="1600" i="1" dirty="0"/>
          </a:p>
          <a:p>
            <a:pPr marL="72000" lvl="1">
              <a:spcBef>
                <a:spcPts val="1200"/>
              </a:spcBef>
            </a:pPr>
            <a:r>
              <a:rPr lang="es-ES" sz="1600" i="1" dirty="0" err="1"/>
              <a:t>Anneal_Request</a:t>
            </a:r>
            <a:endParaRPr lang="es-ES" sz="1600" i="1" dirty="0"/>
          </a:p>
          <a:p>
            <a:pPr marL="72000" lvl="1">
              <a:spcBef>
                <a:spcPts val="1200"/>
              </a:spcBef>
            </a:pPr>
            <a:r>
              <a:rPr lang="es-ES" sz="1600" i="1" dirty="0" err="1"/>
              <a:t>Anneal_Response</a:t>
            </a:r>
            <a:endParaRPr lang="es-ES" sz="1600" i="1" dirty="0"/>
          </a:p>
        </p:txBody>
      </p:sp>
      <p:cxnSp>
        <p:nvCxnSpPr>
          <p:cNvPr id="53" name="Conector recto de flecha 52">
            <a:extLst>
              <a:ext uri="{FF2B5EF4-FFF2-40B4-BE49-F238E27FC236}">
                <a16:creationId xmlns:a16="http://schemas.microsoft.com/office/drawing/2014/main" id="{14E8CDB2-8DCA-4294-A58C-C86ED3B7DE5F}"/>
              </a:ext>
            </a:extLst>
          </p:cNvPr>
          <p:cNvCxnSpPr>
            <a:cxnSpLocks/>
            <a:endCxn id="4" idx="1"/>
          </p:cNvCxnSpPr>
          <p:nvPr/>
        </p:nvCxnSpPr>
        <p:spPr>
          <a:xfrm>
            <a:off x="3931413" y="4079593"/>
            <a:ext cx="2015855" cy="11670"/>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 name="Rectángulo 3">
            <a:extLst>
              <a:ext uri="{FF2B5EF4-FFF2-40B4-BE49-F238E27FC236}">
                <a16:creationId xmlns:a16="http://schemas.microsoft.com/office/drawing/2014/main" id="{5641F616-3E5D-4B4B-A568-04DAFB213396}"/>
              </a:ext>
            </a:extLst>
          </p:cNvPr>
          <p:cNvSpPr/>
          <p:nvPr/>
        </p:nvSpPr>
        <p:spPr>
          <a:xfrm>
            <a:off x="5947268" y="3921986"/>
            <a:ext cx="1407693" cy="338554"/>
          </a:xfrm>
          <a:prstGeom prst="rect">
            <a:avLst/>
          </a:prstGeom>
        </p:spPr>
        <p:txBody>
          <a:bodyPr wrap="none">
            <a:spAutoFit/>
          </a:bodyPr>
          <a:lstStyle/>
          <a:p>
            <a:pPr marL="72000" lvl="1">
              <a:spcBef>
                <a:spcPts val="1200"/>
              </a:spcBef>
            </a:pPr>
            <a:r>
              <a:rPr lang="es-ES" sz="1600" i="1" dirty="0" err="1"/>
              <a:t>Generic_Result</a:t>
            </a:r>
            <a:endParaRPr lang="es-ES" sz="1600" i="1" dirty="0"/>
          </a:p>
        </p:txBody>
      </p:sp>
      <p:cxnSp>
        <p:nvCxnSpPr>
          <p:cNvPr id="55" name="Conector recto de flecha 54">
            <a:extLst>
              <a:ext uri="{FF2B5EF4-FFF2-40B4-BE49-F238E27FC236}">
                <a16:creationId xmlns:a16="http://schemas.microsoft.com/office/drawing/2014/main" id="{28F295A7-808B-4694-A738-28A5892E2F1A}"/>
              </a:ext>
            </a:extLst>
          </p:cNvPr>
          <p:cNvCxnSpPr>
            <a:cxnSpLocks/>
            <a:endCxn id="56" idx="1"/>
          </p:cNvCxnSpPr>
          <p:nvPr/>
        </p:nvCxnSpPr>
        <p:spPr>
          <a:xfrm>
            <a:off x="3931413" y="4742592"/>
            <a:ext cx="2015854" cy="10050"/>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6" name="Rectángulo 55">
            <a:extLst>
              <a:ext uri="{FF2B5EF4-FFF2-40B4-BE49-F238E27FC236}">
                <a16:creationId xmlns:a16="http://schemas.microsoft.com/office/drawing/2014/main" id="{A28104C9-96A2-4523-B954-21F7052A587E}"/>
              </a:ext>
            </a:extLst>
          </p:cNvPr>
          <p:cNvSpPr/>
          <p:nvPr/>
        </p:nvSpPr>
        <p:spPr>
          <a:xfrm>
            <a:off x="5947267" y="4583365"/>
            <a:ext cx="1176156" cy="338554"/>
          </a:xfrm>
          <a:prstGeom prst="rect">
            <a:avLst/>
          </a:prstGeom>
        </p:spPr>
        <p:txBody>
          <a:bodyPr wrap="none">
            <a:spAutoFit/>
          </a:bodyPr>
          <a:lstStyle/>
          <a:p>
            <a:pPr marL="72000" lvl="1">
              <a:spcBef>
                <a:spcPts val="1200"/>
              </a:spcBef>
            </a:pPr>
            <a:r>
              <a:rPr lang="es-ES" sz="1600" i="1" dirty="0" err="1"/>
              <a:t>Save_Elems</a:t>
            </a:r>
            <a:endParaRPr lang="es-ES" sz="1600" i="1" dirty="0"/>
          </a:p>
        </p:txBody>
      </p:sp>
      <p:graphicFrame>
        <p:nvGraphicFramePr>
          <p:cNvPr id="31" name="Tabla 30">
            <a:extLst>
              <a:ext uri="{FF2B5EF4-FFF2-40B4-BE49-F238E27FC236}">
                <a16:creationId xmlns:a16="http://schemas.microsoft.com/office/drawing/2014/main" id="{BEC1248A-1B81-44DD-9A2F-FF25F71849C3}"/>
              </a:ext>
            </a:extLst>
          </p:cNvPr>
          <p:cNvGraphicFramePr>
            <a:graphicFrameLocks noGrp="1"/>
          </p:cNvGraphicFramePr>
          <p:nvPr>
            <p:extLst>
              <p:ext uri="{D42A27DB-BD31-4B8C-83A1-F6EECF244321}">
                <p14:modId xmlns:p14="http://schemas.microsoft.com/office/powerpoint/2010/main" val="2442808878"/>
              </p:ext>
            </p:extLst>
          </p:nvPr>
        </p:nvGraphicFramePr>
        <p:xfrm>
          <a:off x="6221472" y="6153374"/>
          <a:ext cx="2922528" cy="640080"/>
        </p:xfrm>
        <a:graphic>
          <a:graphicData uri="http://schemas.openxmlformats.org/drawingml/2006/table">
            <a:tbl>
              <a:tblPr firstRow="1" bandRow="1">
                <a:tableStyleId>{2D5ABB26-0587-4C30-8999-92F81FD0307C}</a:tableStyleId>
              </a:tblPr>
              <a:tblGrid>
                <a:gridCol w="2458943">
                  <a:extLst>
                    <a:ext uri="{9D8B030D-6E8A-4147-A177-3AD203B41FA5}">
                      <a16:colId xmlns:a16="http://schemas.microsoft.com/office/drawing/2014/main" val="1347896834"/>
                    </a:ext>
                  </a:extLst>
                </a:gridCol>
                <a:gridCol w="463585">
                  <a:extLst>
                    <a:ext uri="{9D8B030D-6E8A-4147-A177-3AD203B41FA5}">
                      <a16:colId xmlns:a16="http://schemas.microsoft.com/office/drawing/2014/main" val="972821047"/>
                    </a:ext>
                  </a:extLst>
                </a:gridCol>
              </a:tblGrid>
              <a:tr h="633819">
                <a:tc>
                  <a:txBody>
                    <a:bodyPr/>
                    <a:lstStyle/>
                    <a:p>
                      <a:pPr algn="r"/>
                      <a:r>
                        <a:rPr lang="es-ES" dirty="0">
                          <a:solidFill>
                            <a:schemeClr val="bg1"/>
                          </a:solidFill>
                        </a:rPr>
                        <a:t>Simulación cinética en Entornos Distribuidos</a:t>
                      </a:r>
                      <a:endParaRPr lang="es-ES" b="0" dirty="0">
                        <a:solidFill>
                          <a:schemeClr val="bg1"/>
                        </a:solidFill>
                      </a:endParaRPr>
                    </a:p>
                  </a:txBody>
                  <a:tcPr anchor="ctr">
                    <a:lnR w="12700" cap="flat" cmpd="sng" algn="ctr">
                      <a:solidFill>
                        <a:schemeClr val="tx1"/>
                      </a:solidFill>
                      <a:prstDash val="solid"/>
                      <a:round/>
                      <a:headEnd type="none" w="med" len="med"/>
                      <a:tailEnd type="none" w="med" len="med"/>
                    </a:lnR>
                  </a:tcPr>
                </a:tc>
                <a:tc>
                  <a:txBody>
                    <a:bodyPr/>
                    <a:lstStyle/>
                    <a:p>
                      <a:pPr algn="ctr"/>
                      <a:fld id="{0E1C8A44-DCA4-45BE-94D1-2AB25001A8D2}" type="slidenum">
                        <a:rPr lang="es-ES" smtClean="0">
                          <a:solidFill>
                            <a:schemeClr val="bg2">
                              <a:lumMod val="60000"/>
                              <a:lumOff val="40000"/>
                            </a:schemeClr>
                          </a:solidFill>
                        </a:rPr>
                        <a:t>33</a:t>
                      </a:fld>
                      <a:endParaRPr lang="es-ES" dirty="0">
                        <a:solidFill>
                          <a:schemeClr val="bg2">
                            <a:lumMod val="60000"/>
                            <a:lumOff val="40000"/>
                          </a:schemeClr>
                        </a:solidFill>
                      </a:endParaRPr>
                    </a:p>
                  </a:txBody>
                  <a:tcPr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862195207"/>
                  </a:ext>
                </a:extLst>
              </a:tr>
            </a:tbl>
          </a:graphicData>
        </a:graphic>
      </p:graphicFrame>
      <p:pic>
        <p:nvPicPr>
          <p:cNvPr id="32" name="Imagen 31">
            <a:extLst>
              <a:ext uri="{FF2B5EF4-FFF2-40B4-BE49-F238E27FC236}">
                <a16:creationId xmlns:a16="http://schemas.microsoft.com/office/drawing/2014/main" id="{AFE90B1F-E67B-4F65-93C0-F1DF5C188A7B}"/>
              </a:ext>
            </a:extLst>
          </p:cNvPr>
          <p:cNvPicPr>
            <a:picLocks noChangeAspect="1"/>
          </p:cNvPicPr>
          <p:nvPr/>
        </p:nvPicPr>
        <p:blipFill>
          <a:blip r:embed="rId5"/>
          <a:stretch>
            <a:fillRect/>
          </a:stretch>
        </p:blipFill>
        <p:spPr>
          <a:xfrm>
            <a:off x="68457" y="6153373"/>
            <a:ext cx="1998883" cy="619731"/>
          </a:xfrm>
          <a:prstGeom prst="rect">
            <a:avLst/>
          </a:prstGeom>
        </p:spPr>
      </p:pic>
      <p:sp>
        <p:nvSpPr>
          <p:cNvPr id="26" name="Rectángulo 25">
            <a:extLst>
              <a:ext uri="{FF2B5EF4-FFF2-40B4-BE49-F238E27FC236}">
                <a16:creationId xmlns:a16="http://schemas.microsoft.com/office/drawing/2014/main" id="{6CB4DAF0-9A53-49EA-8D64-DF35D8D9EF48}"/>
              </a:ext>
            </a:extLst>
          </p:cNvPr>
          <p:cNvSpPr/>
          <p:nvPr/>
        </p:nvSpPr>
        <p:spPr>
          <a:xfrm>
            <a:off x="0" y="873306"/>
            <a:ext cx="1785769" cy="5215521"/>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s-ES" sz="1350" u="sng" dirty="0">
                <a:solidFill>
                  <a:schemeClr val="bg1"/>
                </a:solidFill>
              </a:rPr>
              <a:t>Crecimiento cristalino</a:t>
            </a:r>
          </a:p>
          <a:p>
            <a:pPr marL="108000" indent="-72000">
              <a:buFontTx/>
              <a:buChar char="-"/>
            </a:pPr>
            <a:r>
              <a:rPr lang="es-ES" sz="1350" dirty="0">
                <a:solidFill>
                  <a:schemeClr val="bg1"/>
                </a:solidFill>
              </a:rPr>
              <a:t>Deposición</a:t>
            </a:r>
          </a:p>
          <a:p>
            <a:pPr marL="108000" indent="-72000">
              <a:buFontTx/>
              <a:buChar char="-"/>
            </a:pPr>
            <a:r>
              <a:rPr lang="es-ES" sz="1350" dirty="0">
                <a:solidFill>
                  <a:schemeClr val="bg1"/>
                </a:solidFill>
              </a:rPr>
              <a:t>Conceptos</a:t>
            </a:r>
          </a:p>
          <a:p>
            <a:pPr marL="108000" indent="-72000">
              <a:buFontTx/>
              <a:buChar char="-"/>
            </a:pPr>
            <a:r>
              <a:rPr lang="es-ES" sz="1350" dirty="0">
                <a:solidFill>
                  <a:schemeClr val="bg1"/>
                </a:solidFill>
              </a:rPr>
              <a:t>Tipos de Crecimiento</a:t>
            </a:r>
          </a:p>
          <a:p>
            <a:pPr marL="108000" indent="-72000">
              <a:buFontTx/>
              <a:buChar char="-"/>
            </a:pPr>
            <a:r>
              <a:rPr lang="es-ES" sz="1350" dirty="0"/>
              <a:t>Modelo TSK</a:t>
            </a:r>
          </a:p>
          <a:p>
            <a:pPr marL="108000" indent="-72000">
              <a:buFontTx/>
              <a:buChar char="-"/>
            </a:pPr>
            <a:endParaRPr lang="es-ES" sz="1350" dirty="0"/>
          </a:p>
          <a:p>
            <a:r>
              <a:rPr lang="es-ES" sz="1350" u="sng" dirty="0">
                <a:solidFill>
                  <a:schemeClr val="bg1"/>
                </a:solidFill>
              </a:rPr>
              <a:t>Simulación atomística</a:t>
            </a:r>
          </a:p>
          <a:p>
            <a:pPr marL="108000" indent="-72000">
              <a:buFontTx/>
              <a:buChar char="-"/>
            </a:pPr>
            <a:r>
              <a:rPr lang="es-ES" sz="1350" dirty="0">
                <a:solidFill>
                  <a:schemeClr val="bg1"/>
                </a:solidFill>
              </a:rPr>
              <a:t>Introducción</a:t>
            </a:r>
          </a:p>
          <a:p>
            <a:pPr marL="108000" indent="-72000">
              <a:buFontTx/>
              <a:buChar char="-"/>
            </a:pPr>
            <a:r>
              <a:rPr lang="es-ES" sz="1350" dirty="0">
                <a:solidFill>
                  <a:schemeClr val="bg1"/>
                </a:solidFill>
              </a:rPr>
              <a:t>Dinámica molecular</a:t>
            </a:r>
          </a:p>
          <a:p>
            <a:pPr marL="108000" indent="-72000">
              <a:buFontTx/>
              <a:buChar char="-"/>
            </a:pPr>
            <a:r>
              <a:rPr lang="es-ES" sz="1350" dirty="0">
                <a:solidFill>
                  <a:schemeClr val="bg1"/>
                </a:solidFill>
              </a:rPr>
              <a:t>Monte Carlo</a:t>
            </a:r>
          </a:p>
          <a:p>
            <a:pPr marL="288000" lvl="1" indent="-171450">
              <a:buFont typeface="Arial" panose="020B0604020202020204" pitchFamily="34" charset="0"/>
              <a:buChar char="•"/>
            </a:pPr>
            <a:r>
              <a:rPr lang="es-ES" sz="1350" dirty="0">
                <a:solidFill>
                  <a:schemeClr val="bg1"/>
                </a:solidFill>
              </a:rPr>
              <a:t>KMC</a:t>
            </a:r>
          </a:p>
          <a:p>
            <a:pPr marL="288000" lvl="1" indent="-171450">
              <a:buFont typeface="Arial" panose="020B0604020202020204" pitchFamily="34" charset="0"/>
              <a:buChar char="•"/>
            </a:pPr>
            <a:r>
              <a:rPr lang="es-ES" sz="1350" dirty="0">
                <a:solidFill>
                  <a:schemeClr val="bg1"/>
                </a:solidFill>
              </a:rPr>
              <a:t>Paralelización</a:t>
            </a:r>
          </a:p>
          <a:p>
            <a:endParaRPr lang="es-ES" sz="1350" b="1" u="sng" dirty="0"/>
          </a:p>
          <a:p>
            <a:r>
              <a:rPr lang="es-ES" sz="1350" u="sng" dirty="0">
                <a:solidFill>
                  <a:schemeClr val="bg1"/>
                </a:solidFill>
              </a:rPr>
              <a:t>Aportaciones</a:t>
            </a:r>
          </a:p>
          <a:p>
            <a:pPr marL="108000" indent="-72000">
              <a:buFontTx/>
              <a:buChar char="-"/>
            </a:pPr>
            <a:r>
              <a:rPr lang="es-ES" sz="1350" dirty="0" err="1">
                <a:solidFill>
                  <a:schemeClr val="bg1"/>
                </a:solidFill>
              </a:rPr>
              <a:t>Homoepitaxia</a:t>
            </a:r>
            <a:endParaRPr lang="es-ES" sz="1350" dirty="0">
              <a:solidFill>
                <a:schemeClr val="bg1"/>
              </a:solidFill>
            </a:endParaRPr>
          </a:p>
          <a:p>
            <a:pPr marL="108000" indent="-72000">
              <a:buFontTx/>
              <a:buChar char="-"/>
            </a:pPr>
            <a:r>
              <a:rPr lang="es-ES" sz="1350" dirty="0" err="1">
                <a:solidFill>
                  <a:schemeClr val="bg1"/>
                </a:solidFill>
              </a:rPr>
              <a:t>Heteroepitaxia</a:t>
            </a:r>
            <a:endParaRPr lang="es-ES" sz="1350" dirty="0">
              <a:solidFill>
                <a:schemeClr val="bg1"/>
              </a:solidFill>
            </a:endParaRPr>
          </a:p>
          <a:p>
            <a:pPr marL="108000" indent="-72000">
              <a:buFontTx/>
              <a:buChar char="-"/>
            </a:pPr>
            <a:r>
              <a:rPr lang="es-ES" sz="1350" dirty="0"/>
              <a:t>Análisis </a:t>
            </a:r>
            <a:r>
              <a:rPr lang="es-ES" sz="1350" dirty="0" err="1"/>
              <a:t>MMonCa</a:t>
            </a:r>
            <a:endParaRPr lang="es-ES" sz="1350" dirty="0"/>
          </a:p>
          <a:p>
            <a:endParaRPr lang="es-ES" sz="1350" dirty="0"/>
          </a:p>
          <a:p>
            <a:r>
              <a:rPr lang="es-ES" sz="1350" b="1" u="sng" dirty="0">
                <a:solidFill>
                  <a:srgbClr val="FD9101"/>
                </a:solidFill>
              </a:rPr>
              <a:t>Simulador distribuido</a:t>
            </a:r>
          </a:p>
          <a:p>
            <a:pPr marL="108000" indent="-72000">
              <a:buFontTx/>
              <a:buChar char="-"/>
            </a:pPr>
            <a:r>
              <a:rPr lang="es-ES" sz="1350" dirty="0">
                <a:solidFill>
                  <a:schemeClr val="bg1"/>
                </a:solidFill>
              </a:rPr>
              <a:t>Versión secuencial</a:t>
            </a:r>
          </a:p>
          <a:p>
            <a:pPr marL="108000" indent="-72000">
              <a:buFontTx/>
              <a:buChar char="-"/>
            </a:pPr>
            <a:r>
              <a:rPr lang="es-ES" sz="1350" b="1" dirty="0">
                <a:solidFill>
                  <a:srgbClr val="FD9101"/>
                </a:solidFill>
              </a:rPr>
              <a:t>Versión distribuida</a:t>
            </a:r>
          </a:p>
          <a:p>
            <a:pPr marL="108000" indent="-72000">
              <a:buFontTx/>
              <a:buChar char="-"/>
            </a:pPr>
            <a:r>
              <a:rPr lang="es-ES" sz="1350" dirty="0"/>
              <a:t>Simulaciones</a:t>
            </a:r>
          </a:p>
          <a:p>
            <a:endParaRPr lang="es-ES" sz="1350" dirty="0"/>
          </a:p>
          <a:p>
            <a:r>
              <a:rPr lang="es-ES" sz="1350" u="sng" dirty="0"/>
              <a:t>Conclusiones</a:t>
            </a:r>
          </a:p>
        </p:txBody>
      </p:sp>
    </p:spTree>
    <p:extLst>
      <p:ext uri="{BB962C8B-B14F-4D97-AF65-F5344CB8AC3E}">
        <p14:creationId xmlns:p14="http://schemas.microsoft.com/office/powerpoint/2010/main" val="18360795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48"/>
                                        </p:tgtEl>
                                        <p:attrNameLst>
                                          <p:attrName>style.visibility</p:attrName>
                                        </p:attrNameLst>
                                      </p:cBhvr>
                                      <p:to>
                                        <p:strVal val="visible"/>
                                      </p:to>
                                    </p:set>
                                    <p:animEffect transition="in" filter="wipe(left)">
                                      <p:cBhvr>
                                        <p:cTn id="7" dur="500"/>
                                        <p:tgtEl>
                                          <p:spTgt spid="48"/>
                                        </p:tgtEl>
                                      </p:cBhvr>
                                    </p:animEffect>
                                  </p:childTnLst>
                                </p:cTn>
                              </p:par>
                              <p:par>
                                <p:cTn id="8" presetID="22" presetClass="entr" presetSubtype="8" fill="hold" nodeType="withEffect">
                                  <p:stCondLst>
                                    <p:cond delay="0"/>
                                  </p:stCondLst>
                                  <p:childTnLst>
                                    <p:set>
                                      <p:cBhvr>
                                        <p:cTn id="9" dur="1" fill="hold">
                                          <p:stCondLst>
                                            <p:cond delay="0"/>
                                          </p:stCondLst>
                                        </p:cTn>
                                        <p:tgtEl>
                                          <p:spTgt spid="53"/>
                                        </p:tgtEl>
                                        <p:attrNameLst>
                                          <p:attrName>style.visibility</p:attrName>
                                        </p:attrNameLst>
                                      </p:cBhvr>
                                      <p:to>
                                        <p:strVal val="visible"/>
                                      </p:to>
                                    </p:set>
                                    <p:animEffect transition="in" filter="wipe(left)">
                                      <p:cBhvr>
                                        <p:cTn id="10" dur="500"/>
                                        <p:tgtEl>
                                          <p:spTgt spid="53"/>
                                        </p:tgtEl>
                                      </p:cBhvr>
                                    </p:animEffect>
                                  </p:childTnLst>
                                </p:cTn>
                              </p:par>
                              <p:par>
                                <p:cTn id="11" presetID="22" presetClass="entr" presetSubtype="8" fill="hold" nodeType="withEffect">
                                  <p:stCondLst>
                                    <p:cond delay="0"/>
                                  </p:stCondLst>
                                  <p:childTnLst>
                                    <p:set>
                                      <p:cBhvr>
                                        <p:cTn id="12" dur="1" fill="hold">
                                          <p:stCondLst>
                                            <p:cond delay="0"/>
                                          </p:stCondLst>
                                        </p:cTn>
                                        <p:tgtEl>
                                          <p:spTgt spid="55"/>
                                        </p:tgtEl>
                                        <p:attrNameLst>
                                          <p:attrName>style.visibility</p:attrName>
                                        </p:attrNameLst>
                                      </p:cBhvr>
                                      <p:to>
                                        <p:strVal val="visible"/>
                                      </p:to>
                                    </p:set>
                                    <p:animEffect transition="in" filter="wipe(left)">
                                      <p:cBhvr>
                                        <p:cTn id="13"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 name="Rectángulo 87">
            <a:extLst>
              <a:ext uri="{FF2B5EF4-FFF2-40B4-BE49-F238E27FC236}">
                <a16:creationId xmlns:a16="http://schemas.microsoft.com/office/drawing/2014/main" id="{C24D2F04-0103-441A-B95E-D80A458A26DE}"/>
              </a:ext>
            </a:extLst>
          </p:cNvPr>
          <p:cNvSpPr/>
          <p:nvPr/>
        </p:nvSpPr>
        <p:spPr>
          <a:xfrm>
            <a:off x="4823090" y="1798771"/>
            <a:ext cx="1861478" cy="2050648"/>
          </a:xfrm>
          <a:prstGeom prst="rect">
            <a:avLst/>
          </a:prstGeom>
          <a:solidFill>
            <a:schemeClr val="tx1">
              <a:lumMod val="75000"/>
              <a:lumOff val="25000"/>
              <a:alpha val="37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de-DE" sz="1400" dirty="0"/>
          </a:p>
        </p:txBody>
      </p:sp>
      <p:sp>
        <p:nvSpPr>
          <p:cNvPr id="8" name="Rectángulo 7"/>
          <p:cNvSpPr/>
          <p:nvPr/>
        </p:nvSpPr>
        <p:spPr>
          <a:xfrm>
            <a:off x="0" y="6088828"/>
            <a:ext cx="9144000" cy="769172"/>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r"/>
            <a:endParaRPr lang="es-ES" dirty="0"/>
          </a:p>
        </p:txBody>
      </p:sp>
      <p:sp>
        <p:nvSpPr>
          <p:cNvPr id="9" name="Rectángulo 8"/>
          <p:cNvSpPr/>
          <p:nvPr/>
        </p:nvSpPr>
        <p:spPr>
          <a:xfrm>
            <a:off x="0" y="0"/>
            <a:ext cx="1785769" cy="6088828"/>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ES" dirty="0"/>
          </a:p>
        </p:txBody>
      </p:sp>
      <p:pic>
        <p:nvPicPr>
          <p:cNvPr id="11" name="Picture 6" descr="Resultado de imagen de universidad de cádiz"/>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9773" y="75303"/>
            <a:ext cx="473646" cy="60897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8" descr="Resultado de imagen de sistemas inteligentes de computación uc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458" y="75304"/>
            <a:ext cx="1085768" cy="60897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033195" y="198971"/>
            <a:ext cx="6820349" cy="887552"/>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a:lstStyle>
          <a:p>
            <a:r>
              <a:rPr lang="es-ES" dirty="0"/>
              <a:t>Paralelización distribuida</a:t>
            </a:r>
          </a:p>
        </p:txBody>
      </p:sp>
      <p:sp>
        <p:nvSpPr>
          <p:cNvPr id="73" name="CuadroTexto 72">
            <a:extLst>
              <a:ext uri="{FF2B5EF4-FFF2-40B4-BE49-F238E27FC236}">
                <a16:creationId xmlns:a16="http://schemas.microsoft.com/office/drawing/2014/main" id="{D77373EB-3732-47DA-8C5A-BBADE2BBEEA3}"/>
              </a:ext>
            </a:extLst>
          </p:cNvPr>
          <p:cNvSpPr txBox="1"/>
          <p:nvPr/>
        </p:nvSpPr>
        <p:spPr>
          <a:xfrm>
            <a:off x="1785770" y="1086522"/>
            <a:ext cx="7317998" cy="523220"/>
          </a:xfrm>
          <a:prstGeom prst="rect">
            <a:avLst/>
          </a:prstGeom>
          <a:noFill/>
        </p:spPr>
        <p:txBody>
          <a:bodyPr wrap="square" rtlCol="0">
            <a:spAutoFit/>
          </a:bodyPr>
          <a:lstStyle/>
          <a:p>
            <a:pPr algn="ctr"/>
            <a:r>
              <a:rPr lang="es-ES" sz="2800" u="sng" dirty="0"/>
              <a:t>Comunicaciones</a:t>
            </a:r>
          </a:p>
        </p:txBody>
      </p:sp>
      <p:sp>
        <p:nvSpPr>
          <p:cNvPr id="75" name="Rectángulo 74">
            <a:extLst>
              <a:ext uri="{FF2B5EF4-FFF2-40B4-BE49-F238E27FC236}">
                <a16:creationId xmlns:a16="http://schemas.microsoft.com/office/drawing/2014/main" id="{69F189B0-DF01-4589-83D8-E1D2E92FD34C}"/>
              </a:ext>
            </a:extLst>
          </p:cNvPr>
          <p:cNvSpPr/>
          <p:nvPr/>
        </p:nvSpPr>
        <p:spPr>
          <a:xfrm>
            <a:off x="1921995" y="5361977"/>
            <a:ext cx="7101079" cy="537822"/>
          </a:xfrm>
          <a:prstGeom prst="rect">
            <a:avLst/>
          </a:prstGeom>
          <a:solidFill>
            <a:schemeClr val="tx1">
              <a:lumMod val="75000"/>
              <a:lumOff val="2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n-US" sz="1400" b="1" u="sng" dirty="0">
                <a:solidFill>
                  <a:srgbClr val="FFFF00"/>
                </a:solidFill>
              </a:rPr>
              <a:t>J. Abujas</a:t>
            </a:r>
            <a:r>
              <a:rPr lang="en-US" sz="1400" dirty="0"/>
              <a:t>, «A distributed-memory parallel lattice Kinetic Monte Carlo algorithm for crystal growth applied to barite (001) face», Crystal Research &amp; Technology, vol. 51, p. 575, 2016.</a:t>
            </a:r>
            <a:endParaRPr lang="de-DE" sz="1400" dirty="0"/>
          </a:p>
        </p:txBody>
      </p:sp>
      <p:sp>
        <p:nvSpPr>
          <p:cNvPr id="87" name="Rectángulo 86">
            <a:extLst>
              <a:ext uri="{FF2B5EF4-FFF2-40B4-BE49-F238E27FC236}">
                <a16:creationId xmlns:a16="http://schemas.microsoft.com/office/drawing/2014/main" id="{C90E4114-E445-4090-9369-1262ACECAF78}"/>
              </a:ext>
            </a:extLst>
          </p:cNvPr>
          <p:cNvSpPr/>
          <p:nvPr/>
        </p:nvSpPr>
        <p:spPr>
          <a:xfrm>
            <a:off x="5203574" y="2283510"/>
            <a:ext cx="968189" cy="315841"/>
          </a:xfrm>
          <a:prstGeom prst="rect">
            <a:avLst/>
          </a:prstGeom>
          <a:solidFill>
            <a:schemeClr val="accent3">
              <a:lumMod val="40000"/>
              <a:lumOff val="6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de-DE" sz="1400" dirty="0">
                <a:solidFill>
                  <a:schemeClr val="tx1"/>
                </a:solidFill>
              </a:rPr>
              <a:t>Mensaje</a:t>
            </a:r>
          </a:p>
        </p:txBody>
      </p:sp>
      <p:sp>
        <p:nvSpPr>
          <p:cNvPr id="90" name="Rectángulo 89">
            <a:extLst>
              <a:ext uri="{FF2B5EF4-FFF2-40B4-BE49-F238E27FC236}">
                <a16:creationId xmlns:a16="http://schemas.microsoft.com/office/drawing/2014/main" id="{91E70D32-5554-4F27-AC0D-3CF063E1B7A7}"/>
              </a:ext>
            </a:extLst>
          </p:cNvPr>
          <p:cNvSpPr/>
          <p:nvPr/>
        </p:nvSpPr>
        <p:spPr>
          <a:xfrm>
            <a:off x="5199391" y="2888706"/>
            <a:ext cx="972372" cy="315841"/>
          </a:xfrm>
          <a:prstGeom prst="rect">
            <a:avLst/>
          </a:prstGeom>
          <a:solidFill>
            <a:schemeClr val="bg1"/>
          </a:solidFill>
          <a:ln w="19050">
            <a:solidFill>
              <a:schemeClr val="bg2">
                <a:lumMod val="75000"/>
              </a:schemeClr>
            </a:solidFill>
          </a:ln>
        </p:spPr>
        <p:style>
          <a:lnRef idx="0">
            <a:scrgbClr r="0" g="0" b="0"/>
          </a:lnRef>
          <a:fillRef idx="0">
            <a:scrgbClr r="0" g="0" b="0"/>
          </a:fillRef>
          <a:effectRef idx="0">
            <a:scrgbClr r="0" g="0" b="0"/>
          </a:effectRef>
          <a:fontRef idx="minor">
            <a:schemeClr val="lt1"/>
          </a:fontRef>
        </p:style>
        <p:txBody>
          <a:bodyPr rtlCol="0" anchor="ctr"/>
          <a:lstStyle/>
          <a:p>
            <a:pPr algn="ctr"/>
            <a:r>
              <a:rPr lang="de-DE" sz="1400" dirty="0">
                <a:solidFill>
                  <a:schemeClr val="tx1"/>
                </a:solidFill>
              </a:rPr>
              <a:t>01101...</a:t>
            </a:r>
          </a:p>
        </p:txBody>
      </p:sp>
      <p:sp>
        <p:nvSpPr>
          <p:cNvPr id="102" name="Rectángulo 101">
            <a:extLst>
              <a:ext uri="{FF2B5EF4-FFF2-40B4-BE49-F238E27FC236}">
                <a16:creationId xmlns:a16="http://schemas.microsoft.com/office/drawing/2014/main" id="{24DBF29D-301F-4328-8115-FFB8D56BB5BD}"/>
              </a:ext>
            </a:extLst>
          </p:cNvPr>
          <p:cNvSpPr/>
          <p:nvPr/>
        </p:nvSpPr>
        <p:spPr>
          <a:xfrm>
            <a:off x="5203574" y="3409031"/>
            <a:ext cx="968189" cy="315841"/>
          </a:xfrm>
          <a:prstGeom prst="rect">
            <a:avLst/>
          </a:prstGeom>
          <a:solidFill>
            <a:schemeClr val="accent6">
              <a:lumMod val="20000"/>
              <a:lumOff val="8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de-DE" sz="1400" dirty="0">
                <a:solidFill>
                  <a:schemeClr val="tx1"/>
                </a:solidFill>
              </a:rPr>
              <a:t>API MPI</a:t>
            </a:r>
          </a:p>
        </p:txBody>
      </p:sp>
      <p:sp>
        <p:nvSpPr>
          <p:cNvPr id="103" name="Rectángulo 102">
            <a:extLst>
              <a:ext uri="{FF2B5EF4-FFF2-40B4-BE49-F238E27FC236}">
                <a16:creationId xmlns:a16="http://schemas.microsoft.com/office/drawing/2014/main" id="{EC209DF0-A0C8-4656-A6BD-9EAD76A7A3F5}"/>
              </a:ext>
            </a:extLst>
          </p:cNvPr>
          <p:cNvSpPr/>
          <p:nvPr/>
        </p:nvSpPr>
        <p:spPr>
          <a:xfrm>
            <a:off x="4823090" y="4053903"/>
            <a:ext cx="4166678" cy="446291"/>
          </a:xfrm>
          <a:prstGeom prst="rect">
            <a:avLst/>
          </a:prstGeom>
          <a:solidFill>
            <a:schemeClr val="accent6">
              <a:lumMod val="20000"/>
              <a:lumOff val="80000"/>
            </a:schemeClr>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tlCol="0" anchor="ctr"/>
          <a:lstStyle/>
          <a:p>
            <a:pPr algn="ctr"/>
            <a:r>
              <a:rPr lang="de-DE" dirty="0">
                <a:solidFill>
                  <a:schemeClr val="tx1"/>
                </a:solidFill>
              </a:rPr>
              <a:t>Middleware MPI</a:t>
            </a:r>
          </a:p>
        </p:txBody>
      </p:sp>
      <p:cxnSp>
        <p:nvCxnSpPr>
          <p:cNvPr id="104" name="8 Conector recto de flecha">
            <a:extLst>
              <a:ext uri="{FF2B5EF4-FFF2-40B4-BE49-F238E27FC236}">
                <a16:creationId xmlns:a16="http://schemas.microsoft.com/office/drawing/2014/main" id="{3C47EEEE-0AF6-40AA-9680-2AE44767761A}"/>
              </a:ext>
            </a:extLst>
          </p:cNvPr>
          <p:cNvCxnSpPr>
            <a:cxnSpLocks/>
            <a:stCxn id="87" idx="2"/>
            <a:endCxn id="90" idx="0"/>
          </p:cNvCxnSpPr>
          <p:nvPr/>
        </p:nvCxnSpPr>
        <p:spPr>
          <a:xfrm flipH="1">
            <a:off x="5685577" y="2599351"/>
            <a:ext cx="2092" cy="289355"/>
          </a:xfrm>
          <a:prstGeom prst="straightConnector1">
            <a:avLst/>
          </a:prstGeom>
          <a:noFill/>
          <a:ln w="22225" cap="flat" cmpd="sng" algn="ctr">
            <a:solidFill>
              <a:sysClr val="windowText" lastClr="000000"/>
            </a:solidFill>
            <a:prstDash val="solid"/>
            <a:headEnd type="none" w="med" len="med"/>
            <a:tailEnd type="triangle"/>
          </a:ln>
          <a:effectLst/>
        </p:spPr>
      </p:cxnSp>
      <p:cxnSp>
        <p:nvCxnSpPr>
          <p:cNvPr id="106" name="8 Conector recto de flecha">
            <a:extLst>
              <a:ext uri="{FF2B5EF4-FFF2-40B4-BE49-F238E27FC236}">
                <a16:creationId xmlns:a16="http://schemas.microsoft.com/office/drawing/2014/main" id="{3A6BC52A-395A-4527-8967-0AA6A4DB718D}"/>
              </a:ext>
            </a:extLst>
          </p:cNvPr>
          <p:cNvCxnSpPr>
            <a:cxnSpLocks/>
            <a:stCxn id="90" idx="2"/>
            <a:endCxn id="102" idx="0"/>
          </p:cNvCxnSpPr>
          <p:nvPr/>
        </p:nvCxnSpPr>
        <p:spPr>
          <a:xfrm>
            <a:off x="5685577" y="3204547"/>
            <a:ext cx="2092" cy="204484"/>
          </a:xfrm>
          <a:prstGeom prst="straightConnector1">
            <a:avLst/>
          </a:prstGeom>
          <a:noFill/>
          <a:ln w="22225" cap="flat" cmpd="sng" algn="ctr">
            <a:solidFill>
              <a:sysClr val="windowText" lastClr="000000"/>
            </a:solidFill>
            <a:prstDash val="solid"/>
            <a:headEnd type="none" w="med" len="med"/>
            <a:tailEnd type="triangle"/>
          </a:ln>
          <a:effectLst/>
        </p:spPr>
      </p:cxnSp>
      <p:sp>
        <p:nvSpPr>
          <p:cNvPr id="33" name="CuadroTexto 32">
            <a:extLst>
              <a:ext uri="{FF2B5EF4-FFF2-40B4-BE49-F238E27FC236}">
                <a16:creationId xmlns:a16="http://schemas.microsoft.com/office/drawing/2014/main" id="{0D178F2E-0233-4CB8-8078-3EF0756CC130}"/>
              </a:ext>
            </a:extLst>
          </p:cNvPr>
          <p:cNvSpPr txBox="1"/>
          <p:nvPr/>
        </p:nvSpPr>
        <p:spPr>
          <a:xfrm>
            <a:off x="5685577" y="2587205"/>
            <a:ext cx="998991" cy="307777"/>
          </a:xfrm>
          <a:prstGeom prst="rect">
            <a:avLst/>
          </a:prstGeom>
          <a:noFill/>
        </p:spPr>
        <p:txBody>
          <a:bodyPr wrap="none" rtlCol="0">
            <a:spAutoFit/>
          </a:bodyPr>
          <a:lstStyle/>
          <a:p>
            <a:r>
              <a:rPr lang="es-ES" sz="1400" dirty="0" err="1">
                <a:solidFill>
                  <a:schemeClr val="bg1"/>
                </a:solidFill>
              </a:rPr>
              <a:t>Serilización</a:t>
            </a:r>
            <a:endParaRPr lang="es-ES" sz="1600" dirty="0">
              <a:solidFill>
                <a:schemeClr val="bg1"/>
              </a:solidFill>
            </a:endParaRPr>
          </a:p>
        </p:txBody>
      </p:sp>
      <p:sp>
        <p:nvSpPr>
          <p:cNvPr id="109" name="CuadroTexto 108">
            <a:extLst>
              <a:ext uri="{FF2B5EF4-FFF2-40B4-BE49-F238E27FC236}">
                <a16:creationId xmlns:a16="http://schemas.microsoft.com/office/drawing/2014/main" id="{43008656-F867-4792-B5D9-640C0782DFB1}"/>
              </a:ext>
            </a:extLst>
          </p:cNvPr>
          <p:cNvSpPr txBox="1"/>
          <p:nvPr/>
        </p:nvSpPr>
        <p:spPr>
          <a:xfrm>
            <a:off x="4932074" y="1837821"/>
            <a:ext cx="1752493" cy="400110"/>
          </a:xfrm>
          <a:prstGeom prst="rect">
            <a:avLst/>
          </a:prstGeom>
          <a:noFill/>
        </p:spPr>
        <p:txBody>
          <a:bodyPr wrap="square" rtlCol="0">
            <a:spAutoFit/>
          </a:bodyPr>
          <a:lstStyle/>
          <a:p>
            <a:pPr algn="ctr"/>
            <a:r>
              <a:rPr lang="es-ES" sz="2000" u="sng" dirty="0">
                <a:solidFill>
                  <a:schemeClr val="bg1"/>
                </a:solidFill>
              </a:rPr>
              <a:t>Proceso origen</a:t>
            </a:r>
            <a:endParaRPr lang="es-ES" sz="2400" u="sng" dirty="0">
              <a:solidFill>
                <a:schemeClr val="bg1"/>
              </a:solidFill>
            </a:endParaRPr>
          </a:p>
        </p:txBody>
      </p:sp>
      <p:sp>
        <p:nvSpPr>
          <p:cNvPr id="110" name="Rectángulo 109">
            <a:extLst>
              <a:ext uri="{FF2B5EF4-FFF2-40B4-BE49-F238E27FC236}">
                <a16:creationId xmlns:a16="http://schemas.microsoft.com/office/drawing/2014/main" id="{6383C6E5-4AEC-477A-9956-16752879B97E}"/>
              </a:ext>
            </a:extLst>
          </p:cNvPr>
          <p:cNvSpPr/>
          <p:nvPr/>
        </p:nvSpPr>
        <p:spPr>
          <a:xfrm>
            <a:off x="6791658" y="1798771"/>
            <a:ext cx="2198110" cy="2050648"/>
          </a:xfrm>
          <a:prstGeom prst="rect">
            <a:avLst/>
          </a:prstGeom>
          <a:solidFill>
            <a:schemeClr val="tx1">
              <a:lumMod val="75000"/>
              <a:lumOff val="25000"/>
              <a:alpha val="37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de-DE" sz="1400" dirty="0"/>
          </a:p>
        </p:txBody>
      </p:sp>
      <p:sp>
        <p:nvSpPr>
          <p:cNvPr id="111" name="Rectángulo 110">
            <a:extLst>
              <a:ext uri="{FF2B5EF4-FFF2-40B4-BE49-F238E27FC236}">
                <a16:creationId xmlns:a16="http://schemas.microsoft.com/office/drawing/2014/main" id="{B76AC3DC-841B-464E-9467-320FED5A95D4}"/>
              </a:ext>
            </a:extLst>
          </p:cNvPr>
          <p:cNvSpPr/>
          <p:nvPr/>
        </p:nvSpPr>
        <p:spPr>
          <a:xfrm>
            <a:off x="7340458" y="2283510"/>
            <a:ext cx="968189" cy="315841"/>
          </a:xfrm>
          <a:prstGeom prst="rect">
            <a:avLst/>
          </a:prstGeom>
          <a:solidFill>
            <a:schemeClr val="accent3">
              <a:lumMod val="40000"/>
              <a:lumOff val="6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de-DE" sz="1400" dirty="0">
                <a:solidFill>
                  <a:schemeClr val="tx1"/>
                </a:solidFill>
              </a:rPr>
              <a:t>Mensaje</a:t>
            </a:r>
          </a:p>
        </p:txBody>
      </p:sp>
      <p:sp>
        <p:nvSpPr>
          <p:cNvPr id="112" name="Rectángulo 111">
            <a:extLst>
              <a:ext uri="{FF2B5EF4-FFF2-40B4-BE49-F238E27FC236}">
                <a16:creationId xmlns:a16="http://schemas.microsoft.com/office/drawing/2014/main" id="{0940D677-83AA-424F-8DAB-802A1CE29FB8}"/>
              </a:ext>
            </a:extLst>
          </p:cNvPr>
          <p:cNvSpPr/>
          <p:nvPr/>
        </p:nvSpPr>
        <p:spPr>
          <a:xfrm>
            <a:off x="7336275" y="2888706"/>
            <a:ext cx="972372" cy="315841"/>
          </a:xfrm>
          <a:prstGeom prst="rect">
            <a:avLst/>
          </a:prstGeom>
          <a:solidFill>
            <a:schemeClr val="bg1"/>
          </a:solidFill>
          <a:ln w="19050">
            <a:solidFill>
              <a:schemeClr val="bg2">
                <a:lumMod val="75000"/>
              </a:schemeClr>
            </a:solidFill>
          </a:ln>
        </p:spPr>
        <p:style>
          <a:lnRef idx="0">
            <a:scrgbClr r="0" g="0" b="0"/>
          </a:lnRef>
          <a:fillRef idx="0">
            <a:scrgbClr r="0" g="0" b="0"/>
          </a:fillRef>
          <a:effectRef idx="0">
            <a:scrgbClr r="0" g="0" b="0"/>
          </a:effectRef>
          <a:fontRef idx="minor">
            <a:schemeClr val="lt1"/>
          </a:fontRef>
        </p:style>
        <p:txBody>
          <a:bodyPr rtlCol="0" anchor="ctr"/>
          <a:lstStyle/>
          <a:p>
            <a:pPr algn="ctr"/>
            <a:r>
              <a:rPr lang="de-DE" sz="1400" dirty="0">
                <a:solidFill>
                  <a:schemeClr val="tx1"/>
                </a:solidFill>
              </a:rPr>
              <a:t>01101...</a:t>
            </a:r>
          </a:p>
        </p:txBody>
      </p:sp>
      <p:sp>
        <p:nvSpPr>
          <p:cNvPr id="113" name="Rectángulo 112">
            <a:extLst>
              <a:ext uri="{FF2B5EF4-FFF2-40B4-BE49-F238E27FC236}">
                <a16:creationId xmlns:a16="http://schemas.microsoft.com/office/drawing/2014/main" id="{99FDB4C8-17BB-4778-86FD-6C43F46D53A8}"/>
              </a:ext>
            </a:extLst>
          </p:cNvPr>
          <p:cNvSpPr/>
          <p:nvPr/>
        </p:nvSpPr>
        <p:spPr>
          <a:xfrm>
            <a:off x="7340458" y="3409031"/>
            <a:ext cx="968189" cy="315841"/>
          </a:xfrm>
          <a:prstGeom prst="rect">
            <a:avLst/>
          </a:prstGeom>
          <a:solidFill>
            <a:schemeClr val="accent6">
              <a:lumMod val="20000"/>
              <a:lumOff val="8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de-DE" sz="1400" dirty="0">
                <a:solidFill>
                  <a:schemeClr val="tx1"/>
                </a:solidFill>
              </a:rPr>
              <a:t>API MPI</a:t>
            </a:r>
          </a:p>
        </p:txBody>
      </p:sp>
      <p:cxnSp>
        <p:nvCxnSpPr>
          <p:cNvPr id="114" name="8 Conector recto de flecha">
            <a:extLst>
              <a:ext uri="{FF2B5EF4-FFF2-40B4-BE49-F238E27FC236}">
                <a16:creationId xmlns:a16="http://schemas.microsoft.com/office/drawing/2014/main" id="{5B364F66-7E5B-4BC2-BB61-89213411FF6A}"/>
              </a:ext>
            </a:extLst>
          </p:cNvPr>
          <p:cNvCxnSpPr>
            <a:cxnSpLocks/>
            <a:stCxn id="111" idx="2"/>
            <a:endCxn id="112" idx="0"/>
          </p:cNvCxnSpPr>
          <p:nvPr/>
        </p:nvCxnSpPr>
        <p:spPr>
          <a:xfrm flipH="1">
            <a:off x="7822461" y="2599351"/>
            <a:ext cx="2092" cy="289355"/>
          </a:xfrm>
          <a:prstGeom prst="straightConnector1">
            <a:avLst/>
          </a:prstGeom>
          <a:noFill/>
          <a:ln w="22225" cap="flat" cmpd="sng" algn="ctr">
            <a:solidFill>
              <a:sysClr val="windowText" lastClr="000000"/>
            </a:solidFill>
            <a:prstDash val="solid"/>
            <a:headEnd type="triangle" w="med" len="med"/>
            <a:tailEnd type="none"/>
          </a:ln>
          <a:effectLst/>
        </p:spPr>
      </p:cxnSp>
      <p:cxnSp>
        <p:nvCxnSpPr>
          <p:cNvPr id="116" name="8 Conector recto de flecha">
            <a:extLst>
              <a:ext uri="{FF2B5EF4-FFF2-40B4-BE49-F238E27FC236}">
                <a16:creationId xmlns:a16="http://schemas.microsoft.com/office/drawing/2014/main" id="{F57813DF-D80C-40C2-8F40-D520B5A3B081}"/>
              </a:ext>
            </a:extLst>
          </p:cNvPr>
          <p:cNvCxnSpPr>
            <a:cxnSpLocks/>
            <a:stCxn id="112" idx="2"/>
            <a:endCxn id="113" idx="0"/>
          </p:cNvCxnSpPr>
          <p:nvPr/>
        </p:nvCxnSpPr>
        <p:spPr>
          <a:xfrm>
            <a:off x="7822461" y="3204547"/>
            <a:ext cx="2092" cy="204484"/>
          </a:xfrm>
          <a:prstGeom prst="straightConnector1">
            <a:avLst/>
          </a:prstGeom>
          <a:noFill/>
          <a:ln w="22225" cap="flat" cmpd="sng" algn="ctr">
            <a:solidFill>
              <a:sysClr val="windowText" lastClr="000000"/>
            </a:solidFill>
            <a:prstDash val="solid"/>
            <a:headEnd type="triangle" w="med" len="med"/>
            <a:tailEnd type="none"/>
          </a:ln>
          <a:effectLst/>
        </p:spPr>
      </p:cxnSp>
      <p:sp>
        <p:nvSpPr>
          <p:cNvPr id="117" name="CuadroTexto 116">
            <a:extLst>
              <a:ext uri="{FF2B5EF4-FFF2-40B4-BE49-F238E27FC236}">
                <a16:creationId xmlns:a16="http://schemas.microsoft.com/office/drawing/2014/main" id="{DDC2AAD8-CE5E-4433-864D-6E04AF8E6651}"/>
              </a:ext>
            </a:extLst>
          </p:cNvPr>
          <p:cNvSpPr txBox="1"/>
          <p:nvPr/>
        </p:nvSpPr>
        <p:spPr>
          <a:xfrm>
            <a:off x="7822461" y="2587205"/>
            <a:ext cx="1167307" cy="307777"/>
          </a:xfrm>
          <a:prstGeom prst="rect">
            <a:avLst/>
          </a:prstGeom>
          <a:noFill/>
        </p:spPr>
        <p:txBody>
          <a:bodyPr wrap="none" rtlCol="0">
            <a:spAutoFit/>
          </a:bodyPr>
          <a:lstStyle/>
          <a:p>
            <a:r>
              <a:rPr lang="es-ES" sz="1400" dirty="0" err="1">
                <a:solidFill>
                  <a:schemeClr val="bg1"/>
                </a:solidFill>
              </a:rPr>
              <a:t>Deserilización</a:t>
            </a:r>
            <a:endParaRPr lang="es-ES" sz="1600" dirty="0">
              <a:solidFill>
                <a:schemeClr val="bg1"/>
              </a:solidFill>
            </a:endParaRPr>
          </a:p>
        </p:txBody>
      </p:sp>
      <p:sp>
        <p:nvSpPr>
          <p:cNvPr id="118" name="CuadroTexto 117">
            <a:extLst>
              <a:ext uri="{FF2B5EF4-FFF2-40B4-BE49-F238E27FC236}">
                <a16:creationId xmlns:a16="http://schemas.microsoft.com/office/drawing/2014/main" id="{E8B8568F-D4D6-4884-A3B2-229A08C03B7B}"/>
              </a:ext>
            </a:extLst>
          </p:cNvPr>
          <p:cNvSpPr txBox="1"/>
          <p:nvPr/>
        </p:nvSpPr>
        <p:spPr>
          <a:xfrm>
            <a:off x="7068958" y="1837821"/>
            <a:ext cx="1752493" cy="400110"/>
          </a:xfrm>
          <a:prstGeom prst="rect">
            <a:avLst/>
          </a:prstGeom>
          <a:noFill/>
        </p:spPr>
        <p:txBody>
          <a:bodyPr wrap="square" rtlCol="0">
            <a:spAutoFit/>
          </a:bodyPr>
          <a:lstStyle/>
          <a:p>
            <a:pPr algn="ctr"/>
            <a:r>
              <a:rPr lang="es-ES" sz="2000" u="sng" dirty="0">
                <a:solidFill>
                  <a:schemeClr val="bg1"/>
                </a:solidFill>
              </a:rPr>
              <a:t>Proceso destino</a:t>
            </a:r>
            <a:endParaRPr lang="es-ES" sz="2400" u="sng" dirty="0">
              <a:solidFill>
                <a:schemeClr val="bg1"/>
              </a:solidFill>
            </a:endParaRPr>
          </a:p>
        </p:txBody>
      </p:sp>
      <p:cxnSp>
        <p:nvCxnSpPr>
          <p:cNvPr id="119" name="Conector recto de flecha 118">
            <a:extLst>
              <a:ext uri="{FF2B5EF4-FFF2-40B4-BE49-F238E27FC236}">
                <a16:creationId xmlns:a16="http://schemas.microsoft.com/office/drawing/2014/main" id="{B9AE4560-64F3-4E3C-A717-3FFCE7155AB7}"/>
              </a:ext>
            </a:extLst>
          </p:cNvPr>
          <p:cNvCxnSpPr>
            <a:cxnSpLocks/>
          </p:cNvCxnSpPr>
          <p:nvPr/>
        </p:nvCxnSpPr>
        <p:spPr>
          <a:xfrm>
            <a:off x="4823090" y="4816759"/>
            <a:ext cx="4166678" cy="0"/>
          </a:xfrm>
          <a:prstGeom prst="straightConnector1">
            <a:avLst/>
          </a:prstGeom>
          <a:noFill/>
          <a:ln w="38100" cap="flat" cmpd="sng" algn="ctr">
            <a:solidFill>
              <a:schemeClr val="accent3">
                <a:lumMod val="75000"/>
              </a:schemeClr>
            </a:solidFill>
            <a:prstDash val="solid"/>
            <a:miter lim="800000"/>
            <a:headEnd type="triangle"/>
            <a:tailEnd type="triangle"/>
          </a:ln>
          <a:effectLst/>
        </p:spPr>
      </p:cxnSp>
      <p:sp>
        <p:nvSpPr>
          <p:cNvPr id="120" name="Rectángulo 119">
            <a:extLst>
              <a:ext uri="{FF2B5EF4-FFF2-40B4-BE49-F238E27FC236}">
                <a16:creationId xmlns:a16="http://schemas.microsoft.com/office/drawing/2014/main" id="{9205DDA2-E2B0-43F3-B41E-3A38A98046D1}"/>
              </a:ext>
            </a:extLst>
          </p:cNvPr>
          <p:cNvSpPr/>
          <p:nvPr/>
        </p:nvSpPr>
        <p:spPr>
          <a:xfrm>
            <a:off x="5650823" y="4832586"/>
            <a:ext cx="2281670" cy="307777"/>
          </a:xfrm>
          <a:prstGeom prst="rect">
            <a:avLst/>
          </a:prstGeom>
        </p:spPr>
        <p:txBody>
          <a:bodyPr wrap="square">
            <a:spAutoFit/>
          </a:bodyPr>
          <a:lstStyle/>
          <a:p>
            <a:pPr algn="ctr">
              <a:spcBef>
                <a:spcPts val="1200"/>
              </a:spcBef>
            </a:pPr>
            <a:r>
              <a:rPr lang="es-ES" sz="1400" dirty="0"/>
              <a:t>Red de datos</a:t>
            </a:r>
          </a:p>
        </p:txBody>
      </p:sp>
      <p:cxnSp>
        <p:nvCxnSpPr>
          <p:cNvPr id="121" name="8 Conector recto de flecha">
            <a:extLst>
              <a:ext uri="{FF2B5EF4-FFF2-40B4-BE49-F238E27FC236}">
                <a16:creationId xmlns:a16="http://schemas.microsoft.com/office/drawing/2014/main" id="{98899475-AD56-449A-9153-FB0BA693E6F0}"/>
              </a:ext>
            </a:extLst>
          </p:cNvPr>
          <p:cNvCxnSpPr>
            <a:cxnSpLocks/>
            <a:stCxn id="102" idx="2"/>
          </p:cNvCxnSpPr>
          <p:nvPr/>
        </p:nvCxnSpPr>
        <p:spPr>
          <a:xfrm>
            <a:off x="5687669" y="3724872"/>
            <a:ext cx="0" cy="322755"/>
          </a:xfrm>
          <a:prstGeom prst="straightConnector1">
            <a:avLst/>
          </a:prstGeom>
          <a:noFill/>
          <a:ln w="22225" cap="flat" cmpd="sng" algn="ctr">
            <a:solidFill>
              <a:sysClr val="windowText" lastClr="000000"/>
            </a:solidFill>
            <a:prstDash val="solid"/>
            <a:headEnd type="none" w="med" len="med"/>
            <a:tailEnd type="triangle"/>
          </a:ln>
          <a:effectLst/>
        </p:spPr>
      </p:cxnSp>
      <p:cxnSp>
        <p:nvCxnSpPr>
          <p:cNvPr id="122" name="8 Conector recto de flecha">
            <a:extLst>
              <a:ext uri="{FF2B5EF4-FFF2-40B4-BE49-F238E27FC236}">
                <a16:creationId xmlns:a16="http://schemas.microsoft.com/office/drawing/2014/main" id="{3FB65166-6869-4CE0-9984-39C292B838A0}"/>
              </a:ext>
            </a:extLst>
          </p:cNvPr>
          <p:cNvCxnSpPr>
            <a:cxnSpLocks/>
          </p:cNvCxnSpPr>
          <p:nvPr/>
        </p:nvCxnSpPr>
        <p:spPr>
          <a:xfrm>
            <a:off x="7822461" y="3724872"/>
            <a:ext cx="0" cy="334118"/>
          </a:xfrm>
          <a:prstGeom prst="straightConnector1">
            <a:avLst/>
          </a:prstGeom>
          <a:noFill/>
          <a:ln w="22225" cap="flat" cmpd="sng" algn="ctr">
            <a:solidFill>
              <a:sysClr val="windowText" lastClr="000000"/>
            </a:solidFill>
            <a:prstDash val="solid"/>
            <a:headEnd type="triangle" w="med" len="med"/>
            <a:tailEnd type="none"/>
          </a:ln>
          <a:effectLst/>
        </p:spPr>
      </p:cxnSp>
      <p:cxnSp>
        <p:nvCxnSpPr>
          <p:cNvPr id="131" name="Conector recto de flecha 130">
            <a:extLst>
              <a:ext uri="{FF2B5EF4-FFF2-40B4-BE49-F238E27FC236}">
                <a16:creationId xmlns:a16="http://schemas.microsoft.com/office/drawing/2014/main" id="{ED74AE44-D447-4CD4-967E-D25468AF025A}"/>
              </a:ext>
            </a:extLst>
          </p:cNvPr>
          <p:cNvCxnSpPr>
            <a:cxnSpLocks/>
          </p:cNvCxnSpPr>
          <p:nvPr/>
        </p:nvCxnSpPr>
        <p:spPr>
          <a:xfrm>
            <a:off x="5685577" y="4509672"/>
            <a:ext cx="2" cy="297608"/>
          </a:xfrm>
          <a:prstGeom prst="straightConnector1">
            <a:avLst/>
          </a:prstGeom>
          <a:noFill/>
          <a:ln w="28575" cap="flat" cmpd="sng" algn="ctr">
            <a:solidFill>
              <a:schemeClr val="accent3"/>
            </a:solidFill>
            <a:prstDash val="solid"/>
            <a:miter lim="800000"/>
            <a:headEnd type="none"/>
            <a:tailEnd type="triangle"/>
          </a:ln>
          <a:effectLst/>
        </p:spPr>
      </p:cxnSp>
      <p:cxnSp>
        <p:nvCxnSpPr>
          <p:cNvPr id="133" name="Conector recto de flecha 132">
            <a:extLst>
              <a:ext uri="{FF2B5EF4-FFF2-40B4-BE49-F238E27FC236}">
                <a16:creationId xmlns:a16="http://schemas.microsoft.com/office/drawing/2014/main" id="{5EFB4E27-6AA1-4EAF-8DA7-43E682F183DE}"/>
              </a:ext>
            </a:extLst>
          </p:cNvPr>
          <p:cNvCxnSpPr>
            <a:cxnSpLocks/>
          </p:cNvCxnSpPr>
          <p:nvPr/>
        </p:nvCxnSpPr>
        <p:spPr>
          <a:xfrm>
            <a:off x="7822461" y="4509672"/>
            <a:ext cx="2" cy="297608"/>
          </a:xfrm>
          <a:prstGeom prst="straightConnector1">
            <a:avLst/>
          </a:prstGeom>
          <a:noFill/>
          <a:ln w="28575" cap="flat" cmpd="sng" algn="ctr">
            <a:solidFill>
              <a:schemeClr val="accent3"/>
            </a:solidFill>
            <a:prstDash val="solid"/>
            <a:miter lim="800000"/>
            <a:headEnd type="triangle"/>
            <a:tailEnd type="none"/>
          </a:ln>
          <a:effectLst/>
        </p:spPr>
      </p:cxnSp>
      <p:sp>
        <p:nvSpPr>
          <p:cNvPr id="134" name="Rectángulo 133">
            <a:extLst>
              <a:ext uri="{FF2B5EF4-FFF2-40B4-BE49-F238E27FC236}">
                <a16:creationId xmlns:a16="http://schemas.microsoft.com/office/drawing/2014/main" id="{FA6CA407-763B-4186-9E71-7F37E0033454}"/>
              </a:ext>
            </a:extLst>
          </p:cNvPr>
          <p:cNvSpPr/>
          <p:nvPr/>
        </p:nvSpPr>
        <p:spPr>
          <a:xfrm>
            <a:off x="1921995" y="2079711"/>
            <a:ext cx="2764869" cy="2092881"/>
          </a:xfrm>
          <a:prstGeom prst="rect">
            <a:avLst/>
          </a:prstGeom>
        </p:spPr>
        <p:txBody>
          <a:bodyPr wrap="square">
            <a:spAutoFit/>
          </a:bodyPr>
          <a:lstStyle/>
          <a:p>
            <a:pPr marL="285750" indent="-285750">
              <a:spcBef>
                <a:spcPts val="1200"/>
              </a:spcBef>
              <a:buFontTx/>
              <a:buChar char="-"/>
            </a:pPr>
            <a:r>
              <a:rPr lang="es-ES" dirty="0"/>
              <a:t>MPI + </a:t>
            </a:r>
            <a:r>
              <a:rPr lang="es-ES" dirty="0" err="1"/>
              <a:t>boost:serialization</a:t>
            </a:r>
            <a:endParaRPr lang="es-ES" dirty="0"/>
          </a:p>
          <a:p>
            <a:pPr marL="285750" indent="-285750">
              <a:spcBef>
                <a:spcPts val="1200"/>
              </a:spcBef>
              <a:buFontTx/>
              <a:buChar char="-"/>
            </a:pPr>
            <a:r>
              <a:rPr lang="es-ES" dirty="0"/>
              <a:t>Tipos de mensajes:</a:t>
            </a:r>
          </a:p>
          <a:p>
            <a:pPr marL="742950" lvl="1" indent="-285750">
              <a:spcBef>
                <a:spcPts val="1200"/>
              </a:spcBef>
              <a:buFontTx/>
              <a:buChar char="-"/>
            </a:pPr>
            <a:r>
              <a:rPr lang="es-ES" dirty="0"/>
              <a:t>Síncronos</a:t>
            </a:r>
          </a:p>
          <a:p>
            <a:pPr marL="742950" lvl="1" indent="-285750">
              <a:spcBef>
                <a:spcPts val="1200"/>
              </a:spcBef>
              <a:buFontTx/>
              <a:buChar char="-"/>
            </a:pPr>
            <a:r>
              <a:rPr lang="es-ES" dirty="0"/>
              <a:t>Asíncronos</a:t>
            </a:r>
          </a:p>
          <a:p>
            <a:pPr marL="742950" lvl="1" indent="-285750">
              <a:spcBef>
                <a:spcPts val="1200"/>
              </a:spcBef>
              <a:buFontTx/>
              <a:buChar char="-"/>
            </a:pPr>
            <a:r>
              <a:rPr lang="es-ES" dirty="0"/>
              <a:t>Broadcast</a:t>
            </a:r>
          </a:p>
        </p:txBody>
      </p:sp>
      <p:graphicFrame>
        <p:nvGraphicFramePr>
          <p:cNvPr id="41" name="Tabla 40">
            <a:extLst>
              <a:ext uri="{FF2B5EF4-FFF2-40B4-BE49-F238E27FC236}">
                <a16:creationId xmlns:a16="http://schemas.microsoft.com/office/drawing/2014/main" id="{7DFEF0A9-36F2-4968-9A41-A8934BA35A47}"/>
              </a:ext>
            </a:extLst>
          </p:cNvPr>
          <p:cNvGraphicFramePr>
            <a:graphicFrameLocks noGrp="1"/>
          </p:cNvGraphicFramePr>
          <p:nvPr>
            <p:extLst>
              <p:ext uri="{D42A27DB-BD31-4B8C-83A1-F6EECF244321}">
                <p14:modId xmlns:p14="http://schemas.microsoft.com/office/powerpoint/2010/main" val="2442808878"/>
              </p:ext>
            </p:extLst>
          </p:nvPr>
        </p:nvGraphicFramePr>
        <p:xfrm>
          <a:off x="6221472" y="6153374"/>
          <a:ext cx="2922528" cy="640080"/>
        </p:xfrm>
        <a:graphic>
          <a:graphicData uri="http://schemas.openxmlformats.org/drawingml/2006/table">
            <a:tbl>
              <a:tblPr firstRow="1" bandRow="1">
                <a:tableStyleId>{2D5ABB26-0587-4C30-8999-92F81FD0307C}</a:tableStyleId>
              </a:tblPr>
              <a:tblGrid>
                <a:gridCol w="2458943">
                  <a:extLst>
                    <a:ext uri="{9D8B030D-6E8A-4147-A177-3AD203B41FA5}">
                      <a16:colId xmlns:a16="http://schemas.microsoft.com/office/drawing/2014/main" val="1347896834"/>
                    </a:ext>
                  </a:extLst>
                </a:gridCol>
                <a:gridCol w="463585">
                  <a:extLst>
                    <a:ext uri="{9D8B030D-6E8A-4147-A177-3AD203B41FA5}">
                      <a16:colId xmlns:a16="http://schemas.microsoft.com/office/drawing/2014/main" val="972821047"/>
                    </a:ext>
                  </a:extLst>
                </a:gridCol>
              </a:tblGrid>
              <a:tr h="633819">
                <a:tc>
                  <a:txBody>
                    <a:bodyPr/>
                    <a:lstStyle/>
                    <a:p>
                      <a:pPr algn="r"/>
                      <a:r>
                        <a:rPr lang="es-ES" dirty="0">
                          <a:solidFill>
                            <a:schemeClr val="bg1"/>
                          </a:solidFill>
                        </a:rPr>
                        <a:t>Simulación cinética en Entornos Distribuidos</a:t>
                      </a:r>
                      <a:endParaRPr lang="es-ES" b="0" dirty="0">
                        <a:solidFill>
                          <a:schemeClr val="bg1"/>
                        </a:solidFill>
                      </a:endParaRPr>
                    </a:p>
                  </a:txBody>
                  <a:tcPr anchor="ctr">
                    <a:lnR w="12700" cap="flat" cmpd="sng" algn="ctr">
                      <a:solidFill>
                        <a:schemeClr val="tx1"/>
                      </a:solidFill>
                      <a:prstDash val="solid"/>
                      <a:round/>
                      <a:headEnd type="none" w="med" len="med"/>
                      <a:tailEnd type="none" w="med" len="med"/>
                    </a:lnR>
                  </a:tcPr>
                </a:tc>
                <a:tc>
                  <a:txBody>
                    <a:bodyPr/>
                    <a:lstStyle/>
                    <a:p>
                      <a:pPr algn="ctr"/>
                      <a:fld id="{0E1C8A44-DCA4-45BE-94D1-2AB25001A8D2}" type="slidenum">
                        <a:rPr lang="es-ES" smtClean="0">
                          <a:solidFill>
                            <a:schemeClr val="bg2">
                              <a:lumMod val="60000"/>
                              <a:lumOff val="40000"/>
                            </a:schemeClr>
                          </a:solidFill>
                        </a:rPr>
                        <a:t>34</a:t>
                      </a:fld>
                      <a:endParaRPr lang="es-ES" dirty="0">
                        <a:solidFill>
                          <a:schemeClr val="bg2">
                            <a:lumMod val="60000"/>
                            <a:lumOff val="40000"/>
                          </a:schemeClr>
                        </a:solidFill>
                      </a:endParaRPr>
                    </a:p>
                  </a:txBody>
                  <a:tcPr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862195207"/>
                  </a:ext>
                </a:extLst>
              </a:tr>
            </a:tbl>
          </a:graphicData>
        </a:graphic>
      </p:graphicFrame>
      <p:pic>
        <p:nvPicPr>
          <p:cNvPr id="42" name="Imagen 41">
            <a:extLst>
              <a:ext uri="{FF2B5EF4-FFF2-40B4-BE49-F238E27FC236}">
                <a16:creationId xmlns:a16="http://schemas.microsoft.com/office/drawing/2014/main" id="{F5DE572A-4F31-4FC9-AFDD-E9953E144181}"/>
              </a:ext>
            </a:extLst>
          </p:cNvPr>
          <p:cNvPicPr>
            <a:picLocks noChangeAspect="1"/>
          </p:cNvPicPr>
          <p:nvPr/>
        </p:nvPicPr>
        <p:blipFill>
          <a:blip r:embed="rId5"/>
          <a:stretch>
            <a:fillRect/>
          </a:stretch>
        </p:blipFill>
        <p:spPr>
          <a:xfrm>
            <a:off x="68457" y="6153373"/>
            <a:ext cx="1998883" cy="619731"/>
          </a:xfrm>
          <a:prstGeom prst="rect">
            <a:avLst/>
          </a:prstGeom>
        </p:spPr>
      </p:pic>
      <p:sp>
        <p:nvSpPr>
          <p:cNvPr id="36" name="Rectángulo 35">
            <a:extLst>
              <a:ext uri="{FF2B5EF4-FFF2-40B4-BE49-F238E27FC236}">
                <a16:creationId xmlns:a16="http://schemas.microsoft.com/office/drawing/2014/main" id="{0EA3F2A0-BA35-43E8-98A1-B8E29CA51B47}"/>
              </a:ext>
            </a:extLst>
          </p:cNvPr>
          <p:cNvSpPr/>
          <p:nvPr/>
        </p:nvSpPr>
        <p:spPr>
          <a:xfrm>
            <a:off x="0" y="873306"/>
            <a:ext cx="1785769" cy="5215521"/>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s-ES" sz="1350" u="sng" dirty="0">
                <a:solidFill>
                  <a:schemeClr val="bg1"/>
                </a:solidFill>
              </a:rPr>
              <a:t>Crecimiento cristalino</a:t>
            </a:r>
          </a:p>
          <a:p>
            <a:pPr marL="108000" indent="-72000">
              <a:buFontTx/>
              <a:buChar char="-"/>
            </a:pPr>
            <a:r>
              <a:rPr lang="es-ES" sz="1350" dirty="0">
                <a:solidFill>
                  <a:schemeClr val="bg1"/>
                </a:solidFill>
              </a:rPr>
              <a:t>Deposición</a:t>
            </a:r>
          </a:p>
          <a:p>
            <a:pPr marL="108000" indent="-72000">
              <a:buFontTx/>
              <a:buChar char="-"/>
            </a:pPr>
            <a:r>
              <a:rPr lang="es-ES" sz="1350" dirty="0">
                <a:solidFill>
                  <a:schemeClr val="bg1"/>
                </a:solidFill>
              </a:rPr>
              <a:t>Conceptos</a:t>
            </a:r>
          </a:p>
          <a:p>
            <a:pPr marL="108000" indent="-72000">
              <a:buFontTx/>
              <a:buChar char="-"/>
            </a:pPr>
            <a:r>
              <a:rPr lang="es-ES" sz="1350" dirty="0">
                <a:solidFill>
                  <a:schemeClr val="bg1"/>
                </a:solidFill>
              </a:rPr>
              <a:t>Tipos de Crecimiento</a:t>
            </a:r>
          </a:p>
          <a:p>
            <a:pPr marL="108000" indent="-72000">
              <a:buFontTx/>
              <a:buChar char="-"/>
            </a:pPr>
            <a:r>
              <a:rPr lang="es-ES" sz="1350" dirty="0"/>
              <a:t>Modelo TSK</a:t>
            </a:r>
          </a:p>
          <a:p>
            <a:pPr marL="108000" indent="-72000">
              <a:buFontTx/>
              <a:buChar char="-"/>
            </a:pPr>
            <a:endParaRPr lang="es-ES" sz="1350" dirty="0"/>
          </a:p>
          <a:p>
            <a:r>
              <a:rPr lang="es-ES" sz="1350" u="sng" dirty="0">
                <a:solidFill>
                  <a:schemeClr val="bg1"/>
                </a:solidFill>
              </a:rPr>
              <a:t>Simulación atomística</a:t>
            </a:r>
          </a:p>
          <a:p>
            <a:pPr marL="108000" indent="-72000">
              <a:buFontTx/>
              <a:buChar char="-"/>
            </a:pPr>
            <a:r>
              <a:rPr lang="es-ES" sz="1350" dirty="0">
                <a:solidFill>
                  <a:schemeClr val="bg1"/>
                </a:solidFill>
              </a:rPr>
              <a:t>Introducción</a:t>
            </a:r>
          </a:p>
          <a:p>
            <a:pPr marL="108000" indent="-72000">
              <a:buFontTx/>
              <a:buChar char="-"/>
            </a:pPr>
            <a:r>
              <a:rPr lang="es-ES" sz="1350" dirty="0">
                <a:solidFill>
                  <a:schemeClr val="bg1"/>
                </a:solidFill>
              </a:rPr>
              <a:t>Dinámica molecular</a:t>
            </a:r>
          </a:p>
          <a:p>
            <a:pPr marL="108000" indent="-72000">
              <a:buFontTx/>
              <a:buChar char="-"/>
            </a:pPr>
            <a:r>
              <a:rPr lang="es-ES" sz="1350" dirty="0">
                <a:solidFill>
                  <a:schemeClr val="bg1"/>
                </a:solidFill>
              </a:rPr>
              <a:t>Monte Carlo</a:t>
            </a:r>
          </a:p>
          <a:p>
            <a:pPr marL="288000" lvl="1" indent="-171450">
              <a:buFont typeface="Arial" panose="020B0604020202020204" pitchFamily="34" charset="0"/>
              <a:buChar char="•"/>
            </a:pPr>
            <a:r>
              <a:rPr lang="es-ES" sz="1350" dirty="0">
                <a:solidFill>
                  <a:schemeClr val="bg1"/>
                </a:solidFill>
              </a:rPr>
              <a:t>KMC</a:t>
            </a:r>
          </a:p>
          <a:p>
            <a:pPr marL="288000" lvl="1" indent="-171450">
              <a:buFont typeface="Arial" panose="020B0604020202020204" pitchFamily="34" charset="0"/>
              <a:buChar char="•"/>
            </a:pPr>
            <a:r>
              <a:rPr lang="es-ES" sz="1350" dirty="0">
                <a:solidFill>
                  <a:schemeClr val="bg1"/>
                </a:solidFill>
              </a:rPr>
              <a:t>Paralelización</a:t>
            </a:r>
          </a:p>
          <a:p>
            <a:endParaRPr lang="es-ES" sz="1350" b="1" u="sng" dirty="0"/>
          </a:p>
          <a:p>
            <a:r>
              <a:rPr lang="es-ES" sz="1350" u="sng" dirty="0">
                <a:solidFill>
                  <a:schemeClr val="bg1"/>
                </a:solidFill>
              </a:rPr>
              <a:t>Aportaciones</a:t>
            </a:r>
          </a:p>
          <a:p>
            <a:pPr marL="108000" indent="-72000">
              <a:buFontTx/>
              <a:buChar char="-"/>
            </a:pPr>
            <a:r>
              <a:rPr lang="es-ES" sz="1350" dirty="0" err="1">
                <a:solidFill>
                  <a:schemeClr val="bg1"/>
                </a:solidFill>
              </a:rPr>
              <a:t>Homoepitaxia</a:t>
            </a:r>
            <a:endParaRPr lang="es-ES" sz="1350" dirty="0">
              <a:solidFill>
                <a:schemeClr val="bg1"/>
              </a:solidFill>
            </a:endParaRPr>
          </a:p>
          <a:p>
            <a:pPr marL="108000" indent="-72000">
              <a:buFontTx/>
              <a:buChar char="-"/>
            </a:pPr>
            <a:r>
              <a:rPr lang="es-ES" sz="1350" dirty="0" err="1">
                <a:solidFill>
                  <a:schemeClr val="bg1"/>
                </a:solidFill>
              </a:rPr>
              <a:t>Heteroepitaxia</a:t>
            </a:r>
            <a:endParaRPr lang="es-ES" sz="1350" dirty="0">
              <a:solidFill>
                <a:schemeClr val="bg1"/>
              </a:solidFill>
            </a:endParaRPr>
          </a:p>
          <a:p>
            <a:pPr marL="108000" indent="-72000">
              <a:buFontTx/>
              <a:buChar char="-"/>
            </a:pPr>
            <a:r>
              <a:rPr lang="es-ES" sz="1350" dirty="0"/>
              <a:t>Análisis </a:t>
            </a:r>
            <a:r>
              <a:rPr lang="es-ES" sz="1350" dirty="0" err="1"/>
              <a:t>MMonCa</a:t>
            </a:r>
            <a:endParaRPr lang="es-ES" sz="1350" dirty="0"/>
          </a:p>
          <a:p>
            <a:endParaRPr lang="es-ES" sz="1350" dirty="0"/>
          </a:p>
          <a:p>
            <a:r>
              <a:rPr lang="es-ES" sz="1350" b="1" u="sng" dirty="0">
                <a:solidFill>
                  <a:srgbClr val="FD9101"/>
                </a:solidFill>
              </a:rPr>
              <a:t>Simulador distribuido</a:t>
            </a:r>
          </a:p>
          <a:p>
            <a:pPr marL="108000" indent="-72000">
              <a:buFontTx/>
              <a:buChar char="-"/>
            </a:pPr>
            <a:r>
              <a:rPr lang="es-ES" sz="1350" dirty="0">
                <a:solidFill>
                  <a:schemeClr val="bg1"/>
                </a:solidFill>
              </a:rPr>
              <a:t>Versión secuencial</a:t>
            </a:r>
          </a:p>
          <a:p>
            <a:pPr marL="108000" indent="-72000">
              <a:buFontTx/>
              <a:buChar char="-"/>
            </a:pPr>
            <a:r>
              <a:rPr lang="es-ES" sz="1350" b="1" dirty="0">
                <a:solidFill>
                  <a:srgbClr val="FD9101"/>
                </a:solidFill>
              </a:rPr>
              <a:t>Versión distribuida</a:t>
            </a:r>
          </a:p>
          <a:p>
            <a:pPr marL="108000" indent="-72000">
              <a:buFontTx/>
              <a:buChar char="-"/>
            </a:pPr>
            <a:r>
              <a:rPr lang="es-ES" sz="1350" dirty="0"/>
              <a:t>Simulaciones</a:t>
            </a:r>
          </a:p>
          <a:p>
            <a:endParaRPr lang="es-ES" sz="1350" dirty="0"/>
          </a:p>
          <a:p>
            <a:r>
              <a:rPr lang="es-ES" sz="1350" u="sng" dirty="0"/>
              <a:t>Conclusiones</a:t>
            </a:r>
          </a:p>
        </p:txBody>
      </p:sp>
    </p:spTree>
    <p:extLst>
      <p:ext uri="{BB962C8B-B14F-4D97-AF65-F5344CB8AC3E}">
        <p14:creationId xmlns:p14="http://schemas.microsoft.com/office/powerpoint/2010/main" val="37431110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ángulo 7"/>
          <p:cNvSpPr/>
          <p:nvPr/>
        </p:nvSpPr>
        <p:spPr>
          <a:xfrm>
            <a:off x="0" y="6088828"/>
            <a:ext cx="9144000" cy="769172"/>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r"/>
            <a:endParaRPr lang="es-ES" dirty="0"/>
          </a:p>
        </p:txBody>
      </p:sp>
      <p:sp>
        <p:nvSpPr>
          <p:cNvPr id="9" name="Rectángulo 8"/>
          <p:cNvSpPr/>
          <p:nvPr/>
        </p:nvSpPr>
        <p:spPr>
          <a:xfrm>
            <a:off x="0" y="0"/>
            <a:ext cx="1785769" cy="6088828"/>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ES" dirty="0"/>
          </a:p>
        </p:txBody>
      </p:sp>
      <p:pic>
        <p:nvPicPr>
          <p:cNvPr id="11" name="Picture 6" descr="Resultado de imagen de universidad de cádiz"/>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9773" y="75303"/>
            <a:ext cx="473646" cy="60897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8" descr="Resultado de imagen de sistemas inteligentes de computación uc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458" y="75304"/>
            <a:ext cx="1085768" cy="60897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033195" y="198971"/>
            <a:ext cx="6820349" cy="887552"/>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a:lstStyle>
          <a:p>
            <a:r>
              <a:rPr lang="es-ES" dirty="0"/>
              <a:t>simulaciones</a:t>
            </a:r>
          </a:p>
        </p:txBody>
      </p:sp>
      <p:sp>
        <p:nvSpPr>
          <p:cNvPr id="73" name="CuadroTexto 72">
            <a:extLst>
              <a:ext uri="{FF2B5EF4-FFF2-40B4-BE49-F238E27FC236}">
                <a16:creationId xmlns:a16="http://schemas.microsoft.com/office/drawing/2014/main" id="{D77373EB-3732-47DA-8C5A-BBADE2BBEEA3}"/>
              </a:ext>
            </a:extLst>
          </p:cNvPr>
          <p:cNvSpPr txBox="1"/>
          <p:nvPr/>
        </p:nvSpPr>
        <p:spPr>
          <a:xfrm>
            <a:off x="1785770" y="1086522"/>
            <a:ext cx="7317998" cy="523220"/>
          </a:xfrm>
          <a:prstGeom prst="rect">
            <a:avLst/>
          </a:prstGeom>
          <a:noFill/>
        </p:spPr>
        <p:txBody>
          <a:bodyPr wrap="square" rtlCol="0">
            <a:spAutoFit/>
          </a:bodyPr>
          <a:lstStyle/>
          <a:p>
            <a:pPr algn="ctr"/>
            <a:r>
              <a:rPr lang="es-ES" sz="2800" u="sng" dirty="0"/>
              <a:t>Entorno de simulación – </a:t>
            </a:r>
            <a:r>
              <a:rPr lang="es-ES" sz="2800" u="sng" dirty="0" err="1"/>
              <a:t>Cluster</a:t>
            </a:r>
            <a:r>
              <a:rPr lang="es-ES" sz="2800" u="sng" dirty="0"/>
              <a:t> CAI2</a:t>
            </a:r>
          </a:p>
        </p:txBody>
      </p:sp>
      <p:pic>
        <p:nvPicPr>
          <p:cNvPr id="30" name="Imagen 29" descr="http://www.glcomp.com/media/catalog/category/C7000-Gen8-Blades.png">
            <a:extLst>
              <a:ext uri="{FF2B5EF4-FFF2-40B4-BE49-F238E27FC236}">
                <a16:creationId xmlns:a16="http://schemas.microsoft.com/office/drawing/2014/main" id="{E87ACCB2-0E20-4DF7-994C-D8A594DA9D6C}"/>
              </a:ext>
            </a:extLst>
          </p:cNvPr>
          <p:cNvPicPr/>
          <p:nvPr/>
        </p:nvPicPr>
        <p:blipFill>
          <a:blip r:embed="rId5">
            <a:extLst>
              <a:ext uri="{28A0092B-C50C-407E-A947-70E740481C1C}">
                <a14:useLocalDpi xmlns:a14="http://schemas.microsoft.com/office/drawing/2010/main" val="0"/>
              </a:ext>
            </a:extLst>
          </a:blip>
          <a:srcRect/>
          <a:stretch>
            <a:fillRect/>
          </a:stretch>
        </p:blipFill>
        <p:spPr bwMode="auto">
          <a:xfrm>
            <a:off x="1979046" y="4027834"/>
            <a:ext cx="1823087" cy="1716540"/>
          </a:xfrm>
          <a:prstGeom prst="rect">
            <a:avLst/>
          </a:prstGeom>
          <a:noFill/>
          <a:ln>
            <a:noFill/>
          </a:ln>
        </p:spPr>
      </p:pic>
      <p:sp>
        <p:nvSpPr>
          <p:cNvPr id="2" name="Rectángulo 1">
            <a:extLst>
              <a:ext uri="{FF2B5EF4-FFF2-40B4-BE49-F238E27FC236}">
                <a16:creationId xmlns:a16="http://schemas.microsoft.com/office/drawing/2014/main" id="{2DF129D6-B336-4433-BE38-6E1E7F4C4601}"/>
              </a:ext>
            </a:extLst>
          </p:cNvPr>
          <p:cNvSpPr/>
          <p:nvPr/>
        </p:nvSpPr>
        <p:spPr>
          <a:xfrm>
            <a:off x="1979046" y="3581667"/>
            <a:ext cx="1934760" cy="369332"/>
          </a:xfrm>
          <a:prstGeom prst="rect">
            <a:avLst/>
          </a:prstGeom>
        </p:spPr>
        <p:txBody>
          <a:bodyPr wrap="none">
            <a:spAutoFit/>
          </a:bodyPr>
          <a:lstStyle/>
          <a:p>
            <a:r>
              <a:rPr lang="es-ES" dirty="0"/>
              <a:t>3 chasis HP C7000</a:t>
            </a:r>
          </a:p>
        </p:txBody>
      </p:sp>
      <p:grpSp>
        <p:nvGrpSpPr>
          <p:cNvPr id="7" name="Group 4">
            <a:extLst>
              <a:ext uri="{FF2B5EF4-FFF2-40B4-BE49-F238E27FC236}">
                <a16:creationId xmlns:a16="http://schemas.microsoft.com/office/drawing/2014/main" id="{256FF28C-EEFE-460E-83B1-795B1E3A85B6}"/>
              </a:ext>
            </a:extLst>
          </p:cNvPr>
          <p:cNvGrpSpPr>
            <a:grpSpLocks noChangeAspect="1"/>
          </p:cNvGrpSpPr>
          <p:nvPr/>
        </p:nvGrpSpPr>
        <p:grpSpPr bwMode="auto">
          <a:xfrm>
            <a:off x="4180437" y="4208761"/>
            <a:ext cx="1434978" cy="1074071"/>
            <a:chOff x="2504" y="1314"/>
            <a:chExt cx="2986" cy="2235"/>
          </a:xfrm>
        </p:grpSpPr>
        <p:sp>
          <p:nvSpPr>
            <p:cNvPr id="13" name="AutoShape 3">
              <a:extLst>
                <a:ext uri="{FF2B5EF4-FFF2-40B4-BE49-F238E27FC236}">
                  <a16:creationId xmlns:a16="http://schemas.microsoft.com/office/drawing/2014/main" id="{63CDFE59-7BED-4FCF-BE45-6CB66C4A8FA0}"/>
                </a:ext>
              </a:extLst>
            </p:cNvPr>
            <p:cNvSpPr>
              <a:spLocks noChangeAspect="1" noChangeArrowheads="1" noTextEdit="1"/>
            </p:cNvSpPr>
            <p:nvPr/>
          </p:nvSpPr>
          <p:spPr bwMode="auto">
            <a:xfrm>
              <a:off x="2504" y="1314"/>
              <a:ext cx="2986" cy="22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s-ES"/>
            </a:p>
          </p:txBody>
        </p:sp>
        <p:pic>
          <p:nvPicPr>
            <p:cNvPr id="1029" name="Picture 5">
              <a:extLst>
                <a:ext uri="{FF2B5EF4-FFF2-40B4-BE49-F238E27FC236}">
                  <a16:creationId xmlns:a16="http://schemas.microsoft.com/office/drawing/2014/main" id="{F0A185A7-268A-495A-BF2C-7BB5868ED2A5}"/>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0" b="98876" l="0" r="99578"/>
                      </a14:imgEffect>
                    </a14:imgLayer>
                  </a14:imgProps>
                </a:ext>
                <a:ext uri="{28A0092B-C50C-407E-A947-70E740481C1C}">
                  <a14:useLocalDpi xmlns:a14="http://schemas.microsoft.com/office/drawing/2010/main" val="0"/>
                </a:ext>
              </a:extLst>
            </a:blip>
            <a:srcRect/>
            <a:stretch>
              <a:fillRect/>
            </a:stretch>
          </p:blipFill>
          <p:spPr bwMode="auto">
            <a:xfrm>
              <a:off x="2504" y="1314"/>
              <a:ext cx="2992" cy="22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36" name="Rectángulo 35">
            <a:extLst>
              <a:ext uri="{FF2B5EF4-FFF2-40B4-BE49-F238E27FC236}">
                <a16:creationId xmlns:a16="http://schemas.microsoft.com/office/drawing/2014/main" id="{CAC6956E-EE1E-4BBD-926A-9E47B55B5D7F}"/>
              </a:ext>
            </a:extLst>
          </p:cNvPr>
          <p:cNvSpPr/>
          <p:nvPr/>
        </p:nvSpPr>
        <p:spPr>
          <a:xfrm>
            <a:off x="4179542" y="3581667"/>
            <a:ext cx="1435873" cy="369332"/>
          </a:xfrm>
          <a:prstGeom prst="rect">
            <a:avLst/>
          </a:prstGeom>
        </p:spPr>
        <p:txBody>
          <a:bodyPr wrap="square">
            <a:spAutoFit/>
          </a:bodyPr>
          <a:lstStyle/>
          <a:p>
            <a:r>
              <a:rPr lang="es-ES" dirty="0"/>
              <a:t>16 nodos c/u</a:t>
            </a:r>
          </a:p>
        </p:txBody>
      </p:sp>
      <p:sp>
        <p:nvSpPr>
          <p:cNvPr id="37" name="Abrir llave 36">
            <a:extLst>
              <a:ext uri="{FF2B5EF4-FFF2-40B4-BE49-F238E27FC236}">
                <a16:creationId xmlns:a16="http://schemas.microsoft.com/office/drawing/2014/main" id="{8BC82D96-5009-4475-8851-84B6EED7AB82}"/>
              </a:ext>
            </a:extLst>
          </p:cNvPr>
          <p:cNvSpPr/>
          <p:nvPr/>
        </p:nvSpPr>
        <p:spPr>
          <a:xfrm>
            <a:off x="4004897" y="4080397"/>
            <a:ext cx="291880" cy="1330802"/>
          </a:xfrm>
          <a:prstGeom prst="leftBrace">
            <a:avLst>
              <a:gd name="adj1" fmla="val 8333"/>
              <a:gd name="adj2" fmla="val 51529"/>
            </a:avLst>
          </a:prstGeom>
          <a:ln w="317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ES" dirty="0"/>
          </a:p>
        </p:txBody>
      </p:sp>
      <p:sp>
        <p:nvSpPr>
          <p:cNvPr id="38" name="Abrir llave 37">
            <a:extLst>
              <a:ext uri="{FF2B5EF4-FFF2-40B4-BE49-F238E27FC236}">
                <a16:creationId xmlns:a16="http://schemas.microsoft.com/office/drawing/2014/main" id="{9904527F-4FB3-4EB4-A2C7-BABF07468B6A}"/>
              </a:ext>
            </a:extLst>
          </p:cNvPr>
          <p:cNvSpPr/>
          <p:nvPr/>
        </p:nvSpPr>
        <p:spPr>
          <a:xfrm>
            <a:off x="5487832" y="3875696"/>
            <a:ext cx="396438" cy="1727758"/>
          </a:xfrm>
          <a:prstGeom prst="leftBrace">
            <a:avLst>
              <a:gd name="adj1" fmla="val 8333"/>
              <a:gd name="adj2" fmla="val 51529"/>
            </a:avLst>
          </a:prstGeom>
          <a:ln w="317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ES" dirty="0"/>
          </a:p>
        </p:txBody>
      </p:sp>
      <p:pic>
        <p:nvPicPr>
          <p:cNvPr id="1031" name="Picture 7" descr="https://blogs-images.forbes.com/marcochiappetta/files/2016/03/big_xeon-e5-v4.jpg">
            <a:extLst>
              <a:ext uri="{FF2B5EF4-FFF2-40B4-BE49-F238E27FC236}">
                <a16:creationId xmlns:a16="http://schemas.microsoft.com/office/drawing/2014/main" id="{07B4CFE6-4F16-48E6-88C6-B382CCE6C6F8}"/>
              </a:ext>
            </a:extLst>
          </p:cNvPr>
          <p:cNvPicPr>
            <a:picLocks noChangeAspect="1" noChangeArrowheads="1"/>
          </p:cNvPicPr>
          <p:nvPr/>
        </p:nvPicPr>
        <p:blipFill>
          <a:blip r:embed="rId8">
            <a:extLst>
              <a:ext uri="{BEBA8EAE-BF5A-486C-A8C5-ECC9F3942E4B}">
                <a14:imgProps xmlns:a14="http://schemas.microsoft.com/office/drawing/2010/main">
                  <a14:imgLayer r:embed="rId9">
                    <a14:imgEffect>
                      <a14:backgroundRemoval t="0" b="100000" l="0" r="100000">
                        <a14:foregroundMark x1="56334" y1="11122" x2="56334" y2="11122"/>
                        <a14:foregroundMark x1="60762" y1="13061" x2="60762" y2="13061"/>
                        <a14:foregroundMark x1="60762" y1="13061" x2="60762" y2="13061"/>
                        <a14:foregroundMark x1="64573" y1="14082" x2="64573" y2="14082"/>
                        <a14:foregroundMark x1="67147" y1="15204" x2="67147" y2="15204"/>
                        <a14:foregroundMark x1="67868" y1="16020" x2="67868" y2="16020"/>
                        <a14:foregroundMark x1="69001" y1="16327" x2="69001" y2="16327"/>
                        <a14:foregroundMark x1="81050" y1="19898" x2="81050" y2="19898"/>
                        <a14:foregroundMark x1="84552" y1="21633" x2="84552" y2="21633"/>
                        <a14:foregroundMark x1="92585" y1="25102" x2="92585" y2="25102"/>
                        <a14:foregroundMark x1="89701" y1="47347" x2="89701" y2="47347"/>
                        <a14:foregroundMark x1="76004" y1="83163" x2="76004" y2="83163"/>
                        <a14:foregroundMark x1="78682" y1="76224" x2="78682" y2="76224"/>
                        <a14:foregroundMark x1="72297" y1="91939" x2="72297" y2="91939"/>
                        <a14:foregroundMark x1="73635" y1="89694" x2="73635" y2="89694"/>
                        <a14:foregroundMark x1="73120" y1="90714" x2="73120" y2="90714"/>
                        <a14:foregroundMark x1="71370" y1="94898" x2="71370" y2="94898"/>
                        <a14:foregroundMark x1="70546" y1="95816" x2="70546" y2="95816"/>
                        <a14:foregroundMark x1="66941" y1="95102" x2="66941" y2="95102"/>
                        <a14:foregroundMark x1="61998" y1="92857" x2="61998" y2="92857"/>
                        <a14:foregroundMark x1="49331" y1="86735" x2="49331" y2="86735"/>
                        <a14:foregroundMark x1="55407" y1="90000" x2="55407" y2="90000"/>
                        <a14:foregroundMark x1="22657" y1="77959" x2="22657" y2="77959"/>
                        <a14:foregroundMark x1="13285" y1="51735" x2="13285" y2="51735"/>
                        <a14:foregroundMark x1="11329" y1="54898" x2="11329" y2="54898"/>
                        <a14:foregroundMark x1="8857" y1="58980" x2="8857" y2="58980"/>
                        <a14:foregroundMark x1="8033" y1="60408" x2="8033" y2="60408"/>
                      </a14:backgroundRemoval>
                    </a14:imgEffect>
                  </a14:imgLayer>
                </a14:imgProps>
              </a:ext>
              <a:ext uri="{28A0092B-C50C-407E-A947-70E740481C1C}">
                <a14:useLocalDpi xmlns:a14="http://schemas.microsoft.com/office/drawing/2010/main" val="0"/>
              </a:ext>
            </a:extLst>
          </a:blip>
          <a:srcRect/>
          <a:stretch>
            <a:fillRect/>
          </a:stretch>
        </p:blipFill>
        <p:spPr bwMode="auto">
          <a:xfrm>
            <a:off x="5870803" y="3946194"/>
            <a:ext cx="739409" cy="746319"/>
          </a:xfrm>
          <a:prstGeom prst="rect">
            <a:avLst/>
          </a:prstGeom>
          <a:noFill/>
          <a:extLst>
            <a:ext uri="{909E8E84-426E-40DD-AFC4-6F175D3DCCD1}">
              <a14:hiddenFill xmlns:a14="http://schemas.microsoft.com/office/drawing/2010/main">
                <a:solidFill>
                  <a:srgbClr val="FFFFFF"/>
                </a:solidFill>
              </a14:hiddenFill>
            </a:ext>
          </a:extLst>
        </p:spPr>
      </p:pic>
      <p:sp>
        <p:nvSpPr>
          <p:cNvPr id="15" name="Rectángulo 14">
            <a:extLst>
              <a:ext uri="{FF2B5EF4-FFF2-40B4-BE49-F238E27FC236}">
                <a16:creationId xmlns:a16="http://schemas.microsoft.com/office/drawing/2014/main" id="{D37C78CD-A84C-4989-BD36-1999F3CCB040}"/>
              </a:ext>
            </a:extLst>
          </p:cNvPr>
          <p:cNvSpPr/>
          <p:nvPr/>
        </p:nvSpPr>
        <p:spPr>
          <a:xfrm>
            <a:off x="6532388" y="4189777"/>
            <a:ext cx="2611612" cy="307777"/>
          </a:xfrm>
          <a:prstGeom prst="rect">
            <a:avLst/>
          </a:prstGeom>
        </p:spPr>
        <p:txBody>
          <a:bodyPr wrap="square">
            <a:spAutoFit/>
          </a:bodyPr>
          <a:lstStyle/>
          <a:p>
            <a:r>
              <a:rPr lang="es-ES" sz="1400" dirty="0"/>
              <a:t> Intel </a:t>
            </a:r>
            <a:r>
              <a:rPr lang="es-ES" sz="1400" dirty="0" err="1"/>
              <a:t>Xeon</a:t>
            </a:r>
            <a:r>
              <a:rPr lang="es-ES" sz="1400" dirty="0"/>
              <a:t> E5 2670 2.6 GHz</a:t>
            </a:r>
          </a:p>
        </p:txBody>
      </p:sp>
      <p:pic>
        <p:nvPicPr>
          <p:cNvPr id="1033" name="Picture 9" descr="http://www.osascoinformatica.com.br/loja/images/stories/virtuemart/product/memoria-ram-ddr1-1gb.jpg">
            <a:extLst>
              <a:ext uri="{FF2B5EF4-FFF2-40B4-BE49-F238E27FC236}">
                <a16:creationId xmlns:a16="http://schemas.microsoft.com/office/drawing/2014/main" id="{1113C5F1-3A92-485C-85AF-4103114CA71E}"/>
              </a:ext>
            </a:extLst>
          </p:cNvPr>
          <p:cNvPicPr>
            <a:picLocks noChangeAspect="1" noChangeArrowheads="1"/>
          </p:cNvPicPr>
          <p:nvPr/>
        </p:nvPicPr>
        <p:blipFill>
          <a:blip r:embed="rId10">
            <a:extLst>
              <a:ext uri="{BEBA8EAE-BF5A-486C-A8C5-ECC9F3942E4B}">
                <a14:imgProps xmlns:a14="http://schemas.microsoft.com/office/drawing/2010/main">
                  <a14:imgLayer r:embed="rId11">
                    <a14:imgEffect>
                      <a14:backgroundRemoval t="2703" b="93994" l="9750" r="90000">
                        <a14:foregroundMark x1="30750" y1="65465" x2="30750" y2="65465"/>
                        <a14:foregroundMark x1="30750" y1="62162" x2="30750" y2="62162"/>
                        <a14:foregroundMark x1="28000" y1="60961" x2="28000" y2="60961"/>
                        <a14:foregroundMark x1="27250" y1="62763" x2="27250" y2="62763"/>
                        <a14:foregroundMark x1="25500" y1="78078" x2="25500" y2="78078"/>
                        <a14:foregroundMark x1="27250" y1="73273" x2="27250" y2="73273"/>
                        <a14:foregroundMark x1="26250" y1="74474" x2="26250" y2="74474"/>
                        <a14:foregroundMark x1="43500" y1="65465" x2="43500" y2="65465"/>
                        <a14:foregroundMark x1="37500" y1="78078" x2="37500" y2="78078"/>
                        <a14:foregroundMark x1="56000" y1="67868" x2="56000" y2="67868"/>
                        <a14:foregroundMark x1="56000" y1="63363" x2="56000" y2="63363"/>
                        <a14:foregroundMark x1="59000" y1="62763" x2="59000" y2="62763"/>
                        <a14:foregroundMark x1="56000" y1="60961" x2="56000" y2="60961"/>
                        <a14:foregroundMark x1="50500" y1="77177" x2="50500" y2="77177"/>
                      </a14:backgroundRemoval>
                    </a14:imgEffect>
                  </a14:imgLayer>
                </a14:imgProps>
              </a:ext>
              <a:ext uri="{28A0092B-C50C-407E-A947-70E740481C1C}">
                <a14:useLocalDpi xmlns:a14="http://schemas.microsoft.com/office/drawing/2010/main" val="0"/>
              </a:ext>
            </a:extLst>
          </a:blip>
          <a:srcRect/>
          <a:stretch>
            <a:fillRect/>
          </a:stretch>
        </p:blipFill>
        <p:spPr bwMode="auto">
          <a:xfrm>
            <a:off x="5757018" y="4740991"/>
            <a:ext cx="966978" cy="805009"/>
          </a:xfrm>
          <a:prstGeom prst="rect">
            <a:avLst/>
          </a:prstGeom>
          <a:noFill/>
          <a:extLst>
            <a:ext uri="{909E8E84-426E-40DD-AFC4-6F175D3DCCD1}">
              <a14:hiddenFill xmlns:a14="http://schemas.microsoft.com/office/drawing/2010/main">
                <a:solidFill>
                  <a:srgbClr val="FFFFFF"/>
                </a:solidFill>
              </a14:hiddenFill>
            </a:ext>
          </a:extLst>
        </p:spPr>
      </p:pic>
      <p:sp>
        <p:nvSpPr>
          <p:cNvPr id="49" name="Rectángulo 48">
            <a:extLst>
              <a:ext uri="{FF2B5EF4-FFF2-40B4-BE49-F238E27FC236}">
                <a16:creationId xmlns:a16="http://schemas.microsoft.com/office/drawing/2014/main" id="{22547837-F1B8-4539-A8B7-32BC4C8477BC}"/>
              </a:ext>
            </a:extLst>
          </p:cNvPr>
          <p:cNvSpPr/>
          <p:nvPr/>
        </p:nvSpPr>
        <p:spPr>
          <a:xfrm>
            <a:off x="6532388" y="5000693"/>
            <a:ext cx="1146468" cy="307777"/>
          </a:xfrm>
          <a:prstGeom prst="rect">
            <a:avLst/>
          </a:prstGeom>
        </p:spPr>
        <p:txBody>
          <a:bodyPr wrap="none">
            <a:spAutoFit/>
          </a:bodyPr>
          <a:lstStyle/>
          <a:p>
            <a:r>
              <a:rPr lang="es-ES" sz="1400" dirty="0"/>
              <a:t>128 GB RAM</a:t>
            </a:r>
          </a:p>
        </p:txBody>
      </p:sp>
      <p:sp>
        <p:nvSpPr>
          <p:cNvPr id="51" name="Rectángulo 50">
            <a:extLst>
              <a:ext uri="{FF2B5EF4-FFF2-40B4-BE49-F238E27FC236}">
                <a16:creationId xmlns:a16="http://schemas.microsoft.com/office/drawing/2014/main" id="{1FDA3A1B-FA40-4C84-AD31-CE267B8EBD27}"/>
              </a:ext>
            </a:extLst>
          </p:cNvPr>
          <p:cNvSpPr/>
          <p:nvPr/>
        </p:nvSpPr>
        <p:spPr>
          <a:xfrm>
            <a:off x="6692125" y="3581667"/>
            <a:ext cx="1713911" cy="369332"/>
          </a:xfrm>
          <a:prstGeom prst="rect">
            <a:avLst/>
          </a:prstGeom>
        </p:spPr>
        <p:txBody>
          <a:bodyPr wrap="square">
            <a:spAutoFit/>
          </a:bodyPr>
          <a:lstStyle/>
          <a:p>
            <a:r>
              <a:rPr lang="es-ES" dirty="0"/>
              <a:t>En cada nodo:</a:t>
            </a:r>
          </a:p>
        </p:txBody>
      </p:sp>
      <p:sp>
        <p:nvSpPr>
          <p:cNvPr id="52" name="Rectángulo 51">
            <a:extLst>
              <a:ext uri="{FF2B5EF4-FFF2-40B4-BE49-F238E27FC236}">
                <a16:creationId xmlns:a16="http://schemas.microsoft.com/office/drawing/2014/main" id="{0DD67ACC-A5AB-49BE-9982-974E4C161A4A}"/>
              </a:ext>
            </a:extLst>
          </p:cNvPr>
          <p:cNvSpPr/>
          <p:nvPr/>
        </p:nvSpPr>
        <p:spPr>
          <a:xfrm>
            <a:off x="2384992" y="1909498"/>
            <a:ext cx="4659677" cy="1231106"/>
          </a:xfrm>
          <a:prstGeom prst="rect">
            <a:avLst/>
          </a:prstGeom>
        </p:spPr>
        <p:txBody>
          <a:bodyPr wrap="square">
            <a:spAutoFit/>
          </a:bodyPr>
          <a:lstStyle/>
          <a:p>
            <a:pPr marL="285750" indent="-285750">
              <a:spcBef>
                <a:spcPts val="1200"/>
              </a:spcBef>
              <a:buFontTx/>
              <a:buChar char="-"/>
            </a:pPr>
            <a:r>
              <a:rPr lang="es-ES" dirty="0"/>
              <a:t>Potencia de cálculo total 16Tflops.</a:t>
            </a:r>
          </a:p>
          <a:p>
            <a:pPr marL="285750" indent="-285750">
              <a:spcBef>
                <a:spcPts val="1200"/>
              </a:spcBef>
              <a:buFontTx/>
              <a:buChar char="-"/>
            </a:pPr>
            <a:r>
              <a:rPr lang="es-ES" dirty="0"/>
              <a:t>Memoria RAM total de 6 TB.</a:t>
            </a:r>
          </a:p>
          <a:p>
            <a:pPr marL="285750" indent="-285750">
              <a:spcBef>
                <a:spcPts val="1200"/>
              </a:spcBef>
              <a:buFontTx/>
              <a:buChar char="-"/>
            </a:pPr>
            <a:r>
              <a:rPr lang="es-ES" dirty="0"/>
              <a:t>Conexión mediante 10 Gb ethernet.</a:t>
            </a:r>
          </a:p>
        </p:txBody>
      </p:sp>
      <p:graphicFrame>
        <p:nvGraphicFramePr>
          <p:cNvPr id="31" name="Tabla 30">
            <a:extLst>
              <a:ext uri="{FF2B5EF4-FFF2-40B4-BE49-F238E27FC236}">
                <a16:creationId xmlns:a16="http://schemas.microsoft.com/office/drawing/2014/main" id="{46084DA9-27D0-4C25-8DC6-0BA95BB7D2EE}"/>
              </a:ext>
            </a:extLst>
          </p:cNvPr>
          <p:cNvGraphicFramePr>
            <a:graphicFrameLocks noGrp="1"/>
          </p:cNvGraphicFramePr>
          <p:nvPr>
            <p:extLst>
              <p:ext uri="{D42A27DB-BD31-4B8C-83A1-F6EECF244321}">
                <p14:modId xmlns:p14="http://schemas.microsoft.com/office/powerpoint/2010/main" val="2442808878"/>
              </p:ext>
            </p:extLst>
          </p:nvPr>
        </p:nvGraphicFramePr>
        <p:xfrm>
          <a:off x="6221472" y="6153374"/>
          <a:ext cx="2922528" cy="640080"/>
        </p:xfrm>
        <a:graphic>
          <a:graphicData uri="http://schemas.openxmlformats.org/drawingml/2006/table">
            <a:tbl>
              <a:tblPr firstRow="1" bandRow="1">
                <a:tableStyleId>{2D5ABB26-0587-4C30-8999-92F81FD0307C}</a:tableStyleId>
              </a:tblPr>
              <a:tblGrid>
                <a:gridCol w="2458943">
                  <a:extLst>
                    <a:ext uri="{9D8B030D-6E8A-4147-A177-3AD203B41FA5}">
                      <a16:colId xmlns:a16="http://schemas.microsoft.com/office/drawing/2014/main" val="1347896834"/>
                    </a:ext>
                  </a:extLst>
                </a:gridCol>
                <a:gridCol w="463585">
                  <a:extLst>
                    <a:ext uri="{9D8B030D-6E8A-4147-A177-3AD203B41FA5}">
                      <a16:colId xmlns:a16="http://schemas.microsoft.com/office/drawing/2014/main" val="972821047"/>
                    </a:ext>
                  </a:extLst>
                </a:gridCol>
              </a:tblGrid>
              <a:tr h="633819">
                <a:tc>
                  <a:txBody>
                    <a:bodyPr/>
                    <a:lstStyle/>
                    <a:p>
                      <a:pPr algn="r"/>
                      <a:r>
                        <a:rPr lang="es-ES" dirty="0">
                          <a:solidFill>
                            <a:schemeClr val="bg1"/>
                          </a:solidFill>
                        </a:rPr>
                        <a:t>Simulación cinética en Entornos Distribuidos</a:t>
                      </a:r>
                      <a:endParaRPr lang="es-ES" b="0" dirty="0">
                        <a:solidFill>
                          <a:schemeClr val="bg1"/>
                        </a:solidFill>
                      </a:endParaRPr>
                    </a:p>
                  </a:txBody>
                  <a:tcPr anchor="ctr">
                    <a:lnR w="12700" cap="flat" cmpd="sng" algn="ctr">
                      <a:solidFill>
                        <a:schemeClr val="tx1"/>
                      </a:solidFill>
                      <a:prstDash val="solid"/>
                      <a:round/>
                      <a:headEnd type="none" w="med" len="med"/>
                      <a:tailEnd type="none" w="med" len="med"/>
                    </a:lnR>
                  </a:tcPr>
                </a:tc>
                <a:tc>
                  <a:txBody>
                    <a:bodyPr/>
                    <a:lstStyle/>
                    <a:p>
                      <a:pPr algn="ctr"/>
                      <a:fld id="{0E1C8A44-DCA4-45BE-94D1-2AB25001A8D2}" type="slidenum">
                        <a:rPr lang="es-ES" smtClean="0">
                          <a:solidFill>
                            <a:schemeClr val="bg2">
                              <a:lumMod val="60000"/>
                              <a:lumOff val="40000"/>
                            </a:schemeClr>
                          </a:solidFill>
                        </a:rPr>
                        <a:t>35</a:t>
                      </a:fld>
                      <a:endParaRPr lang="es-ES" dirty="0">
                        <a:solidFill>
                          <a:schemeClr val="bg2">
                            <a:lumMod val="60000"/>
                            <a:lumOff val="40000"/>
                          </a:schemeClr>
                        </a:solidFill>
                      </a:endParaRPr>
                    </a:p>
                  </a:txBody>
                  <a:tcPr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862195207"/>
                  </a:ext>
                </a:extLst>
              </a:tr>
            </a:tbl>
          </a:graphicData>
        </a:graphic>
      </p:graphicFrame>
      <p:pic>
        <p:nvPicPr>
          <p:cNvPr id="32" name="Imagen 31">
            <a:extLst>
              <a:ext uri="{FF2B5EF4-FFF2-40B4-BE49-F238E27FC236}">
                <a16:creationId xmlns:a16="http://schemas.microsoft.com/office/drawing/2014/main" id="{94DEF286-F027-441E-A6C0-9710FC119BAC}"/>
              </a:ext>
            </a:extLst>
          </p:cNvPr>
          <p:cNvPicPr>
            <a:picLocks noChangeAspect="1"/>
          </p:cNvPicPr>
          <p:nvPr/>
        </p:nvPicPr>
        <p:blipFill>
          <a:blip r:embed="rId12"/>
          <a:stretch>
            <a:fillRect/>
          </a:stretch>
        </p:blipFill>
        <p:spPr>
          <a:xfrm>
            <a:off x="68457" y="6153373"/>
            <a:ext cx="1998883" cy="619731"/>
          </a:xfrm>
          <a:prstGeom prst="rect">
            <a:avLst/>
          </a:prstGeom>
        </p:spPr>
      </p:pic>
      <p:sp>
        <p:nvSpPr>
          <p:cNvPr id="25" name="Rectángulo 24">
            <a:extLst>
              <a:ext uri="{FF2B5EF4-FFF2-40B4-BE49-F238E27FC236}">
                <a16:creationId xmlns:a16="http://schemas.microsoft.com/office/drawing/2014/main" id="{A648B1A5-3D94-45DC-BF6A-988DEDD308E5}"/>
              </a:ext>
            </a:extLst>
          </p:cNvPr>
          <p:cNvSpPr/>
          <p:nvPr/>
        </p:nvSpPr>
        <p:spPr>
          <a:xfrm>
            <a:off x="0" y="873306"/>
            <a:ext cx="1785769" cy="5215521"/>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s-ES" sz="1350" u="sng" dirty="0">
                <a:solidFill>
                  <a:schemeClr val="bg1"/>
                </a:solidFill>
              </a:rPr>
              <a:t>Crecimiento cristalino</a:t>
            </a:r>
          </a:p>
          <a:p>
            <a:pPr marL="108000" indent="-72000">
              <a:buFontTx/>
              <a:buChar char="-"/>
            </a:pPr>
            <a:r>
              <a:rPr lang="es-ES" sz="1350" dirty="0">
                <a:solidFill>
                  <a:schemeClr val="bg1"/>
                </a:solidFill>
              </a:rPr>
              <a:t>Deposición</a:t>
            </a:r>
          </a:p>
          <a:p>
            <a:pPr marL="108000" indent="-72000">
              <a:buFontTx/>
              <a:buChar char="-"/>
            </a:pPr>
            <a:r>
              <a:rPr lang="es-ES" sz="1350" dirty="0">
                <a:solidFill>
                  <a:schemeClr val="bg1"/>
                </a:solidFill>
              </a:rPr>
              <a:t>Conceptos</a:t>
            </a:r>
          </a:p>
          <a:p>
            <a:pPr marL="108000" indent="-72000">
              <a:buFontTx/>
              <a:buChar char="-"/>
            </a:pPr>
            <a:r>
              <a:rPr lang="es-ES" sz="1350" dirty="0">
                <a:solidFill>
                  <a:schemeClr val="bg1"/>
                </a:solidFill>
              </a:rPr>
              <a:t>Tipos de Crecimiento</a:t>
            </a:r>
          </a:p>
          <a:p>
            <a:pPr marL="108000" indent="-72000">
              <a:buFontTx/>
              <a:buChar char="-"/>
            </a:pPr>
            <a:r>
              <a:rPr lang="es-ES" sz="1350" dirty="0"/>
              <a:t>Modelo TSK</a:t>
            </a:r>
          </a:p>
          <a:p>
            <a:pPr marL="108000" indent="-72000">
              <a:buFontTx/>
              <a:buChar char="-"/>
            </a:pPr>
            <a:endParaRPr lang="es-ES" sz="1350" dirty="0"/>
          </a:p>
          <a:p>
            <a:r>
              <a:rPr lang="es-ES" sz="1350" u="sng" dirty="0">
                <a:solidFill>
                  <a:schemeClr val="bg1"/>
                </a:solidFill>
              </a:rPr>
              <a:t>Simulación atomística</a:t>
            </a:r>
          </a:p>
          <a:p>
            <a:pPr marL="108000" indent="-72000">
              <a:buFontTx/>
              <a:buChar char="-"/>
            </a:pPr>
            <a:r>
              <a:rPr lang="es-ES" sz="1350" dirty="0">
                <a:solidFill>
                  <a:schemeClr val="bg1"/>
                </a:solidFill>
              </a:rPr>
              <a:t>Introducción</a:t>
            </a:r>
          </a:p>
          <a:p>
            <a:pPr marL="108000" indent="-72000">
              <a:buFontTx/>
              <a:buChar char="-"/>
            </a:pPr>
            <a:r>
              <a:rPr lang="es-ES" sz="1350" dirty="0">
                <a:solidFill>
                  <a:schemeClr val="bg1"/>
                </a:solidFill>
              </a:rPr>
              <a:t>Dinámica molecular</a:t>
            </a:r>
          </a:p>
          <a:p>
            <a:pPr marL="108000" indent="-72000">
              <a:buFontTx/>
              <a:buChar char="-"/>
            </a:pPr>
            <a:r>
              <a:rPr lang="es-ES" sz="1350" dirty="0">
                <a:solidFill>
                  <a:schemeClr val="bg1"/>
                </a:solidFill>
              </a:rPr>
              <a:t>Monte Carlo</a:t>
            </a:r>
          </a:p>
          <a:p>
            <a:pPr marL="288000" lvl="1" indent="-171450">
              <a:buFont typeface="Arial" panose="020B0604020202020204" pitchFamily="34" charset="0"/>
              <a:buChar char="•"/>
            </a:pPr>
            <a:r>
              <a:rPr lang="es-ES" sz="1350" dirty="0">
                <a:solidFill>
                  <a:schemeClr val="bg1"/>
                </a:solidFill>
              </a:rPr>
              <a:t>KMC</a:t>
            </a:r>
          </a:p>
          <a:p>
            <a:pPr marL="288000" lvl="1" indent="-171450">
              <a:buFont typeface="Arial" panose="020B0604020202020204" pitchFamily="34" charset="0"/>
              <a:buChar char="•"/>
            </a:pPr>
            <a:r>
              <a:rPr lang="es-ES" sz="1350" dirty="0">
                <a:solidFill>
                  <a:schemeClr val="bg1"/>
                </a:solidFill>
              </a:rPr>
              <a:t>Paralelización</a:t>
            </a:r>
          </a:p>
          <a:p>
            <a:endParaRPr lang="es-ES" sz="1350" b="1" u="sng" dirty="0"/>
          </a:p>
          <a:p>
            <a:r>
              <a:rPr lang="es-ES" sz="1350" u="sng" dirty="0">
                <a:solidFill>
                  <a:schemeClr val="bg1"/>
                </a:solidFill>
              </a:rPr>
              <a:t>Aportaciones</a:t>
            </a:r>
          </a:p>
          <a:p>
            <a:pPr marL="108000" indent="-72000">
              <a:buFontTx/>
              <a:buChar char="-"/>
            </a:pPr>
            <a:r>
              <a:rPr lang="es-ES" sz="1350" dirty="0" err="1">
                <a:solidFill>
                  <a:schemeClr val="bg1"/>
                </a:solidFill>
              </a:rPr>
              <a:t>Homoepitaxia</a:t>
            </a:r>
            <a:endParaRPr lang="es-ES" sz="1350" dirty="0">
              <a:solidFill>
                <a:schemeClr val="bg1"/>
              </a:solidFill>
            </a:endParaRPr>
          </a:p>
          <a:p>
            <a:pPr marL="108000" indent="-72000">
              <a:buFontTx/>
              <a:buChar char="-"/>
            </a:pPr>
            <a:r>
              <a:rPr lang="es-ES" sz="1350" dirty="0" err="1">
                <a:solidFill>
                  <a:schemeClr val="bg1"/>
                </a:solidFill>
              </a:rPr>
              <a:t>Heteroepitaxia</a:t>
            </a:r>
            <a:endParaRPr lang="es-ES" sz="1350" dirty="0">
              <a:solidFill>
                <a:schemeClr val="bg1"/>
              </a:solidFill>
            </a:endParaRPr>
          </a:p>
          <a:p>
            <a:pPr marL="108000" indent="-72000">
              <a:buFontTx/>
              <a:buChar char="-"/>
            </a:pPr>
            <a:r>
              <a:rPr lang="es-ES" sz="1350" dirty="0"/>
              <a:t>Análisis </a:t>
            </a:r>
            <a:r>
              <a:rPr lang="es-ES" sz="1350" dirty="0" err="1"/>
              <a:t>MMonCa</a:t>
            </a:r>
            <a:endParaRPr lang="es-ES" sz="1350" dirty="0"/>
          </a:p>
          <a:p>
            <a:endParaRPr lang="es-ES" sz="1350" dirty="0"/>
          </a:p>
          <a:p>
            <a:r>
              <a:rPr lang="es-ES" sz="1350" b="1" u="sng" dirty="0">
                <a:solidFill>
                  <a:srgbClr val="FD9101"/>
                </a:solidFill>
              </a:rPr>
              <a:t>Simulador distribuido</a:t>
            </a:r>
          </a:p>
          <a:p>
            <a:pPr marL="108000" indent="-72000">
              <a:buFontTx/>
              <a:buChar char="-"/>
            </a:pPr>
            <a:r>
              <a:rPr lang="es-ES" sz="1350" dirty="0">
                <a:solidFill>
                  <a:schemeClr val="bg1"/>
                </a:solidFill>
              </a:rPr>
              <a:t>Versión secuencial</a:t>
            </a:r>
          </a:p>
          <a:p>
            <a:pPr marL="108000" indent="-72000">
              <a:buFontTx/>
              <a:buChar char="-"/>
            </a:pPr>
            <a:r>
              <a:rPr lang="es-ES" sz="1350" dirty="0">
                <a:solidFill>
                  <a:schemeClr val="bg1"/>
                </a:solidFill>
              </a:rPr>
              <a:t>Versión distribuida</a:t>
            </a:r>
          </a:p>
          <a:p>
            <a:pPr marL="108000" indent="-72000">
              <a:buFontTx/>
              <a:buChar char="-"/>
            </a:pPr>
            <a:r>
              <a:rPr lang="es-ES" sz="1350" b="1" dirty="0">
                <a:solidFill>
                  <a:srgbClr val="FD9101"/>
                </a:solidFill>
              </a:rPr>
              <a:t>Simulaciones</a:t>
            </a:r>
          </a:p>
          <a:p>
            <a:endParaRPr lang="es-ES" sz="1350" dirty="0"/>
          </a:p>
          <a:p>
            <a:r>
              <a:rPr lang="es-ES" sz="1350" u="sng" dirty="0"/>
              <a:t>Conclusiones</a:t>
            </a:r>
          </a:p>
        </p:txBody>
      </p:sp>
    </p:spTree>
    <p:extLst>
      <p:ext uri="{BB962C8B-B14F-4D97-AF65-F5344CB8AC3E}">
        <p14:creationId xmlns:p14="http://schemas.microsoft.com/office/powerpoint/2010/main" val="30412285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ángulo 7"/>
          <p:cNvSpPr/>
          <p:nvPr/>
        </p:nvSpPr>
        <p:spPr>
          <a:xfrm>
            <a:off x="0" y="6088828"/>
            <a:ext cx="9144000" cy="769172"/>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r"/>
            <a:endParaRPr lang="es-ES" dirty="0"/>
          </a:p>
        </p:txBody>
      </p:sp>
      <p:sp>
        <p:nvSpPr>
          <p:cNvPr id="9" name="Rectángulo 8"/>
          <p:cNvSpPr/>
          <p:nvPr/>
        </p:nvSpPr>
        <p:spPr>
          <a:xfrm>
            <a:off x="0" y="0"/>
            <a:ext cx="1785769" cy="6088828"/>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ES" dirty="0"/>
          </a:p>
        </p:txBody>
      </p:sp>
      <p:pic>
        <p:nvPicPr>
          <p:cNvPr id="11" name="Picture 6" descr="Resultado de imagen de universidad de cádiz"/>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9773" y="75303"/>
            <a:ext cx="473646" cy="60897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8" descr="Resultado de imagen de sistemas inteligentes de computación uc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458" y="75304"/>
            <a:ext cx="1085768" cy="60897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033195" y="198971"/>
            <a:ext cx="6820349" cy="887552"/>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a:lstStyle>
          <a:p>
            <a:r>
              <a:rPr lang="es-ES" dirty="0"/>
              <a:t>simulaciones</a:t>
            </a:r>
          </a:p>
        </p:txBody>
      </p:sp>
      <p:sp>
        <p:nvSpPr>
          <p:cNvPr id="73" name="CuadroTexto 72">
            <a:extLst>
              <a:ext uri="{FF2B5EF4-FFF2-40B4-BE49-F238E27FC236}">
                <a16:creationId xmlns:a16="http://schemas.microsoft.com/office/drawing/2014/main" id="{D77373EB-3732-47DA-8C5A-BBADE2BBEEA3}"/>
              </a:ext>
            </a:extLst>
          </p:cNvPr>
          <p:cNvSpPr txBox="1"/>
          <p:nvPr/>
        </p:nvSpPr>
        <p:spPr>
          <a:xfrm>
            <a:off x="1785770" y="1086522"/>
            <a:ext cx="7317998" cy="523220"/>
          </a:xfrm>
          <a:prstGeom prst="rect">
            <a:avLst/>
          </a:prstGeom>
          <a:noFill/>
        </p:spPr>
        <p:txBody>
          <a:bodyPr wrap="square" rtlCol="0">
            <a:spAutoFit/>
          </a:bodyPr>
          <a:lstStyle/>
          <a:p>
            <a:pPr algn="ctr"/>
            <a:r>
              <a:rPr lang="es-ES" sz="2800" u="sng" dirty="0"/>
              <a:t>Crecimiento de barita (001)</a:t>
            </a:r>
          </a:p>
        </p:txBody>
      </p:sp>
      <p:pic>
        <p:nvPicPr>
          <p:cNvPr id="2050" name="Picture 2" descr="https://upload.wikimedia.org/wikipedia/commons/thumb/d/dd/Orthorhombic.svg/108px-Orthorhombic.svg.png">
            <a:extLst>
              <a:ext uri="{FF2B5EF4-FFF2-40B4-BE49-F238E27FC236}">
                <a16:creationId xmlns:a16="http://schemas.microsoft.com/office/drawing/2014/main" id="{28D13A6A-EF70-4C9A-980D-DB9B0F67ABF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386085" y="1674288"/>
            <a:ext cx="965921" cy="1404164"/>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Imagen relacionada">
            <a:extLst>
              <a:ext uri="{FF2B5EF4-FFF2-40B4-BE49-F238E27FC236}">
                <a16:creationId xmlns:a16="http://schemas.microsoft.com/office/drawing/2014/main" id="{8BECBC1D-59CE-465A-A04F-94BA4B74367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314668" y="3354476"/>
            <a:ext cx="1837426" cy="1837426"/>
          </a:xfrm>
          <a:prstGeom prst="rect">
            <a:avLst/>
          </a:prstGeom>
          <a:noFill/>
          <a:effectLst>
            <a:outerShdw blurRad="203200" dist="38100" dir="2700000" sx="102000" sy="102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2056" name="Picture 8" descr="Resultado de imagen">
            <a:extLst>
              <a:ext uri="{FF2B5EF4-FFF2-40B4-BE49-F238E27FC236}">
                <a16:creationId xmlns:a16="http://schemas.microsoft.com/office/drawing/2014/main" id="{FF4CF7C3-E672-4D87-8C36-D27F5C90E73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055957" y="3359110"/>
            <a:ext cx="2400770" cy="1802380"/>
          </a:xfrm>
          <a:prstGeom prst="rect">
            <a:avLst/>
          </a:prstGeom>
          <a:noFill/>
          <a:effectLst>
            <a:outerShdw blurRad="203200" dist="38100" dir="2700000" sx="102000" sy="102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34" name="Rectángulo 33">
            <a:extLst>
              <a:ext uri="{FF2B5EF4-FFF2-40B4-BE49-F238E27FC236}">
                <a16:creationId xmlns:a16="http://schemas.microsoft.com/office/drawing/2014/main" id="{C8889D33-30D5-4B5C-AB29-642D95933894}"/>
              </a:ext>
            </a:extLst>
          </p:cNvPr>
          <p:cNvSpPr/>
          <p:nvPr/>
        </p:nvSpPr>
        <p:spPr>
          <a:xfrm>
            <a:off x="2232167" y="1804799"/>
            <a:ext cx="4290403" cy="1231106"/>
          </a:xfrm>
          <a:prstGeom prst="rect">
            <a:avLst/>
          </a:prstGeom>
        </p:spPr>
        <p:txBody>
          <a:bodyPr wrap="square">
            <a:spAutoFit/>
          </a:bodyPr>
          <a:lstStyle/>
          <a:p>
            <a:pPr marL="285750" indent="-285750">
              <a:spcBef>
                <a:spcPts val="1200"/>
              </a:spcBef>
              <a:buFontTx/>
              <a:buChar char="-"/>
            </a:pPr>
            <a:r>
              <a:rPr lang="es-ES" dirty="0"/>
              <a:t>Sistema cristalino ortorrómbico (BaSO4).</a:t>
            </a:r>
          </a:p>
          <a:p>
            <a:pPr marL="285750" indent="-285750">
              <a:spcBef>
                <a:spcPts val="1200"/>
              </a:spcBef>
              <a:buFontTx/>
              <a:buChar char="-"/>
            </a:pPr>
            <a:r>
              <a:rPr lang="es-ES" dirty="0"/>
              <a:t>Estudiado en obstrucción de oleoductos.</a:t>
            </a:r>
          </a:p>
          <a:p>
            <a:pPr marL="285750" indent="-285750">
              <a:spcBef>
                <a:spcPts val="1200"/>
              </a:spcBef>
              <a:buFontTx/>
              <a:buChar char="-"/>
            </a:pPr>
            <a:r>
              <a:rPr lang="es-ES" dirty="0"/>
              <a:t>Simplicidad e interés teórico.</a:t>
            </a:r>
          </a:p>
        </p:txBody>
      </p:sp>
      <p:sp>
        <p:nvSpPr>
          <p:cNvPr id="35" name="Rectángulo 34">
            <a:extLst>
              <a:ext uri="{FF2B5EF4-FFF2-40B4-BE49-F238E27FC236}">
                <a16:creationId xmlns:a16="http://schemas.microsoft.com/office/drawing/2014/main" id="{C125E127-6A26-4B37-ADE0-B7B2B86AB30A}"/>
              </a:ext>
            </a:extLst>
          </p:cNvPr>
          <p:cNvSpPr/>
          <p:nvPr/>
        </p:nvSpPr>
        <p:spPr>
          <a:xfrm>
            <a:off x="1921995" y="5361977"/>
            <a:ext cx="7101079" cy="537822"/>
          </a:xfrm>
          <a:prstGeom prst="rect">
            <a:avLst/>
          </a:prstGeom>
          <a:solidFill>
            <a:schemeClr val="tx1">
              <a:lumMod val="75000"/>
              <a:lumOff val="2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n-US" sz="1400" dirty="0"/>
              <a:t>C. M. Pina, U. Becker, P. </a:t>
            </a:r>
            <a:r>
              <a:rPr lang="en-US" sz="1400" dirty="0" err="1"/>
              <a:t>Risthaus</a:t>
            </a:r>
            <a:r>
              <a:rPr lang="en-US" sz="1400" dirty="0"/>
              <a:t>, D. </a:t>
            </a:r>
            <a:r>
              <a:rPr lang="en-US" sz="1400" dirty="0" err="1"/>
              <a:t>Bosbach</a:t>
            </a:r>
            <a:r>
              <a:rPr lang="en-US" sz="1400" dirty="0"/>
              <a:t> y A. </a:t>
            </a:r>
            <a:r>
              <a:rPr lang="en-US" sz="1400" dirty="0" err="1"/>
              <a:t>Putnis</a:t>
            </a:r>
            <a:r>
              <a:rPr lang="en-US" sz="1400" dirty="0"/>
              <a:t>, «Molecular-scale mechanisms of crystal growth in barite», Letters to Nature, vol. 395, pp. 483-486, 1998.</a:t>
            </a:r>
            <a:endParaRPr lang="de-DE" sz="1400" dirty="0"/>
          </a:p>
        </p:txBody>
      </p:sp>
      <p:graphicFrame>
        <p:nvGraphicFramePr>
          <p:cNvPr id="21" name="Tabla 20">
            <a:extLst>
              <a:ext uri="{FF2B5EF4-FFF2-40B4-BE49-F238E27FC236}">
                <a16:creationId xmlns:a16="http://schemas.microsoft.com/office/drawing/2014/main" id="{B8FB4F2B-9EFE-4C1C-8063-610B283D431B}"/>
              </a:ext>
            </a:extLst>
          </p:cNvPr>
          <p:cNvGraphicFramePr>
            <a:graphicFrameLocks noGrp="1"/>
          </p:cNvGraphicFramePr>
          <p:nvPr>
            <p:extLst>
              <p:ext uri="{D42A27DB-BD31-4B8C-83A1-F6EECF244321}">
                <p14:modId xmlns:p14="http://schemas.microsoft.com/office/powerpoint/2010/main" val="2442808878"/>
              </p:ext>
            </p:extLst>
          </p:nvPr>
        </p:nvGraphicFramePr>
        <p:xfrm>
          <a:off x="6221472" y="6153374"/>
          <a:ext cx="2922528" cy="640080"/>
        </p:xfrm>
        <a:graphic>
          <a:graphicData uri="http://schemas.openxmlformats.org/drawingml/2006/table">
            <a:tbl>
              <a:tblPr firstRow="1" bandRow="1">
                <a:tableStyleId>{2D5ABB26-0587-4C30-8999-92F81FD0307C}</a:tableStyleId>
              </a:tblPr>
              <a:tblGrid>
                <a:gridCol w="2458943">
                  <a:extLst>
                    <a:ext uri="{9D8B030D-6E8A-4147-A177-3AD203B41FA5}">
                      <a16:colId xmlns:a16="http://schemas.microsoft.com/office/drawing/2014/main" val="1347896834"/>
                    </a:ext>
                  </a:extLst>
                </a:gridCol>
                <a:gridCol w="463585">
                  <a:extLst>
                    <a:ext uri="{9D8B030D-6E8A-4147-A177-3AD203B41FA5}">
                      <a16:colId xmlns:a16="http://schemas.microsoft.com/office/drawing/2014/main" val="972821047"/>
                    </a:ext>
                  </a:extLst>
                </a:gridCol>
              </a:tblGrid>
              <a:tr h="633819">
                <a:tc>
                  <a:txBody>
                    <a:bodyPr/>
                    <a:lstStyle/>
                    <a:p>
                      <a:pPr algn="r"/>
                      <a:r>
                        <a:rPr lang="es-ES" dirty="0">
                          <a:solidFill>
                            <a:schemeClr val="bg1"/>
                          </a:solidFill>
                        </a:rPr>
                        <a:t>Simulación cinética en Entornos Distribuidos</a:t>
                      </a:r>
                      <a:endParaRPr lang="es-ES" b="0" dirty="0">
                        <a:solidFill>
                          <a:schemeClr val="bg1"/>
                        </a:solidFill>
                      </a:endParaRPr>
                    </a:p>
                  </a:txBody>
                  <a:tcPr anchor="ctr">
                    <a:lnR w="12700" cap="flat" cmpd="sng" algn="ctr">
                      <a:solidFill>
                        <a:schemeClr val="tx1"/>
                      </a:solidFill>
                      <a:prstDash val="solid"/>
                      <a:round/>
                      <a:headEnd type="none" w="med" len="med"/>
                      <a:tailEnd type="none" w="med" len="med"/>
                    </a:lnR>
                  </a:tcPr>
                </a:tc>
                <a:tc>
                  <a:txBody>
                    <a:bodyPr/>
                    <a:lstStyle/>
                    <a:p>
                      <a:pPr algn="ctr"/>
                      <a:fld id="{0E1C8A44-DCA4-45BE-94D1-2AB25001A8D2}" type="slidenum">
                        <a:rPr lang="es-ES" smtClean="0">
                          <a:solidFill>
                            <a:schemeClr val="bg2">
                              <a:lumMod val="60000"/>
                              <a:lumOff val="40000"/>
                            </a:schemeClr>
                          </a:solidFill>
                        </a:rPr>
                        <a:t>36</a:t>
                      </a:fld>
                      <a:endParaRPr lang="es-ES" dirty="0">
                        <a:solidFill>
                          <a:schemeClr val="bg2">
                            <a:lumMod val="60000"/>
                            <a:lumOff val="40000"/>
                          </a:schemeClr>
                        </a:solidFill>
                      </a:endParaRPr>
                    </a:p>
                  </a:txBody>
                  <a:tcPr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862195207"/>
                  </a:ext>
                </a:extLst>
              </a:tr>
            </a:tbl>
          </a:graphicData>
        </a:graphic>
      </p:graphicFrame>
      <p:pic>
        <p:nvPicPr>
          <p:cNvPr id="22" name="Imagen 21">
            <a:extLst>
              <a:ext uri="{FF2B5EF4-FFF2-40B4-BE49-F238E27FC236}">
                <a16:creationId xmlns:a16="http://schemas.microsoft.com/office/drawing/2014/main" id="{B662A063-E5FE-453F-88D5-CCF1E781E184}"/>
              </a:ext>
            </a:extLst>
          </p:cNvPr>
          <p:cNvPicPr>
            <a:picLocks noChangeAspect="1"/>
          </p:cNvPicPr>
          <p:nvPr/>
        </p:nvPicPr>
        <p:blipFill>
          <a:blip r:embed="rId8"/>
          <a:stretch>
            <a:fillRect/>
          </a:stretch>
        </p:blipFill>
        <p:spPr>
          <a:xfrm>
            <a:off x="68457" y="6153373"/>
            <a:ext cx="1998883" cy="619731"/>
          </a:xfrm>
          <a:prstGeom prst="rect">
            <a:avLst/>
          </a:prstGeom>
        </p:spPr>
      </p:pic>
      <p:sp>
        <p:nvSpPr>
          <p:cNvPr id="16" name="Rectángulo 15">
            <a:extLst>
              <a:ext uri="{FF2B5EF4-FFF2-40B4-BE49-F238E27FC236}">
                <a16:creationId xmlns:a16="http://schemas.microsoft.com/office/drawing/2014/main" id="{0578E543-C16C-460D-9215-9E656BBEA1D8}"/>
              </a:ext>
            </a:extLst>
          </p:cNvPr>
          <p:cNvSpPr/>
          <p:nvPr/>
        </p:nvSpPr>
        <p:spPr>
          <a:xfrm>
            <a:off x="0" y="873306"/>
            <a:ext cx="1785769" cy="5215521"/>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s-ES" sz="1350" u="sng" dirty="0">
                <a:solidFill>
                  <a:schemeClr val="bg1"/>
                </a:solidFill>
              </a:rPr>
              <a:t>Crecimiento cristalino</a:t>
            </a:r>
          </a:p>
          <a:p>
            <a:pPr marL="108000" indent="-72000">
              <a:buFontTx/>
              <a:buChar char="-"/>
            </a:pPr>
            <a:r>
              <a:rPr lang="es-ES" sz="1350" dirty="0">
                <a:solidFill>
                  <a:schemeClr val="bg1"/>
                </a:solidFill>
              </a:rPr>
              <a:t>Deposición</a:t>
            </a:r>
          </a:p>
          <a:p>
            <a:pPr marL="108000" indent="-72000">
              <a:buFontTx/>
              <a:buChar char="-"/>
            </a:pPr>
            <a:r>
              <a:rPr lang="es-ES" sz="1350" dirty="0">
                <a:solidFill>
                  <a:schemeClr val="bg1"/>
                </a:solidFill>
              </a:rPr>
              <a:t>Conceptos</a:t>
            </a:r>
          </a:p>
          <a:p>
            <a:pPr marL="108000" indent="-72000">
              <a:buFontTx/>
              <a:buChar char="-"/>
            </a:pPr>
            <a:r>
              <a:rPr lang="es-ES" sz="1350" dirty="0">
                <a:solidFill>
                  <a:schemeClr val="bg1"/>
                </a:solidFill>
              </a:rPr>
              <a:t>Tipos de Crecimiento</a:t>
            </a:r>
          </a:p>
          <a:p>
            <a:pPr marL="108000" indent="-72000">
              <a:buFontTx/>
              <a:buChar char="-"/>
            </a:pPr>
            <a:r>
              <a:rPr lang="es-ES" sz="1350" dirty="0"/>
              <a:t>Modelo TSK</a:t>
            </a:r>
          </a:p>
          <a:p>
            <a:pPr marL="108000" indent="-72000">
              <a:buFontTx/>
              <a:buChar char="-"/>
            </a:pPr>
            <a:endParaRPr lang="es-ES" sz="1350" dirty="0"/>
          </a:p>
          <a:p>
            <a:r>
              <a:rPr lang="es-ES" sz="1350" u="sng" dirty="0">
                <a:solidFill>
                  <a:schemeClr val="bg1"/>
                </a:solidFill>
              </a:rPr>
              <a:t>Simulación atomística</a:t>
            </a:r>
          </a:p>
          <a:p>
            <a:pPr marL="108000" indent="-72000">
              <a:buFontTx/>
              <a:buChar char="-"/>
            </a:pPr>
            <a:r>
              <a:rPr lang="es-ES" sz="1350" dirty="0">
                <a:solidFill>
                  <a:schemeClr val="bg1"/>
                </a:solidFill>
              </a:rPr>
              <a:t>Introducción</a:t>
            </a:r>
          </a:p>
          <a:p>
            <a:pPr marL="108000" indent="-72000">
              <a:buFontTx/>
              <a:buChar char="-"/>
            </a:pPr>
            <a:r>
              <a:rPr lang="es-ES" sz="1350" dirty="0">
                <a:solidFill>
                  <a:schemeClr val="bg1"/>
                </a:solidFill>
              </a:rPr>
              <a:t>Dinámica molecular</a:t>
            </a:r>
          </a:p>
          <a:p>
            <a:pPr marL="108000" indent="-72000">
              <a:buFontTx/>
              <a:buChar char="-"/>
            </a:pPr>
            <a:r>
              <a:rPr lang="es-ES" sz="1350" dirty="0">
                <a:solidFill>
                  <a:schemeClr val="bg1"/>
                </a:solidFill>
              </a:rPr>
              <a:t>Monte Carlo</a:t>
            </a:r>
          </a:p>
          <a:p>
            <a:pPr marL="288000" lvl="1" indent="-171450">
              <a:buFont typeface="Arial" panose="020B0604020202020204" pitchFamily="34" charset="0"/>
              <a:buChar char="•"/>
            </a:pPr>
            <a:r>
              <a:rPr lang="es-ES" sz="1350" dirty="0">
                <a:solidFill>
                  <a:schemeClr val="bg1"/>
                </a:solidFill>
              </a:rPr>
              <a:t>KMC</a:t>
            </a:r>
          </a:p>
          <a:p>
            <a:pPr marL="288000" lvl="1" indent="-171450">
              <a:buFont typeface="Arial" panose="020B0604020202020204" pitchFamily="34" charset="0"/>
              <a:buChar char="•"/>
            </a:pPr>
            <a:r>
              <a:rPr lang="es-ES" sz="1350" dirty="0">
                <a:solidFill>
                  <a:schemeClr val="bg1"/>
                </a:solidFill>
              </a:rPr>
              <a:t>Paralelización</a:t>
            </a:r>
          </a:p>
          <a:p>
            <a:endParaRPr lang="es-ES" sz="1350" b="1" u="sng" dirty="0"/>
          </a:p>
          <a:p>
            <a:r>
              <a:rPr lang="es-ES" sz="1350" u="sng" dirty="0">
                <a:solidFill>
                  <a:schemeClr val="bg1"/>
                </a:solidFill>
              </a:rPr>
              <a:t>Aportaciones</a:t>
            </a:r>
          </a:p>
          <a:p>
            <a:pPr marL="108000" indent="-72000">
              <a:buFontTx/>
              <a:buChar char="-"/>
            </a:pPr>
            <a:r>
              <a:rPr lang="es-ES" sz="1350" dirty="0" err="1">
                <a:solidFill>
                  <a:schemeClr val="bg1"/>
                </a:solidFill>
              </a:rPr>
              <a:t>Homoepitaxia</a:t>
            </a:r>
            <a:endParaRPr lang="es-ES" sz="1350" dirty="0">
              <a:solidFill>
                <a:schemeClr val="bg1"/>
              </a:solidFill>
            </a:endParaRPr>
          </a:p>
          <a:p>
            <a:pPr marL="108000" indent="-72000">
              <a:buFontTx/>
              <a:buChar char="-"/>
            </a:pPr>
            <a:r>
              <a:rPr lang="es-ES" sz="1350" dirty="0" err="1">
                <a:solidFill>
                  <a:schemeClr val="bg1"/>
                </a:solidFill>
              </a:rPr>
              <a:t>Heteroepitaxia</a:t>
            </a:r>
            <a:endParaRPr lang="es-ES" sz="1350" dirty="0">
              <a:solidFill>
                <a:schemeClr val="bg1"/>
              </a:solidFill>
            </a:endParaRPr>
          </a:p>
          <a:p>
            <a:pPr marL="108000" indent="-72000">
              <a:buFontTx/>
              <a:buChar char="-"/>
            </a:pPr>
            <a:r>
              <a:rPr lang="es-ES" sz="1350" dirty="0"/>
              <a:t>Análisis </a:t>
            </a:r>
            <a:r>
              <a:rPr lang="es-ES" sz="1350" dirty="0" err="1"/>
              <a:t>MMonCa</a:t>
            </a:r>
            <a:endParaRPr lang="es-ES" sz="1350" dirty="0"/>
          </a:p>
          <a:p>
            <a:endParaRPr lang="es-ES" sz="1350" dirty="0"/>
          </a:p>
          <a:p>
            <a:r>
              <a:rPr lang="es-ES" sz="1350" b="1" u="sng" dirty="0">
                <a:solidFill>
                  <a:srgbClr val="FD9101"/>
                </a:solidFill>
              </a:rPr>
              <a:t>Simulador distribuido</a:t>
            </a:r>
          </a:p>
          <a:p>
            <a:pPr marL="108000" indent="-72000">
              <a:buFontTx/>
              <a:buChar char="-"/>
            </a:pPr>
            <a:r>
              <a:rPr lang="es-ES" sz="1350" dirty="0">
                <a:solidFill>
                  <a:schemeClr val="bg1"/>
                </a:solidFill>
              </a:rPr>
              <a:t>Versión secuencial</a:t>
            </a:r>
          </a:p>
          <a:p>
            <a:pPr marL="108000" indent="-72000">
              <a:buFontTx/>
              <a:buChar char="-"/>
            </a:pPr>
            <a:r>
              <a:rPr lang="es-ES" sz="1350" dirty="0">
                <a:solidFill>
                  <a:schemeClr val="bg1"/>
                </a:solidFill>
              </a:rPr>
              <a:t>Versión distribuida</a:t>
            </a:r>
          </a:p>
          <a:p>
            <a:pPr marL="108000" indent="-72000">
              <a:buFontTx/>
              <a:buChar char="-"/>
            </a:pPr>
            <a:r>
              <a:rPr lang="es-ES" sz="1350" b="1" dirty="0">
                <a:solidFill>
                  <a:srgbClr val="FD9101"/>
                </a:solidFill>
              </a:rPr>
              <a:t>Simulaciones</a:t>
            </a:r>
          </a:p>
          <a:p>
            <a:endParaRPr lang="es-ES" sz="1350" dirty="0"/>
          </a:p>
          <a:p>
            <a:r>
              <a:rPr lang="es-ES" sz="1350" u="sng" dirty="0"/>
              <a:t>Conclusiones</a:t>
            </a:r>
          </a:p>
        </p:txBody>
      </p:sp>
    </p:spTree>
    <p:extLst>
      <p:ext uri="{BB962C8B-B14F-4D97-AF65-F5344CB8AC3E}">
        <p14:creationId xmlns:p14="http://schemas.microsoft.com/office/powerpoint/2010/main" val="24974104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ángulo 7"/>
          <p:cNvSpPr/>
          <p:nvPr/>
        </p:nvSpPr>
        <p:spPr>
          <a:xfrm>
            <a:off x="0" y="6088828"/>
            <a:ext cx="9144000" cy="769172"/>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r"/>
            <a:endParaRPr lang="es-ES" dirty="0"/>
          </a:p>
        </p:txBody>
      </p:sp>
      <p:sp>
        <p:nvSpPr>
          <p:cNvPr id="9" name="Rectángulo 8"/>
          <p:cNvSpPr/>
          <p:nvPr/>
        </p:nvSpPr>
        <p:spPr>
          <a:xfrm>
            <a:off x="0" y="0"/>
            <a:ext cx="1785769" cy="6088828"/>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ES" dirty="0"/>
          </a:p>
        </p:txBody>
      </p:sp>
      <p:pic>
        <p:nvPicPr>
          <p:cNvPr id="11" name="Picture 6" descr="Resultado de imagen de universidad de cádiz"/>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9773" y="75303"/>
            <a:ext cx="473646" cy="60897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8" descr="Resultado de imagen de sistemas inteligentes de computación uc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458" y="75304"/>
            <a:ext cx="1085768" cy="60897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033195" y="198971"/>
            <a:ext cx="6820349" cy="887552"/>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a:lstStyle>
          <a:p>
            <a:r>
              <a:rPr lang="es-ES" dirty="0"/>
              <a:t>simulaciones</a:t>
            </a:r>
          </a:p>
        </p:txBody>
      </p:sp>
      <p:sp>
        <p:nvSpPr>
          <p:cNvPr id="73" name="CuadroTexto 72">
            <a:extLst>
              <a:ext uri="{FF2B5EF4-FFF2-40B4-BE49-F238E27FC236}">
                <a16:creationId xmlns:a16="http://schemas.microsoft.com/office/drawing/2014/main" id="{D77373EB-3732-47DA-8C5A-BBADE2BBEEA3}"/>
              </a:ext>
            </a:extLst>
          </p:cNvPr>
          <p:cNvSpPr txBox="1"/>
          <p:nvPr/>
        </p:nvSpPr>
        <p:spPr>
          <a:xfrm>
            <a:off x="1785770" y="1086522"/>
            <a:ext cx="7317998" cy="523220"/>
          </a:xfrm>
          <a:prstGeom prst="rect">
            <a:avLst/>
          </a:prstGeom>
          <a:noFill/>
        </p:spPr>
        <p:txBody>
          <a:bodyPr wrap="square" rtlCol="0">
            <a:spAutoFit/>
          </a:bodyPr>
          <a:lstStyle/>
          <a:p>
            <a:pPr algn="ctr"/>
            <a:r>
              <a:rPr lang="es-ES" sz="2800" u="sng" dirty="0"/>
              <a:t>Arquitectura distribuida vs. compartida</a:t>
            </a:r>
          </a:p>
        </p:txBody>
      </p:sp>
      <p:graphicFrame>
        <p:nvGraphicFramePr>
          <p:cNvPr id="27" name="Tabla 26">
            <a:extLst>
              <a:ext uri="{FF2B5EF4-FFF2-40B4-BE49-F238E27FC236}">
                <a16:creationId xmlns:a16="http://schemas.microsoft.com/office/drawing/2014/main" id="{2E9BB46F-B8F1-49AC-B840-E40DC867DF25}"/>
              </a:ext>
            </a:extLst>
          </p:cNvPr>
          <p:cNvGraphicFramePr>
            <a:graphicFrameLocks noGrp="1"/>
          </p:cNvGraphicFramePr>
          <p:nvPr>
            <p:extLst>
              <p:ext uri="{D42A27DB-BD31-4B8C-83A1-F6EECF244321}">
                <p14:modId xmlns:p14="http://schemas.microsoft.com/office/powerpoint/2010/main" val="2194271364"/>
              </p:ext>
            </p:extLst>
          </p:nvPr>
        </p:nvGraphicFramePr>
        <p:xfrm>
          <a:off x="3630541" y="4686205"/>
          <a:ext cx="3370016" cy="814638"/>
        </p:xfrm>
        <a:graphic>
          <a:graphicData uri="http://schemas.openxmlformats.org/drawingml/2006/table">
            <a:tbl>
              <a:tblPr firstRow="1" bandRow="1">
                <a:effectLst>
                  <a:outerShdw blurRad="101600" dist="38100" dir="2700000" sx="102000" sy="102000" algn="tl" rotWithShape="0">
                    <a:prstClr val="black">
                      <a:alpha val="24000"/>
                    </a:prstClr>
                  </a:outerShdw>
                </a:effectLst>
                <a:tableStyleId>{5202B0CA-FC54-4496-8BCA-5EF66A818D29}</a:tableStyleId>
              </a:tblPr>
              <a:tblGrid>
                <a:gridCol w="1469572">
                  <a:extLst>
                    <a:ext uri="{9D8B030D-6E8A-4147-A177-3AD203B41FA5}">
                      <a16:colId xmlns:a16="http://schemas.microsoft.com/office/drawing/2014/main" val="509002525"/>
                    </a:ext>
                  </a:extLst>
                </a:gridCol>
                <a:gridCol w="324518">
                  <a:extLst>
                    <a:ext uri="{9D8B030D-6E8A-4147-A177-3AD203B41FA5}">
                      <a16:colId xmlns:a16="http://schemas.microsoft.com/office/drawing/2014/main" val="1917263782"/>
                    </a:ext>
                  </a:extLst>
                </a:gridCol>
                <a:gridCol w="114065">
                  <a:extLst>
                    <a:ext uri="{9D8B030D-6E8A-4147-A177-3AD203B41FA5}">
                      <a16:colId xmlns:a16="http://schemas.microsoft.com/office/drawing/2014/main" val="684733778"/>
                    </a:ext>
                  </a:extLst>
                </a:gridCol>
                <a:gridCol w="256976">
                  <a:extLst>
                    <a:ext uri="{9D8B030D-6E8A-4147-A177-3AD203B41FA5}">
                      <a16:colId xmlns:a16="http://schemas.microsoft.com/office/drawing/2014/main" val="813467932"/>
                    </a:ext>
                  </a:extLst>
                </a:gridCol>
                <a:gridCol w="208119">
                  <a:extLst>
                    <a:ext uri="{9D8B030D-6E8A-4147-A177-3AD203B41FA5}">
                      <a16:colId xmlns:a16="http://schemas.microsoft.com/office/drawing/2014/main" val="3880729313"/>
                    </a:ext>
                  </a:extLst>
                </a:gridCol>
                <a:gridCol w="168399">
                  <a:extLst>
                    <a:ext uri="{9D8B030D-6E8A-4147-A177-3AD203B41FA5}">
                      <a16:colId xmlns:a16="http://schemas.microsoft.com/office/drawing/2014/main" val="3059711616"/>
                    </a:ext>
                  </a:extLst>
                </a:gridCol>
                <a:gridCol w="270640">
                  <a:extLst>
                    <a:ext uri="{9D8B030D-6E8A-4147-A177-3AD203B41FA5}">
                      <a16:colId xmlns:a16="http://schemas.microsoft.com/office/drawing/2014/main" val="2969006179"/>
                    </a:ext>
                  </a:extLst>
                </a:gridCol>
                <a:gridCol w="114065">
                  <a:extLst>
                    <a:ext uri="{9D8B030D-6E8A-4147-A177-3AD203B41FA5}">
                      <a16:colId xmlns:a16="http://schemas.microsoft.com/office/drawing/2014/main" val="2453241929"/>
                    </a:ext>
                  </a:extLst>
                </a:gridCol>
                <a:gridCol w="329597">
                  <a:extLst>
                    <a:ext uri="{9D8B030D-6E8A-4147-A177-3AD203B41FA5}">
                      <a16:colId xmlns:a16="http://schemas.microsoft.com/office/drawing/2014/main" val="3381034771"/>
                    </a:ext>
                  </a:extLst>
                </a:gridCol>
                <a:gridCol w="114065">
                  <a:extLst>
                    <a:ext uri="{9D8B030D-6E8A-4147-A177-3AD203B41FA5}">
                      <a16:colId xmlns:a16="http://schemas.microsoft.com/office/drawing/2014/main" val="1349357644"/>
                    </a:ext>
                  </a:extLst>
                </a:gridCol>
              </a:tblGrid>
              <a:tr h="0">
                <a:tc>
                  <a:txBody>
                    <a:bodyPr/>
                    <a:lstStyle/>
                    <a:p>
                      <a:r>
                        <a:rPr lang="es-ES" sz="1200" dirty="0"/>
                        <a:t>VERSIÓN / CONFIG</a:t>
                      </a:r>
                    </a:p>
                  </a:txBody>
                  <a:tcPr marL="75936" marR="75936" marT="37968" marB="37968"/>
                </a:tc>
                <a:tc>
                  <a:txBody>
                    <a:bodyPr/>
                    <a:lstStyle/>
                    <a:p>
                      <a:r>
                        <a:rPr lang="es-ES" sz="1200" dirty="0"/>
                        <a:t>C1</a:t>
                      </a:r>
                    </a:p>
                  </a:txBody>
                  <a:tcPr marL="75936" marR="75936" marT="37968" marB="37968"/>
                </a:tc>
                <a:tc gridSpan="2">
                  <a:txBody>
                    <a:bodyPr/>
                    <a:lstStyle/>
                    <a:p>
                      <a:r>
                        <a:rPr lang="es-ES" sz="1200" dirty="0"/>
                        <a:t>C2</a:t>
                      </a:r>
                    </a:p>
                  </a:txBody>
                  <a:tcPr marL="88665" marR="88665" marT="44333" marB="44333"/>
                </a:tc>
                <a:tc hMerge="1">
                  <a:txBody>
                    <a:bodyPr/>
                    <a:lstStyle/>
                    <a:p>
                      <a:endParaRPr lang="es-ES" sz="1400" dirty="0"/>
                    </a:p>
                  </a:txBody>
                  <a:tcPr/>
                </a:tc>
                <a:tc gridSpan="2">
                  <a:txBody>
                    <a:bodyPr/>
                    <a:lstStyle/>
                    <a:p>
                      <a:r>
                        <a:rPr lang="es-ES" sz="1200" dirty="0"/>
                        <a:t>C3</a:t>
                      </a:r>
                    </a:p>
                  </a:txBody>
                  <a:tcPr marL="88665" marR="88665" marT="44333" marB="44333"/>
                </a:tc>
                <a:tc hMerge="1">
                  <a:txBody>
                    <a:bodyPr/>
                    <a:lstStyle/>
                    <a:p>
                      <a:endParaRPr lang="es-ES" dirty="0"/>
                    </a:p>
                  </a:txBody>
                  <a:tcPr/>
                </a:tc>
                <a:tc gridSpan="2">
                  <a:txBody>
                    <a:bodyPr/>
                    <a:lstStyle/>
                    <a:p>
                      <a:r>
                        <a:rPr lang="es-ES" sz="1200" dirty="0"/>
                        <a:t>C4</a:t>
                      </a:r>
                    </a:p>
                  </a:txBody>
                  <a:tcPr marL="88665" marR="88665" marT="44333" marB="44333"/>
                </a:tc>
                <a:tc hMerge="1">
                  <a:txBody>
                    <a:bodyPr/>
                    <a:lstStyle/>
                    <a:p>
                      <a:endParaRPr lang="es-ES" dirty="0"/>
                    </a:p>
                  </a:txBody>
                  <a:tcPr/>
                </a:tc>
                <a:tc gridSpan="2">
                  <a:txBody>
                    <a:bodyPr/>
                    <a:lstStyle/>
                    <a:p>
                      <a:r>
                        <a:rPr lang="es-ES" sz="1200" dirty="0"/>
                        <a:t>C5</a:t>
                      </a:r>
                    </a:p>
                  </a:txBody>
                  <a:tcPr marL="88665" marR="88665" marT="44333" marB="44333"/>
                </a:tc>
                <a:tc hMerge="1">
                  <a:txBody>
                    <a:bodyPr/>
                    <a:lstStyle/>
                    <a:p>
                      <a:endParaRPr lang="es-ES" dirty="0"/>
                    </a:p>
                  </a:txBody>
                  <a:tcPr/>
                </a:tc>
                <a:extLst>
                  <a:ext uri="{0D108BD9-81ED-4DB2-BD59-A6C34878D82A}">
                    <a16:rowId xmlns:a16="http://schemas.microsoft.com/office/drawing/2014/main" val="3059881513"/>
                  </a:ext>
                </a:extLst>
              </a:tr>
              <a:tr h="131374">
                <a:tc>
                  <a:txBody>
                    <a:bodyPr/>
                    <a:lstStyle/>
                    <a:p>
                      <a:r>
                        <a:rPr lang="es-ES" sz="1200" dirty="0"/>
                        <a:t>Paralelo (hilos)</a:t>
                      </a:r>
                    </a:p>
                  </a:txBody>
                  <a:tcPr marL="75936" marR="75936" marT="37968" marB="37968"/>
                </a:tc>
                <a:tc>
                  <a:txBody>
                    <a:bodyPr/>
                    <a:lstStyle/>
                    <a:p>
                      <a:r>
                        <a:rPr lang="es-ES" sz="1200" dirty="0"/>
                        <a:t>1</a:t>
                      </a:r>
                    </a:p>
                  </a:txBody>
                  <a:tcPr marL="75936" marR="75936" marT="37968" marB="37968"/>
                </a:tc>
                <a:tc gridSpan="2">
                  <a:txBody>
                    <a:bodyPr/>
                    <a:lstStyle/>
                    <a:p>
                      <a:r>
                        <a:rPr lang="es-ES" sz="1200" dirty="0"/>
                        <a:t>2</a:t>
                      </a:r>
                    </a:p>
                  </a:txBody>
                  <a:tcPr marL="88665" marR="88665" marT="44333" marB="44333"/>
                </a:tc>
                <a:tc hMerge="1">
                  <a:txBody>
                    <a:bodyPr/>
                    <a:lstStyle/>
                    <a:p>
                      <a:endParaRPr lang="es-ES"/>
                    </a:p>
                  </a:txBody>
                  <a:tcPr/>
                </a:tc>
                <a:tc gridSpan="2">
                  <a:txBody>
                    <a:bodyPr/>
                    <a:lstStyle/>
                    <a:p>
                      <a:r>
                        <a:rPr lang="es-ES" sz="1200" dirty="0"/>
                        <a:t>4</a:t>
                      </a:r>
                    </a:p>
                  </a:txBody>
                  <a:tcPr marL="88665" marR="88665" marT="44333" marB="44333"/>
                </a:tc>
                <a:tc hMerge="1">
                  <a:txBody>
                    <a:bodyPr/>
                    <a:lstStyle/>
                    <a:p>
                      <a:r>
                        <a:rPr lang="es-ES" sz="1400" dirty="0"/>
                        <a:t>4</a:t>
                      </a:r>
                    </a:p>
                  </a:txBody>
                  <a:tcPr/>
                </a:tc>
                <a:tc gridSpan="2">
                  <a:txBody>
                    <a:bodyPr/>
                    <a:lstStyle/>
                    <a:p>
                      <a:r>
                        <a:rPr lang="es-ES" sz="1200" dirty="0"/>
                        <a:t>6</a:t>
                      </a:r>
                    </a:p>
                  </a:txBody>
                  <a:tcPr marL="88665" marR="88665" marT="44333" marB="44333"/>
                </a:tc>
                <a:tc hMerge="1">
                  <a:txBody>
                    <a:bodyPr/>
                    <a:lstStyle/>
                    <a:p>
                      <a:r>
                        <a:rPr lang="es-ES" sz="1400" dirty="0"/>
                        <a:t>6</a:t>
                      </a:r>
                    </a:p>
                  </a:txBody>
                  <a:tcPr/>
                </a:tc>
                <a:tc gridSpan="2">
                  <a:txBody>
                    <a:bodyPr/>
                    <a:lstStyle/>
                    <a:p>
                      <a:r>
                        <a:rPr lang="es-ES" sz="1200" dirty="0"/>
                        <a:t>8</a:t>
                      </a:r>
                    </a:p>
                  </a:txBody>
                  <a:tcPr marL="88665" marR="88665" marT="44333" marB="44333"/>
                </a:tc>
                <a:tc hMerge="1">
                  <a:txBody>
                    <a:bodyPr/>
                    <a:lstStyle/>
                    <a:p>
                      <a:r>
                        <a:rPr lang="es-ES" sz="1400" dirty="0"/>
                        <a:t>8</a:t>
                      </a:r>
                    </a:p>
                  </a:txBody>
                  <a:tcPr/>
                </a:tc>
                <a:extLst>
                  <a:ext uri="{0D108BD9-81ED-4DB2-BD59-A6C34878D82A}">
                    <a16:rowId xmlns:a16="http://schemas.microsoft.com/office/drawing/2014/main" val="1718307362"/>
                  </a:ext>
                </a:extLst>
              </a:tr>
              <a:tr h="0">
                <a:tc>
                  <a:txBody>
                    <a:bodyPr/>
                    <a:lstStyle/>
                    <a:p>
                      <a:r>
                        <a:rPr lang="es-ES" sz="1200" dirty="0"/>
                        <a:t>Distribuido (nodos)</a:t>
                      </a:r>
                    </a:p>
                  </a:txBody>
                  <a:tcPr marL="75936" marR="75936" marT="37968" marB="37968"/>
                </a:tc>
                <a:tc>
                  <a:txBody>
                    <a:bodyPr/>
                    <a:lstStyle/>
                    <a:p>
                      <a:r>
                        <a:rPr lang="es-ES" sz="1200" dirty="0"/>
                        <a:t>5</a:t>
                      </a:r>
                    </a:p>
                  </a:txBody>
                  <a:tcPr marL="75936" marR="75936" marT="37968" marB="37968"/>
                </a:tc>
                <a:tc gridSpan="2">
                  <a:txBody>
                    <a:bodyPr/>
                    <a:lstStyle/>
                    <a:p>
                      <a:r>
                        <a:rPr lang="es-ES" sz="1200" dirty="0"/>
                        <a:t>10</a:t>
                      </a:r>
                    </a:p>
                  </a:txBody>
                  <a:tcPr marL="88665" marR="88665" marT="44333" marB="44333"/>
                </a:tc>
                <a:tc hMerge="1">
                  <a:txBody>
                    <a:bodyPr/>
                    <a:lstStyle/>
                    <a:p>
                      <a:endParaRPr lang="es-ES"/>
                    </a:p>
                  </a:txBody>
                  <a:tcPr/>
                </a:tc>
                <a:tc gridSpan="2">
                  <a:txBody>
                    <a:bodyPr/>
                    <a:lstStyle/>
                    <a:p>
                      <a:r>
                        <a:rPr lang="es-ES" sz="1200" dirty="0"/>
                        <a:t>17</a:t>
                      </a:r>
                    </a:p>
                  </a:txBody>
                  <a:tcPr marL="88665" marR="88665" marT="44333" marB="44333"/>
                </a:tc>
                <a:tc hMerge="1">
                  <a:txBody>
                    <a:bodyPr/>
                    <a:lstStyle/>
                    <a:p>
                      <a:r>
                        <a:rPr lang="es-ES" sz="1400" dirty="0"/>
                        <a:t>17</a:t>
                      </a:r>
                    </a:p>
                  </a:txBody>
                  <a:tcPr/>
                </a:tc>
                <a:tc gridSpan="2">
                  <a:txBody>
                    <a:bodyPr/>
                    <a:lstStyle/>
                    <a:p>
                      <a:r>
                        <a:rPr lang="es-ES" sz="1200" dirty="0"/>
                        <a:t>26</a:t>
                      </a:r>
                    </a:p>
                  </a:txBody>
                  <a:tcPr marL="88665" marR="88665" marT="44333" marB="44333"/>
                </a:tc>
                <a:tc hMerge="1">
                  <a:txBody>
                    <a:bodyPr/>
                    <a:lstStyle/>
                    <a:p>
                      <a:r>
                        <a:rPr lang="es-ES" sz="1400" dirty="0"/>
                        <a:t>26</a:t>
                      </a:r>
                    </a:p>
                  </a:txBody>
                  <a:tcPr/>
                </a:tc>
                <a:tc gridSpan="2">
                  <a:txBody>
                    <a:bodyPr/>
                    <a:lstStyle/>
                    <a:p>
                      <a:r>
                        <a:rPr lang="es-ES" sz="1200" dirty="0"/>
                        <a:t>37</a:t>
                      </a:r>
                    </a:p>
                  </a:txBody>
                  <a:tcPr marL="88665" marR="88665" marT="44333" marB="44333"/>
                </a:tc>
                <a:tc hMerge="1">
                  <a:txBody>
                    <a:bodyPr/>
                    <a:lstStyle/>
                    <a:p>
                      <a:r>
                        <a:rPr lang="es-ES" sz="1400" dirty="0"/>
                        <a:t>37</a:t>
                      </a:r>
                    </a:p>
                  </a:txBody>
                  <a:tcPr/>
                </a:tc>
                <a:extLst>
                  <a:ext uri="{0D108BD9-81ED-4DB2-BD59-A6C34878D82A}">
                    <a16:rowId xmlns:a16="http://schemas.microsoft.com/office/drawing/2014/main" val="3695374803"/>
                  </a:ext>
                </a:extLst>
              </a:tr>
            </a:tbl>
          </a:graphicData>
        </a:graphic>
      </p:graphicFrame>
      <mc:AlternateContent xmlns:mc="http://schemas.openxmlformats.org/markup-compatibility/2006" xmlns:a14="http://schemas.microsoft.com/office/drawing/2010/main">
        <mc:Choice Requires="a14">
          <p:sp>
            <p:nvSpPr>
              <p:cNvPr id="28" name="Rectángulo 27">
                <a:extLst>
                  <a:ext uri="{FF2B5EF4-FFF2-40B4-BE49-F238E27FC236}">
                    <a16:creationId xmlns:a16="http://schemas.microsoft.com/office/drawing/2014/main" id="{C5A6C08C-4191-4E55-8B0B-B2A9486693BB}"/>
                  </a:ext>
                </a:extLst>
              </p:cNvPr>
              <p:cNvSpPr/>
              <p:nvPr/>
            </p:nvSpPr>
            <p:spPr>
              <a:xfrm>
                <a:off x="2585884" y="1882034"/>
                <a:ext cx="5641577" cy="2092881"/>
              </a:xfrm>
              <a:prstGeom prst="rect">
                <a:avLst/>
              </a:prstGeom>
            </p:spPr>
            <p:txBody>
              <a:bodyPr wrap="square">
                <a:spAutoFit/>
              </a:bodyPr>
              <a:lstStyle/>
              <a:p>
                <a:pPr marL="285750" indent="-285750">
                  <a:spcBef>
                    <a:spcPts val="1200"/>
                  </a:spcBef>
                  <a:buFontTx/>
                  <a:buChar char="-"/>
                </a:pPr>
                <a:r>
                  <a:rPr lang="es-ES" dirty="0"/>
                  <a:t>Crecimiento de 50 nm de barita.</a:t>
                </a:r>
              </a:p>
              <a:p>
                <a:pPr marL="285750" indent="-285750">
                  <a:spcBef>
                    <a:spcPts val="1200"/>
                  </a:spcBef>
                  <a:buFontTx/>
                  <a:buChar char="-"/>
                </a:pPr>
                <a:r>
                  <a:rPr lang="es-ES" dirty="0"/>
                  <a:t>Varios tamaños:</a:t>
                </a:r>
              </a:p>
              <a:p>
                <a:pPr marL="742950" lvl="1" indent="-285750">
                  <a:spcBef>
                    <a:spcPts val="1200"/>
                  </a:spcBef>
                  <a:buFontTx/>
                  <a:buChar char="-"/>
                </a:pPr>
                <a14:m>
                  <m:oMath xmlns:m="http://schemas.openxmlformats.org/officeDocument/2006/math">
                    <m:r>
                      <a:rPr lang="es-ES" i="1" dirty="0" smtClean="0">
                        <a:latin typeface="Cambria Math" panose="02040503050406030204" pitchFamily="18" charset="0"/>
                      </a:rPr>
                      <m:t>120</m:t>
                    </m:r>
                    <m:r>
                      <a:rPr lang="es-ES" i="1" dirty="0" smtClean="0">
                        <a:latin typeface="Cambria Math" panose="02040503050406030204" pitchFamily="18" charset="0"/>
                      </a:rPr>
                      <m:t>𝑥</m:t>
                    </m:r>
                    <m:r>
                      <a:rPr lang="es-ES" i="1" dirty="0" smtClean="0">
                        <a:latin typeface="Cambria Math" panose="02040503050406030204" pitchFamily="18" charset="0"/>
                      </a:rPr>
                      <m:t>120 </m:t>
                    </m:r>
                    <m:r>
                      <a:rPr lang="es-ES" i="1" dirty="0" smtClean="0">
                        <a:latin typeface="Cambria Math" panose="02040503050406030204" pitchFamily="18" charset="0"/>
                      </a:rPr>
                      <m:t>𝑐𝑢</m:t>
                    </m:r>
                    <m:r>
                      <a:rPr lang="es-ES" i="1" baseline="30000" dirty="0" smtClean="0">
                        <a:latin typeface="Cambria Math" panose="02040503050406030204" pitchFamily="18" charset="0"/>
                      </a:rPr>
                      <m:t>2</m:t>
                    </m:r>
                  </m:oMath>
                </a14:m>
                <a:r>
                  <a:rPr lang="es-ES" dirty="0"/>
                  <a:t> (</a:t>
                </a:r>
                <a14:m>
                  <m:oMath xmlns:m="http://schemas.openxmlformats.org/officeDocument/2006/math">
                    <m:r>
                      <a:rPr lang="es-ES" i="1" dirty="0" smtClean="0">
                        <a:latin typeface="Cambria Math" panose="02040503050406030204" pitchFamily="18" charset="0"/>
                      </a:rPr>
                      <m:t>65</m:t>
                    </m:r>
                    <m:r>
                      <a:rPr lang="es-ES" i="1" dirty="0" smtClean="0">
                        <a:latin typeface="Cambria Math" panose="02040503050406030204" pitchFamily="18" charset="0"/>
                      </a:rPr>
                      <m:t>𝑥</m:t>
                    </m:r>
                    <m:r>
                      <a:rPr lang="es-ES" i="1" dirty="0" smtClean="0">
                        <a:latin typeface="Cambria Math" panose="02040503050406030204" pitchFamily="18" charset="0"/>
                      </a:rPr>
                      <m:t>85 </m:t>
                    </m:r>
                    <m:r>
                      <a:rPr lang="es-ES" i="1" dirty="0" smtClean="0">
                        <a:latin typeface="Cambria Math" panose="02040503050406030204" pitchFamily="18" charset="0"/>
                      </a:rPr>
                      <m:t>𝑛𝑚</m:t>
                    </m:r>
                    <m:r>
                      <a:rPr lang="es-ES" i="1" baseline="30000" dirty="0" smtClean="0">
                        <a:latin typeface="Cambria Math" panose="02040503050406030204" pitchFamily="18" charset="0"/>
                      </a:rPr>
                      <m:t>2</m:t>
                    </m:r>
                  </m:oMath>
                </a14:m>
                <a:r>
                  <a:rPr lang="es-ES" dirty="0"/>
                  <a:t>)</a:t>
                </a:r>
                <a:endParaRPr lang="es-ES" baseline="30000" dirty="0"/>
              </a:p>
              <a:p>
                <a:pPr marL="742950" lvl="1" indent="-285750">
                  <a:spcBef>
                    <a:spcPts val="1200"/>
                  </a:spcBef>
                  <a:buFontTx/>
                  <a:buChar char="-"/>
                </a:pPr>
                <a14:m>
                  <m:oMath xmlns:m="http://schemas.openxmlformats.org/officeDocument/2006/math">
                    <m:r>
                      <a:rPr lang="es-ES" i="1" dirty="0" smtClean="0">
                        <a:latin typeface="Cambria Math" panose="02040503050406030204" pitchFamily="18" charset="0"/>
                      </a:rPr>
                      <m:t>240</m:t>
                    </m:r>
                    <m:r>
                      <a:rPr lang="es-ES" i="1" dirty="0" smtClean="0">
                        <a:latin typeface="Cambria Math" panose="02040503050406030204" pitchFamily="18" charset="0"/>
                      </a:rPr>
                      <m:t>𝑥</m:t>
                    </m:r>
                    <m:r>
                      <a:rPr lang="es-ES" i="1" dirty="0" smtClean="0">
                        <a:latin typeface="Cambria Math" panose="02040503050406030204" pitchFamily="18" charset="0"/>
                      </a:rPr>
                      <m:t>240 </m:t>
                    </m:r>
                    <m:r>
                      <a:rPr lang="es-ES" i="1" dirty="0" smtClean="0">
                        <a:latin typeface="Cambria Math" panose="02040503050406030204" pitchFamily="18" charset="0"/>
                      </a:rPr>
                      <m:t>𝑐𝑢</m:t>
                    </m:r>
                    <m:r>
                      <a:rPr lang="es-ES" i="1" baseline="30000" dirty="0" smtClean="0">
                        <a:latin typeface="Cambria Math" panose="02040503050406030204" pitchFamily="18" charset="0"/>
                      </a:rPr>
                      <m:t>2</m:t>
                    </m:r>
                  </m:oMath>
                </a14:m>
                <a:r>
                  <a:rPr lang="es-ES" dirty="0"/>
                  <a:t> (</a:t>
                </a:r>
                <a14:m>
                  <m:oMath xmlns:m="http://schemas.openxmlformats.org/officeDocument/2006/math">
                    <m:r>
                      <a:rPr lang="es-ES" i="1" dirty="0" smtClean="0">
                        <a:latin typeface="Cambria Math" panose="02040503050406030204" pitchFamily="18" charset="0"/>
                      </a:rPr>
                      <m:t>130</m:t>
                    </m:r>
                    <m:r>
                      <a:rPr lang="es-ES" i="1" dirty="0" smtClean="0">
                        <a:latin typeface="Cambria Math" panose="02040503050406030204" pitchFamily="18" charset="0"/>
                      </a:rPr>
                      <m:t>𝑥</m:t>
                    </m:r>
                    <m:r>
                      <a:rPr lang="es-ES" i="1" dirty="0" smtClean="0">
                        <a:latin typeface="Cambria Math" panose="02040503050406030204" pitchFamily="18" charset="0"/>
                      </a:rPr>
                      <m:t>171 </m:t>
                    </m:r>
                    <m:r>
                      <a:rPr lang="es-ES" i="1" dirty="0" smtClean="0">
                        <a:latin typeface="Cambria Math" panose="02040503050406030204" pitchFamily="18" charset="0"/>
                      </a:rPr>
                      <m:t>𝑛𝑚</m:t>
                    </m:r>
                    <m:r>
                      <a:rPr lang="es-ES" i="1" baseline="30000" dirty="0">
                        <a:latin typeface="Cambria Math" panose="02040503050406030204" pitchFamily="18" charset="0"/>
                      </a:rPr>
                      <m:t>2</m:t>
                    </m:r>
                  </m:oMath>
                </a14:m>
                <a:r>
                  <a:rPr lang="es-ES" dirty="0"/>
                  <a:t>)</a:t>
                </a:r>
              </a:p>
              <a:p>
                <a:pPr marL="742950" lvl="1" indent="-285750">
                  <a:spcBef>
                    <a:spcPts val="1200"/>
                  </a:spcBef>
                  <a:buFontTx/>
                  <a:buChar char="-"/>
                </a:pPr>
                <a14:m>
                  <m:oMath xmlns:m="http://schemas.openxmlformats.org/officeDocument/2006/math">
                    <m:r>
                      <a:rPr lang="es-ES" i="1" dirty="0" smtClean="0">
                        <a:latin typeface="Cambria Math" panose="02040503050406030204" pitchFamily="18" charset="0"/>
                      </a:rPr>
                      <m:t>320</m:t>
                    </m:r>
                    <m:r>
                      <a:rPr lang="es-ES" i="1" dirty="0" smtClean="0">
                        <a:latin typeface="Cambria Math" panose="02040503050406030204" pitchFamily="18" charset="0"/>
                      </a:rPr>
                      <m:t>𝑥</m:t>
                    </m:r>
                    <m:r>
                      <a:rPr lang="es-ES" i="1" dirty="0" smtClean="0">
                        <a:latin typeface="Cambria Math" panose="02040503050406030204" pitchFamily="18" charset="0"/>
                      </a:rPr>
                      <m:t>320 </m:t>
                    </m:r>
                    <m:r>
                      <a:rPr lang="es-ES" i="1" dirty="0" smtClean="0">
                        <a:latin typeface="Cambria Math" panose="02040503050406030204" pitchFamily="18" charset="0"/>
                      </a:rPr>
                      <m:t>𝑐𝑢</m:t>
                    </m:r>
                    <m:r>
                      <a:rPr lang="es-ES" i="1" baseline="30000" dirty="0" smtClean="0">
                        <a:latin typeface="Cambria Math" panose="02040503050406030204" pitchFamily="18" charset="0"/>
                      </a:rPr>
                      <m:t>2</m:t>
                    </m:r>
                  </m:oMath>
                </a14:m>
                <a:r>
                  <a:rPr lang="es-ES" dirty="0"/>
                  <a:t> (</a:t>
                </a:r>
                <a14:m>
                  <m:oMath xmlns:m="http://schemas.openxmlformats.org/officeDocument/2006/math">
                    <m:r>
                      <a:rPr lang="es-ES" i="1" dirty="0" smtClean="0">
                        <a:latin typeface="Cambria Math" panose="02040503050406030204" pitchFamily="18" charset="0"/>
                      </a:rPr>
                      <m:t>174</m:t>
                    </m:r>
                    <m:r>
                      <a:rPr lang="es-ES" i="1" dirty="0" smtClean="0">
                        <a:latin typeface="Cambria Math" panose="02040503050406030204" pitchFamily="18" charset="0"/>
                      </a:rPr>
                      <m:t>𝑥</m:t>
                    </m:r>
                    <m:r>
                      <a:rPr lang="es-ES" i="1" dirty="0" smtClean="0">
                        <a:latin typeface="Cambria Math" panose="02040503050406030204" pitchFamily="18" charset="0"/>
                      </a:rPr>
                      <m:t>229 </m:t>
                    </m:r>
                    <m:r>
                      <a:rPr lang="es-ES" i="1" dirty="0" smtClean="0">
                        <a:latin typeface="Cambria Math" panose="02040503050406030204" pitchFamily="18" charset="0"/>
                      </a:rPr>
                      <m:t>𝑛𝑚</m:t>
                    </m:r>
                    <m:r>
                      <a:rPr lang="es-ES" i="1" baseline="30000" dirty="0">
                        <a:latin typeface="Cambria Math" panose="02040503050406030204" pitchFamily="18" charset="0"/>
                      </a:rPr>
                      <m:t>2</m:t>
                    </m:r>
                  </m:oMath>
                </a14:m>
                <a:r>
                  <a:rPr lang="es-ES" dirty="0"/>
                  <a:t>)</a:t>
                </a:r>
              </a:p>
            </p:txBody>
          </p:sp>
        </mc:Choice>
        <mc:Fallback xmlns="">
          <p:sp>
            <p:nvSpPr>
              <p:cNvPr id="28" name="Rectángulo 27">
                <a:extLst>
                  <a:ext uri="{FF2B5EF4-FFF2-40B4-BE49-F238E27FC236}">
                    <a16:creationId xmlns:a16="http://schemas.microsoft.com/office/drawing/2014/main" id="{C5A6C08C-4191-4E55-8B0B-B2A9486693BB}"/>
                  </a:ext>
                </a:extLst>
              </p:cNvPr>
              <p:cNvSpPr>
                <a:spLocks noRot="1" noChangeAspect="1" noMove="1" noResize="1" noEditPoints="1" noAdjustHandles="1" noChangeArrowheads="1" noChangeShapeType="1" noTextEdit="1"/>
              </p:cNvSpPr>
              <p:nvPr/>
            </p:nvSpPr>
            <p:spPr>
              <a:xfrm>
                <a:off x="2585884" y="1882034"/>
                <a:ext cx="5641577" cy="2092881"/>
              </a:xfrm>
              <a:prstGeom prst="rect">
                <a:avLst/>
              </a:prstGeom>
              <a:blipFill>
                <a:blip r:embed="rId5"/>
                <a:stretch>
                  <a:fillRect l="-648" t="-1749" b="-3790"/>
                </a:stretch>
              </a:blipFill>
            </p:spPr>
            <p:txBody>
              <a:bodyPr/>
              <a:lstStyle/>
              <a:p>
                <a:r>
                  <a:rPr lang="es-ES">
                    <a:noFill/>
                  </a:rPr>
                  <a:t> </a:t>
                </a:r>
              </a:p>
            </p:txBody>
          </p:sp>
        </mc:Fallback>
      </mc:AlternateContent>
      <p:graphicFrame>
        <p:nvGraphicFramePr>
          <p:cNvPr id="20" name="Tabla 19">
            <a:extLst>
              <a:ext uri="{FF2B5EF4-FFF2-40B4-BE49-F238E27FC236}">
                <a16:creationId xmlns:a16="http://schemas.microsoft.com/office/drawing/2014/main" id="{F7C30A24-EBD4-4B54-84E4-A7D2A07A6011}"/>
              </a:ext>
            </a:extLst>
          </p:cNvPr>
          <p:cNvGraphicFramePr>
            <a:graphicFrameLocks noGrp="1"/>
          </p:cNvGraphicFramePr>
          <p:nvPr>
            <p:extLst>
              <p:ext uri="{D42A27DB-BD31-4B8C-83A1-F6EECF244321}">
                <p14:modId xmlns:p14="http://schemas.microsoft.com/office/powerpoint/2010/main" val="2442808878"/>
              </p:ext>
            </p:extLst>
          </p:nvPr>
        </p:nvGraphicFramePr>
        <p:xfrm>
          <a:off x="6221472" y="6153374"/>
          <a:ext cx="2922528" cy="640080"/>
        </p:xfrm>
        <a:graphic>
          <a:graphicData uri="http://schemas.openxmlformats.org/drawingml/2006/table">
            <a:tbl>
              <a:tblPr firstRow="1" bandRow="1">
                <a:tableStyleId>{2D5ABB26-0587-4C30-8999-92F81FD0307C}</a:tableStyleId>
              </a:tblPr>
              <a:tblGrid>
                <a:gridCol w="2458943">
                  <a:extLst>
                    <a:ext uri="{9D8B030D-6E8A-4147-A177-3AD203B41FA5}">
                      <a16:colId xmlns:a16="http://schemas.microsoft.com/office/drawing/2014/main" val="1347896834"/>
                    </a:ext>
                  </a:extLst>
                </a:gridCol>
                <a:gridCol w="463585">
                  <a:extLst>
                    <a:ext uri="{9D8B030D-6E8A-4147-A177-3AD203B41FA5}">
                      <a16:colId xmlns:a16="http://schemas.microsoft.com/office/drawing/2014/main" val="972821047"/>
                    </a:ext>
                  </a:extLst>
                </a:gridCol>
              </a:tblGrid>
              <a:tr h="633819">
                <a:tc>
                  <a:txBody>
                    <a:bodyPr/>
                    <a:lstStyle/>
                    <a:p>
                      <a:pPr algn="r"/>
                      <a:r>
                        <a:rPr lang="es-ES" dirty="0">
                          <a:solidFill>
                            <a:schemeClr val="bg1"/>
                          </a:solidFill>
                        </a:rPr>
                        <a:t>Simulación cinética en Entornos Distribuidos</a:t>
                      </a:r>
                      <a:endParaRPr lang="es-ES" b="0" dirty="0">
                        <a:solidFill>
                          <a:schemeClr val="bg1"/>
                        </a:solidFill>
                      </a:endParaRPr>
                    </a:p>
                  </a:txBody>
                  <a:tcPr anchor="ctr">
                    <a:lnR w="12700" cap="flat" cmpd="sng" algn="ctr">
                      <a:solidFill>
                        <a:schemeClr val="tx1"/>
                      </a:solidFill>
                      <a:prstDash val="solid"/>
                      <a:round/>
                      <a:headEnd type="none" w="med" len="med"/>
                      <a:tailEnd type="none" w="med" len="med"/>
                    </a:lnR>
                  </a:tcPr>
                </a:tc>
                <a:tc>
                  <a:txBody>
                    <a:bodyPr/>
                    <a:lstStyle/>
                    <a:p>
                      <a:pPr algn="ctr"/>
                      <a:fld id="{0E1C8A44-DCA4-45BE-94D1-2AB25001A8D2}" type="slidenum">
                        <a:rPr lang="es-ES" smtClean="0">
                          <a:solidFill>
                            <a:schemeClr val="bg2">
                              <a:lumMod val="60000"/>
                              <a:lumOff val="40000"/>
                            </a:schemeClr>
                          </a:solidFill>
                        </a:rPr>
                        <a:t>37</a:t>
                      </a:fld>
                      <a:endParaRPr lang="es-ES" dirty="0">
                        <a:solidFill>
                          <a:schemeClr val="bg2">
                            <a:lumMod val="60000"/>
                            <a:lumOff val="40000"/>
                          </a:schemeClr>
                        </a:solidFill>
                      </a:endParaRPr>
                    </a:p>
                  </a:txBody>
                  <a:tcPr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862195207"/>
                  </a:ext>
                </a:extLst>
              </a:tr>
            </a:tbl>
          </a:graphicData>
        </a:graphic>
      </p:graphicFrame>
      <p:pic>
        <p:nvPicPr>
          <p:cNvPr id="21" name="Imagen 20">
            <a:extLst>
              <a:ext uri="{FF2B5EF4-FFF2-40B4-BE49-F238E27FC236}">
                <a16:creationId xmlns:a16="http://schemas.microsoft.com/office/drawing/2014/main" id="{E97A6504-15BE-44CA-BA9E-D122A9604C48}"/>
              </a:ext>
            </a:extLst>
          </p:cNvPr>
          <p:cNvPicPr>
            <a:picLocks noChangeAspect="1"/>
          </p:cNvPicPr>
          <p:nvPr/>
        </p:nvPicPr>
        <p:blipFill>
          <a:blip r:embed="rId6"/>
          <a:stretch>
            <a:fillRect/>
          </a:stretch>
        </p:blipFill>
        <p:spPr>
          <a:xfrm>
            <a:off x="68457" y="6153373"/>
            <a:ext cx="1998883" cy="619731"/>
          </a:xfrm>
          <a:prstGeom prst="rect">
            <a:avLst/>
          </a:prstGeom>
        </p:spPr>
      </p:pic>
      <p:sp>
        <p:nvSpPr>
          <p:cNvPr id="26" name="CuadroTexto 25">
            <a:extLst>
              <a:ext uri="{FF2B5EF4-FFF2-40B4-BE49-F238E27FC236}">
                <a16:creationId xmlns:a16="http://schemas.microsoft.com/office/drawing/2014/main" id="{9C2AE2B3-5401-4111-98CF-429417E9C00E}"/>
              </a:ext>
            </a:extLst>
          </p:cNvPr>
          <p:cNvSpPr txBox="1"/>
          <p:nvPr/>
        </p:nvSpPr>
        <p:spPr>
          <a:xfrm>
            <a:off x="3383510" y="4260326"/>
            <a:ext cx="3864077" cy="369332"/>
          </a:xfrm>
          <a:prstGeom prst="rect">
            <a:avLst/>
          </a:prstGeom>
          <a:noFill/>
        </p:spPr>
        <p:txBody>
          <a:bodyPr wrap="square" rtlCol="0">
            <a:spAutoFit/>
          </a:bodyPr>
          <a:lstStyle/>
          <a:p>
            <a:pPr algn="ctr">
              <a:spcBef>
                <a:spcPts val="1800"/>
              </a:spcBef>
            </a:pPr>
            <a:r>
              <a:rPr lang="es-ES" dirty="0"/>
              <a:t>Configuraciones representativas</a:t>
            </a:r>
          </a:p>
        </p:txBody>
      </p:sp>
      <p:sp>
        <p:nvSpPr>
          <p:cNvPr id="14" name="Rectángulo 13">
            <a:extLst>
              <a:ext uri="{FF2B5EF4-FFF2-40B4-BE49-F238E27FC236}">
                <a16:creationId xmlns:a16="http://schemas.microsoft.com/office/drawing/2014/main" id="{63A749F7-9069-4FB7-A0F9-B3C9FE0AA76D}"/>
              </a:ext>
            </a:extLst>
          </p:cNvPr>
          <p:cNvSpPr/>
          <p:nvPr/>
        </p:nvSpPr>
        <p:spPr>
          <a:xfrm>
            <a:off x="0" y="873306"/>
            <a:ext cx="1785769" cy="5215521"/>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s-ES" sz="1350" u="sng" dirty="0">
                <a:solidFill>
                  <a:schemeClr val="bg1"/>
                </a:solidFill>
              </a:rPr>
              <a:t>Crecimiento cristalino</a:t>
            </a:r>
          </a:p>
          <a:p>
            <a:pPr marL="108000" indent="-72000">
              <a:buFontTx/>
              <a:buChar char="-"/>
            </a:pPr>
            <a:r>
              <a:rPr lang="es-ES" sz="1350" dirty="0">
                <a:solidFill>
                  <a:schemeClr val="bg1"/>
                </a:solidFill>
              </a:rPr>
              <a:t>Deposición</a:t>
            </a:r>
          </a:p>
          <a:p>
            <a:pPr marL="108000" indent="-72000">
              <a:buFontTx/>
              <a:buChar char="-"/>
            </a:pPr>
            <a:r>
              <a:rPr lang="es-ES" sz="1350" dirty="0">
                <a:solidFill>
                  <a:schemeClr val="bg1"/>
                </a:solidFill>
              </a:rPr>
              <a:t>Conceptos</a:t>
            </a:r>
          </a:p>
          <a:p>
            <a:pPr marL="108000" indent="-72000">
              <a:buFontTx/>
              <a:buChar char="-"/>
            </a:pPr>
            <a:r>
              <a:rPr lang="es-ES" sz="1350" dirty="0">
                <a:solidFill>
                  <a:schemeClr val="bg1"/>
                </a:solidFill>
              </a:rPr>
              <a:t>Tipos de Crecimiento</a:t>
            </a:r>
          </a:p>
          <a:p>
            <a:pPr marL="108000" indent="-72000">
              <a:buFontTx/>
              <a:buChar char="-"/>
            </a:pPr>
            <a:r>
              <a:rPr lang="es-ES" sz="1350" dirty="0"/>
              <a:t>Modelo TSK</a:t>
            </a:r>
          </a:p>
          <a:p>
            <a:pPr marL="108000" indent="-72000">
              <a:buFontTx/>
              <a:buChar char="-"/>
            </a:pPr>
            <a:endParaRPr lang="es-ES" sz="1350" dirty="0"/>
          </a:p>
          <a:p>
            <a:r>
              <a:rPr lang="es-ES" sz="1350" u="sng" dirty="0">
                <a:solidFill>
                  <a:schemeClr val="bg1"/>
                </a:solidFill>
              </a:rPr>
              <a:t>Simulación atomística</a:t>
            </a:r>
          </a:p>
          <a:p>
            <a:pPr marL="108000" indent="-72000">
              <a:buFontTx/>
              <a:buChar char="-"/>
            </a:pPr>
            <a:r>
              <a:rPr lang="es-ES" sz="1350" dirty="0">
                <a:solidFill>
                  <a:schemeClr val="bg1"/>
                </a:solidFill>
              </a:rPr>
              <a:t>Introducción</a:t>
            </a:r>
          </a:p>
          <a:p>
            <a:pPr marL="108000" indent="-72000">
              <a:buFontTx/>
              <a:buChar char="-"/>
            </a:pPr>
            <a:r>
              <a:rPr lang="es-ES" sz="1350" dirty="0">
                <a:solidFill>
                  <a:schemeClr val="bg1"/>
                </a:solidFill>
              </a:rPr>
              <a:t>Dinámica molecular</a:t>
            </a:r>
          </a:p>
          <a:p>
            <a:pPr marL="108000" indent="-72000">
              <a:buFontTx/>
              <a:buChar char="-"/>
            </a:pPr>
            <a:r>
              <a:rPr lang="es-ES" sz="1350" dirty="0">
                <a:solidFill>
                  <a:schemeClr val="bg1"/>
                </a:solidFill>
              </a:rPr>
              <a:t>Monte Carlo</a:t>
            </a:r>
          </a:p>
          <a:p>
            <a:pPr marL="288000" lvl="1" indent="-171450">
              <a:buFont typeface="Arial" panose="020B0604020202020204" pitchFamily="34" charset="0"/>
              <a:buChar char="•"/>
            </a:pPr>
            <a:r>
              <a:rPr lang="es-ES" sz="1350" dirty="0">
                <a:solidFill>
                  <a:schemeClr val="bg1"/>
                </a:solidFill>
              </a:rPr>
              <a:t>KMC</a:t>
            </a:r>
          </a:p>
          <a:p>
            <a:pPr marL="288000" lvl="1" indent="-171450">
              <a:buFont typeface="Arial" panose="020B0604020202020204" pitchFamily="34" charset="0"/>
              <a:buChar char="•"/>
            </a:pPr>
            <a:r>
              <a:rPr lang="es-ES" sz="1350" dirty="0">
                <a:solidFill>
                  <a:schemeClr val="bg1"/>
                </a:solidFill>
              </a:rPr>
              <a:t>Paralelización</a:t>
            </a:r>
          </a:p>
          <a:p>
            <a:endParaRPr lang="es-ES" sz="1350" b="1" u="sng" dirty="0"/>
          </a:p>
          <a:p>
            <a:r>
              <a:rPr lang="es-ES" sz="1350" u="sng" dirty="0">
                <a:solidFill>
                  <a:schemeClr val="bg1"/>
                </a:solidFill>
              </a:rPr>
              <a:t>Aportaciones</a:t>
            </a:r>
          </a:p>
          <a:p>
            <a:pPr marL="108000" indent="-72000">
              <a:buFontTx/>
              <a:buChar char="-"/>
            </a:pPr>
            <a:r>
              <a:rPr lang="es-ES" sz="1350" dirty="0" err="1">
                <a:solidFill>
                  <a:schemeClr val="bg1"/>
                </a:solidFill>
              </a:rPr>
              <a:t>Homoepitaxia</a:t>
            </a:r>
            <a:endParaRPr lang="es-ES" sz="1350" dirty="0">
              <a:solidFill>
                <a:schemeClr val="bg1"/>
              </a:solidFill>
            </a:endParaRPr>
          </a:p>
          <a:p>
            <a:pPr marL="108000" indent="-72000">
              <a:buFontTx/>
              <a:buChar char="-"/>
            </a:pPr>
            <a:r>
              <a:rPr lang="es-ES" sz="1350" dirty="0" err="1">
                <a:solidFill>
                  <a:schemeClr val="bg1"/>
                </a:solidFill>
              </a:rPr>
              <a:t>Heteroepitaxia</a:t>
            </a:r>
            <a:endParaRPr lang="es-ES" sz="1350" dirty="0">
              <a:solidFill>
                <a:schemeClr val="bg1"/>
              </a:solidFill>
            </a:endParaRPr>
          </a:p>
          <a:p>
            <a:pPr marL="108000" indent="-72000">
              <a:buFontTx/>
              <a:buChar char="-"/>
            </a:pPr>
            <a:r>
              <a:rPr lang="es-ES" sz="1350" dirty="0"/>
              <a:t>Análisis </a:t>
            </a:r>
            <a:r>
              <a:rPr lang="es-ES" sz="1350" dirty="0" err="1"/>
              <a:t>MMonCa</a:t>
            </a:r>
            <a:endParaRPr lang="es-ES" sz="1350" dirty="0"/>
          </a:p>
          <a:p>
            <a:endParaRPr lang="es-ES" sz="1350" dirty="0"/>
          </a:p>
          <a:p>
            <a:r>
              <a:rPr lang="es-ES" sz="1350" b="1" u="sng" dirty="0">
                <a:solidFill>
                  <a:srgbClr val="FD9101"/>
                </a:solidFill>
              </a:rPr>
              <a:t>Simulador distribuido</a:t>
            </a:r>
          </a:p>
          <a:p>
            <a:pPr marL="108000" indent="-72000">
              <a:buFontTx/>
              <a:buChar char="-"/>
            </a:pPr>
            <a:r>
              <a:rPr lang="es-ES" sz="1350" dirty="0">
                <a:solidFill>
                  <a:schemeClr val="bg1"/>
                </a:solidFill>
              </a:rPr>
              <a:t>Versión secuencial</a:t>
            </a:r>
          </a:p>
          <a:p>
            <a:pPr marL="108000" indent="-72000">
              <a:buFontTx/>
              <a:buChar char="-"/>
            </a:pPr>
            <a:r>
              <a:rPr lang="es-ES" sz="1350" dirty="0">
                <a:solidFill>
                  <a:schemeClr val="bg1"/>
                </a:solidFill>
              </a:rPr>
              <a:t>Versión distribuida</a:t>
            </a:r>
          </a:p>
          <a:p>
            <a:pPr marL="108000" indent="-72000">
              <a:buFontTx/>
              <a:buChar char="-"/>
            </a:pPr>
            <a:r>
              <a:rPr lang="es-ES" sz="1350" b="1" dirty="0">
                <a:solidFill>
                  <a:srgbClr val="FD9101"/>
                </a:solidFill>
              </a:rPr>
              <a:t>Simulaciones</a:t>
            </a:r>
          </a:p>
          <a:p>
            <a:endParaRPr lang="es-ES" sz="1350" dirty="0"/>
          </a:p>
          <a:p>
            <a:r>
              <a:rPr lang="es-ES" sz="1350" u="sng" dirty="0"/>
              <a:t>Conclusiones</a:t>
            </a:r>
          </a:p>
        </p:txBody>
      </p:sp>
    </p:spTree>
    <p:extLst>
      <p:ext uri="{BB962C8B-B14F-4D97-AF65-F5344CB8AC3E}">
        <p14:creationId xmlns:p14="http://schemas.microsoft.com/office/powerpoint/2010/main" val="14236091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ángulo 7"/>
          <p:cNvSpPr/>
          <p:nvPr/>
        </p:nvSpPr>
        <p:spPr>
          <a:xfrm>
            <a:off x="0" y="6088828"/>
            <a:ext cx="9144000" cy="769172"/>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r"/>
            <a:endParaRPr lang="es-ES" dirty="0"/>
          </a:p>
        </p:txBody>
      </p:sp>
      <p:sp>
        <p:nvSpPr>
          <p:cNvPr id="9" name="Rectángulo 8"/>
          <p:cNvSpPr/>
          <p:nvPr/>
        </p:nvSpPr>
        <p:spPr>
          <a:xfrm>
            <a:off x="0" y="0"/>
            <a:ext cx="1785769" cy="6088828"/>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ES" dirty="0"/>
          </a:p>
        </p:txBody>
      </p:sp>
      <p:pic>
        <p:nvPicPr>
          <p:cNvPr id="11" name="Picture 6" descr="Resultado de imagen de universidad de cádiz"/>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9773" y="75303"/>
            <a:ext cx="473646" cy="60897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8" descr="Resultado de imagen de sistemas inteligentes de computación uc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458" y="75304"/>
            <a:ext cx="1085768" cy="60897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033195" y="198971"/>
            <a:ext cx="6820349" cy="887552"/>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a:lstStyle>
          <a:p>
            <a:r>
              <a:rPr lang="es-ES" dirty="0"/>
              <a:t>simulaciones</a:t>
            </a:r>
          </a:p>
        </p:txBody>
      </p:sp>
      <p:sp>
        <p:nvSpPr>
          <p:cNvPr id="73" name="CuadroTexto 72">
            <a:extLst>
              <a:ext uri="{FF2B5EF4-FFF2-40B4-BE49-F238E27FC236}">
                <a16:creationId xmlns:a16="http://schemas.microsoft.com/office/drawing/2014/main" id="{D77373EB-3732-47DA-8C5A-BBADE2BBEEA3}"/>
              </a:ext>
            </a:extLst>
          </p:cNvPr>
          <p:cNvSpPr txBox="1"/>
          <p:nvPr/>
        </p:nvSpPr>
        <p:spPr>
          <a:xfrm>
            <a:off x="1785770" y="1086522"/>
            <a:ext cx="7317998" cy="523220"/>
          </a:xfrm>
          <a:prstGeom prst="rect">
            <a:avLst/>
          </a:prstGeom>
          <a:noFill/>
        </p:spPr>
        <p:txBody>
          <a:bodyPr wrap="square" rtlCol="0">
            <a:spAutoFit/>
          </a:bodyPr>
          <a:lstStyle/>
          <a:p>
            <a:pPr algn="ctr"/>
            <a:r>
              <a:rPr lang="es-ES" sz="2800" u="sng" dirty="0"/>
              <a:t>Arquitectura distribuida vs. compartida</a:t>
            </a:r>
          </a:p>
        </p:txBody>
      </p:sp>
      <p:pic>
        <p:nvPicPr>
          <p:cNvPr id="22" name="Imagen 21">
            <a:extLst>
              <a:ext uri="{FF2B5EF4-FFF2-40B4-BE49-F238E27FC236}">
                <a16:creationId xmlns:a16="http://schemas.microsoft.com/office/drawing/2014/main" id="{8470B99C-5050-4A92-B004-49AD12BC58D4}"/>
              </a:ext>
            </a:extLst>
          </p:cNvPr>
          <p:cNvPicPr>
            <a:picLocks noChangeAspect="1"/>
          </p:cNvPicPr>
          <p:nvPr/>
        </p:nvPicPr>
        <p:blipFill>
          <a:blip r:embed="rId5"/>
          <a:stretch>
            <a:fillRect/>
          </a:stretch>
        </p:blipFill>
        <p:spPr>
          <a:xfrm>
            <a:off x="5324817" y="1674288"/>
            <a:ext cx="3628636" cy="3237837"/>
          </a:xfrm>
          <a:prstGeom prst="rect">
            <a:avLst/>
          </a:prstGeom>
          <a:effectLst>
            <a:outerShdw blurRad="228600" dist="38100" dir="2700000" sx="102000" sy="102000" algn="tl" rotWithShape="0">
              <a:prstClr val="black">
                <a:alpha val="40000"/>
              </a:prstClr>
            </a:outerShdw>
          </a:effectLst>
        </p:spPr>
      </p:pic>
      <p:graphicFrame>
        <p:nvGraphicFramePr>
          <p:cNvPr id="27" name="Tabla 26">
            <a:extLst>
              <a:ext uri="{FF2B5EF4-FFF2-40B4-BE49-F238E27FC236}">
                <a16:creationId xmlns:a16="http://schemas.microsoft.com/office/drawing/2014/main" id="{2E9BB46F-B8F1-49AC-B840-E40DC867DF25}"/>
              </a:ext>
            </a:extLst>
          </p:cNvPr>
          <p:cNvGraphicFramePr>
            <a:graphicFrameLocks noGrp="1"/>
          </p:cNvGraphicFramePr>
          <p:nvPr>
            <p:extLst/>
          </p:nvPr>
        </p:nvGraphicFramePr>
        <p:xfrm>
          <a:off x="5454127" y="5093157"/>
          <a:ext cx="3370016" cy="814638"/>
        </p:xfrm>
        <a:graphic>
          <a:graphicData uri="http://schemas.openxmlformats.org/drawingml/2006/table">
            <a:tbl>
              <a:tblPr firstRow="1" bandRow="1">
                <a:effectLst>
                  <a:outerShdw blurRad="101600" dist="38100" dir="2700000" sx="102000" sy="102000" algn="tl" rotWithShape="0">
                    <a:prstClr val="black">
                      <a:alpha val="24000"/>
                    </a:prstClr>
                  </a:outerShdw>
                </a:effectLst>
                <a:tableStyleId>{5202B0CA-FC54-4496-8BCA-5EF66A818D29}</a:tableStyleId>
              </a:tblPr>
              <a:tblGrid>
                <a:gridCol w="1469572">
                  <a:extLst>
                    <a:ext uri="{9D8B030D-6E8A-4147-A177-3AD203B41FA5}">
                      <a16:colId xmlns:a16="http://schemas.microsoft.com/office/drawing/2014/main" val="509002525"/>
                    </a:ext>
                  </a:extLst>
                </a:gridCol>
                <a:gridCol w="324518">
                  <a:extLst>
                    <a:ext uri="{9D8B030D-6E8A-4147-A177-3AD203B41FA5}">
                      <a16:colId xmlns:a16="http://schemas.microsoft.com/office/drawing/2014/main" val="1917263782"/>
                    </a:ext>
                  </a:extLst>
                </a:gridCol>
                <a:gridCol w="114065">
                  <a:extLst>
                    <a:ext uri="{9D8B030D-6E8A-4147-A177-3AD203B41FA5}">
                      <a16:colId xmlns:a16="http://schemas.microsoft.com/office/drawing/2014/main" val="684733778"/>
                    </a:ext>
                  </a:extLst>
                </a:gridCol>
                <a:gridCol w="256976">
                  <a:extLst>
                    <a:ext uri="{9D8B030D-6E8A-4147-A177-3AD203B41FA5}">
                      <a16:colId xmlns:a16="http://schemas.microsoft.com/office/drawing/2014/main" val="813467932"/>
                    </a:ext>
                  </a:extLst>
                </a:gridCol>
                <a:gridCol w="208119">
                  <a:extLst>
                    <a:ext uri="{9D8B030D-6E8A-4147-A177-3AD203B41FA5}">
                      <a16:colId xmlns:a16="http://schemas.microsoft.com/office/drawing/2014/main" val="3880729313"/>
                    </a:ext>
                  </a:extLst>
                </a:gridCol>
                <a:gridCol w="168399">
                  <a:extLst>
                    <a:ext uri="{9D8B030D-6E8A-4147-A177-3AD203B41FA5}">
                      <a16:colId xmlns:a16="http://schemas.microsoft.com/office/drawing/2014/main" val="3059711616"/>
                    </a:ext>
                  </a:extLst>
                </a:gridCol>
                <a:gridCol w="270640">
                  <a:extLst>
                    <a:ext uri="{9D8B030D-6E8A-4147-A177-3AD203B41FA5}">
                      <a16:colId xmlns:a16="http://schemas.microsoft.com/office/drawing/2014/main" val="2969006179"/>
                    </a:ext>
                  </a:extLst>
                </a:gridCol>
                <a:gridCol w="114065">
                  <a:extLst>
                    <a:ext uri="{9D8B030D-6E8A-4147-A177-3AD203B41FA5}">
                      <a16:colId xmlns:a16="http://schemas.microsoft.com/office/drawing/2014/main" val="2453241929"/>
                    </a:ext>
                  </a:extLst>
                </a:gridCol>
                <a:gridCol w="329597">
                  <a:extLst>
                    <a:ext uri="{9D8B030D-6E8A-4147-A177-3AD203B41FA5}">
                      <a16:colId xmlns:a16="http://schemas.microsoft.com/office/drawing/2014/main" val="3381034771"/>
                    </a:ext>
                  </a:extLst>
                </a:gridCol>
                <a:gridCol w="114065">
                  <a:extLst>
                    <a:ext uri="{9D8B030D-6E8A-4147-A177-3AD203B41FA5}">
                      <a16:colId xmlns:a16="http://schemas.microsoft.com/office/drawing/2014/main" val="1349357644"/>
                    </a:ext>
                  </a:extLst>
                </a:gridCol>
              </a:tblGrid>
              <a:tr h="0">
                <a:tc>
                  <a:txBody>
                    <a:bodyPr/>
                    <a:lstStyle/>
                    <a:p>
                      <a:r>
                        <a:rPr lang="es-ES" sz="1200" dirty="0"/>
                        <a:t>VERSIÓN / CONFIG</a:t>
                      </a:r>
                    </a:p>
                  </a:txBody>
                  <a:tcPr marL="75936" marR="75936" marT="37968" marB="37968"/>
                </a:tc>
                <a:tc>
                  <a:txBody>
                    <a:bodyPr/>
                    <a:lstStyle/>
                    <a:p>
                      <a:r>
                        <a:rPr lang="es-ES" sz="1200" dirty="0"/>
                        <a:t>C1</a:t>
                      </a:r>
                    </a:p>
                  </a:txBody>
                  <a:tcPr marL="75936" marR="75936" marT="37968" marB="37968"/>
                </a:tc>
                <a:tc gridSpan="2">
                  <a:txBody>
                    <a:bodyPr/>
                    <a:lstStyle/>
                    <a:p>
                      <a:r>
                        <a:rPr lang="es-ES" sz="1200" dirty="0"/>
                        <a:t>C2</a:t>
                      </a:r>
                    </a:p>
                  </a:txBody>
                  <a:tcPr marL="88665" marR="88665" marT="44333" marB="44333"/>
                </a:tc>
                <a:tc hMerge="1">
                  <a:txBody>
                    <a:bodyPr/>
                    <a:lstStyle/>
                    <a:p>
                      <a:endParaRPr lang="es-ES" sz="1400" dirty="0"/>
                    </a:p>
                  </a:txBody>
                  <a:tcPr/>
                </a:tc>
                <a:tc gridSpan="2">
                  <a:txBody>
                    <a:bodyPr/>
                    <a:lstStyle/>
                    <a:p>
                      <a:r>
                        <a:rPr lang="es-ES" sz="1200" dirty="0"/>
                        <a:t>C3</a:t>
                      </a:r>
                    </a:p>
                  </a:txBody>
                  <a:tcPr marL="88665" marR="88665" marT="44333" marB="44333"/>
                </a:tc>
                <a:tc hMerge="1">
                  <a:txBody>
                    <a:bodyPr/>
                    <a:lstStyle/>
                    <a:p>
                      <a:endParaRPr lang="es-ES" dirty="0"/>
                    </a:p>
                  </a:txBody>
                  <a:tcPr/>
                </a:tc>
                <a:tc gridSpan="2">
                  <a:txBody>
                    <a:bodyPr/>
                    <a:lstStyle/>
                    <a:p>
                      <a:r>
                        <a:rPr lang="es-ES" sz="1200" dirty="0"/>
                        <a:t>C4</a:t>
                      </a:r>
                    </a:p>
                  </a:txBody>
                  <a:tcPr marL="88665" marR="88665" marT="44333" marB="44333"/>
                </a:tc>
                <a:tc hMerge="1">
                  <a:txBody>
                    <a:bodyPr/>
                    <a:lstStyle/>
                    <a:p>
                      <a:endParaRPr lang="es-ES" dirty="0"/>
                    </a:p>
                  </a:txBody>
                  <a:tcPr/>
                </a:tc>
                <a:tc gridSpan="2">
                  <a:txBody>
                    <a:bodyPr/>
                    <a:lstStyle/>
                    <a:p>
                      <a:r>
                        <a:rPr lang="es-ES" sz="1200" dirty="0"/>
                        <a:t>C5</a:t>
                      </a:r>
                    </a:p>
                  </a:txBody>
                  <a:tcPr marL="88665" marR="88665" marT="44333" marB="44333"/>
                </a:tc>
                <a:tc hMerge="1">
                  <a:txBody>
                    <a:bodyPr/>
                    <a:lstStyle/>
                    <a:p>
                      <a:endParaRPr lang="es-ES" dirty="0"/>
                    </a:p>
                  </a:txBody>
                  <a:tcPr/>
                </a:tc>
                <a:extLst>
                  <a:ext uri="{0D108BD9-81ED-4DB2-BD59-A6C34878D82A}">
                    <a16:rowId xmlns:a16="http://schemas.microsoft.com/office/drawing/2014/main" val="3059881513"/>
                  </a:ext>
                </a:extLst>
              </a:tr>
              <a:tr h="131374">
                <a:tc>
                  <a:txBody>
                    <a:bodyPr/>
                    <a:lstStyle/>
                    <a:p>
                      <a:r>
                        <a:rPr lang="es-ES" sz="1200" dirty="0"/>
                        <a:t>Paralelo (hilos)</a:t>
                      </a:r>
                    </a:p>
                  </a:txBody>
                  <a:tcPr marL="75936" marR="75936" marT="37968" marB="37968"/>
                </a:tc>
                <a:tc>
                  <a:txBody>
                    <a:bodyPr/>
                    <a:lstStyle/>
                    <a:p>
                      <a:r>
                        <a:rPr lang="es-ES" sz="1200" dirty="0"/>
                        <a:t>1</a:t>
                      </a:r>
                    </a:p>
                  </a:txBody>
                  <a:tcPr marL="75936" marR="75936" marT="37968" marB="37968"/>
                </a:tc>
                <a:tc gridSpan="2">
                  <a:txBody>
                    <a:bodyPr/>
                    <a:lstStyle/>
                    <a:p>
                      <a:r>
                        <a:rPr lang="es-ES" sz="1200" dirty="0"/>
                        <a:t>2</a:t>
                      </a:r>
                    </a:p>
                  </a:txBody>
                  <a:tcPr marL="88665" marR="88665" marT="44333" marB="44333"/>
                </a:tc>
                <a:tc hMerge="1">
                  <a:txBody>
                    <a:bodyPr/>
                    <a:lstStyle/>
                    <a:p>
                      <a:endParaRPr lang="es-ES"/>
                    </a:p>
                  </a:txBody>
                  <a:tcPr/>
                </a:tc>
                <a:tc gridSpan="2">
                  <a:txBody>
                    <a:bodyPr/>
                    <a:lstStyle/>
                    <a:p>
                      <a:r>
                        <a:rPr lang="es-ES" sz="1200" dirty="0"/>
                        <a:t>4</a:t>
                      </a:r>
                    </a:p>
                  </a:txBody>
                  <a:tcPr marL="88665" marR="88665" marT="44333" marB="44333"/>
                </a:tc>
                <a:tc hMerge="1">
                  <a:txBody>
                    <a:bodyPr/>
                    <a:lstStyle/>
                    <a:p>
                      <a:r>
                        <a:rPr lang="es-ES" sz="1400" dirty="0"/>
                        <a:t>4</a:t>
                      </a:r>
                    </a:p>
                  </a:txBody>
                  <a:tcPr/>
                </a:tc>
                <a:tc gridSpan="2">
                  <a:txBody>
                    <a:bodyPr/>
                    <a:lstStyle/>
                    <a:p>
                      <a:r>
                        <a:rPr lang="es-ES" sz="1200" dirty="0"/>
                        <a:t>6</a:t>
                      </a:r>
                    </a:p>
                  </a:txBody>
                  <a:tcPr marL="88665" marR="88665" marT="44333" marB="44333"/>
                </a:tc>
                <a:tc hMerge="1">
                  <a:txBody>
                    <a:bodyPr/>
                    <a:lstStyle/>
                    <a:p>
                      <a:r>
                        <a:rPr lang="es-ES" sz="1400" dirty="0"/>
                        <a:t>6</a:t>
                      </a:r>
                    </a:p>
                  </a:txBody>
                  <a:tcPr/>
                </a:tc>
                <a:tc gridSpan="2">
                  <a:txBody>
                    <a:bodyPr/>
                    <a:lstStyle/>
                    <a:p>
                      <a:r>
                        <a:rPr lang="es-ES" sz="1200" dirty="0"/>
                        <a:t>8</a:t>
                      </a:r>
                    </a:p>
                  </a:txBody>
                  <a:tcPr marL="88665" marR="88665" marT="44333" marB="44333"/>
                </a:tc>
                <a:tc hMerge="1">
                  <a:txBody>
                    <a:bodyPr/>
                    <a:lstStyle/>
                    <a:p>
                      <a:r>
                        <a:rPr lang="es-ES" sz="1400" dirty="0"/>
                        <a:t>8</a:t>
                      </a:r>
                    </a:p>
                  </a:txBody>
                  <a:tcPr/>
                </a:tc>
                <a:extLst>
                  <a:ext uri="{0D108BD9-81ED-4DB2-BD59-A6C34878D82A}">
                    <a16:rowId xmlns:a16="http://schemas.microsoft.com/office/drawing/2014/main" val="1718307362"/>
                  </a:ext>
                </a:extLst>
              </a:tr>
              <a:tr h="0">
                <a:tc>
                  <a:txBody>
                    <a:bodyPr/>
                    <a:lstStyle/>
                    <a:p>
                      <a:r>
                        <a:rPr lang="es-ES" sz="1200" dirty="0"/>
                        <a:t>Distribuido (nodos)</a:t>
                      </a:r>
                    </a:p>
                  </a:txBody>
                  <a:tcPr marL="75936" marR="75936" marT="37968" marB="37968"/>
                </a:tc>
                <a:tc>
                  <a:txBody>
                    <a:bodyPr/>
                    <a:lstStyle/>
                    <a:p>
                      <a:r>
                        <a:rPr lang="es-ES" sz="1200" dirty="0"/>
                        <a:t>5</a:t>
                      </a:r>
                    </a:p>
                  </a:txBody>
                  <a:tcPr marL="75936" marR="75936" marT="37968" marB="37968"/>
                </a:tc>
                <a:tc gridSpan="2">
                  <a:txBody>
                    <a:bodyPr/>
                    <a:lstStyle/>
                    <a:p>
                      <a:r>
                        <a:rPr lang="es-ES" sz="1200" dirty="0"/>
                        <a:t>10</a:t>
                      </a:r>
                    </a:p>
                  </a:txBody>
                  <a:tcPr marL="88665" marR="88665" marT="44333" marB="44333"/>
                </a:tc>
                <a:tc hMerge="1">
                  <a:txBody>
                    <a:bodyPr/>
                    <a:lstStyle/>
                    <a:p>
                      <a:endParaRPr lang="es-ES"/>
                    </a:p>
                  </a:txBody>
                  <a:tcPr/>
                </a:tc>
                <a:tc gridSpan="2">
                  <a:txBody>
                    <a:bodyPr/>
                    <a:lstStyle/>
                    <a:p>
                      <a:r>
                        <a:rPr lang="es-ES" sz="1200" dirty="0"/>
                        <a:t>17</a:t>
                      </a:r>
                    </a:p>
                  </a:txBody>
                  <a:tcPr marL="88665" marR="88665" marT="44333" marB="44333"/>
                </a:tc>
                <a:tc hMerge="1">
                  <a:txBody>
                    <a:bodyPr/>
                    <a:lstStyle/>
                    <a:p>
                      <a:r>
                        <a:rPr lang="es-ES" sz="1400" dirty="0"/>
                        <a:t>17</a:t>
                      </a:r>
                    </a:p>
                  </a:txBody>
                  <a:tcPr/>
                </a:tc>
                <a:tc gridSpan="2">
                  <a:txBody>
                    <a:bodyPr/>
                    <a:lstStyle/>
                    <a:p>
                      <a:r>
                        <a:rPr lang="es-ES" sz="1200" dirty="0"/>
                        <a:t>26</a:t>
                      </a:r>
                    </a:p>
                  </a:txBody>
                  <a:tcPr marL="88665" marR="88665" marT="44333" marB="44333"/>
                </a:tc>
                <a:tc hMerge="1">
                  <a:txBody>
                    <a:bodyPr/>
                    <a:lstStyle/>
                    <a:p>
                      <a:r>
                        <a:rPr lang="es-ES" sz="1400" dirty="0"/>
                        <a:t>26</a:t>
                      </a:r>
                    </a:p>
                  </a:txBody>
                  <a:tcPr/>
                </a:tc>
                <a:tc gridSpan="2">
                  <a:txBody>
                    <a:bodyPr/>
                    <a:lstStyle/>
                    <a:p>
                      <a:r>
                        <a:rPr lang="es-ES" sz="1200" dirty="0"/>
                        <a:t>37</a:t>
                      </a:r>
                    </a:p>
                  </a:txBody>
                  <a:tcPr marL="88665" marR="88665" marT="44333" marB="44333"/>
                </a:tc>
                <a:tc hMerge="1">
                  <a:txBody>
                    <a:bodyPr/>
                    <a:lstStyle/>
                    <a:p>
                      <a:r>
                        <a:rPr lang="es-ES" sz="1400" dirty="0"/>
                        <a:t>37</a:t>
                      </a:r>
                    </a:p>
                  </a:txBody>
                  <a:tcPr/>
                </a:tc>
                <a:extLst>
                  <a:ext uri="{0D108BD9-81ED-4DB2-BD59-A6C34878D82A}">
                    <a16:rowId xmlns:a16="http://schemas.microsoft.com/office/drawing/2014/main" val="3695374803"/>
                  </a:ext>
                </a:extLst>
              </a:tr>
            </a:tbl>
          </a:graphicData>
        </a:graphic>
      </p:graphicFrame>
      <p:sp>
        <p:nvSpPr>
          <p:cNvPr id="28" name="Rectángulo 27">
            <a:extLst>
              <a:ext uri="{FF2B5EF4-FFF2-40B4-BE49-F238E27FC236}">
                <a16:creationId xmlns:a16="http://schemas.microsoft.com/office/drawing/2014/main" id="{C5A6C08C-4191-4E55-8B0B-B2A9486693BB}"/>
              </a:ext>
            </a:extLst>
          </p:cNvPr>
          <p:cNvSpPr/>
          <p:nvPr/>
        </p:nvSpPr>
        <p:spPr>
          <a:xfrm>
            <a:off x="1921995" y="2079711"/>
            <a:ext cx="3187887" cy="3077766"/>
          </a:xfrm>
          <a:prstGeom prst="rect">
            <a:avLst/>
          </a:prstGeom>
        </p:spPr>
        <p:txBody>
          <a:bodyPr wrap="square">
            <a:spAutoFit/>
          </a:bodyPr>
          <a:lstStyle/>
          <a:p>
            <a:pPr marL="285750" indent="-285750">
              <a:spcBef>
                <a:spcPts val="1200"/>
              </a:spcBef>
              <a:buFontTx/>
              <a:buChar char="-"/>
            </a:pPr>
            <a:r>
              <a:rPr lang="es-ES" dirty="0"/>
              <a:t>Mejora drástica en tiempos de ejecución.</a:t>
            </a:r>
          </a:p>
          <a:p>
            <a:pPr marL="285750" indent="-285750">
              <a:spcBef>
                <a:spcPts val="1200"/>
              </a:spcBef>
              <a:buFontTx/>
              <a:buChar char="-"/>
            </a:pPr>
            <a:r>
              <a:rPr lang="es-ES" dirty="0"/>
              <a:t>Tiempos por debajo del secuencial para los casos:</a:t>
            </a:r>
          </a:p>
          <a:p>
            <a:pPr marL="742950" lvl="1" indent="-285750">
              <a:spcBef>
                <a:spcPts val="1200"/>
              </a:spcBef>
              <a:buFont typeface="Arial" panose="020B0604020202020204" pitchFamily="34" charset="0"/>
              <a:buChar char="•"/>
            </a:pPr>
            <a:r>
              <a:rPr lang="es-ES" dirty="0"/>
              <a:t>320x320 (5 nodos)</a:t>
            </a:r>
          </a:p>
          <a:p>
            <a:pPr marL="742950" lvl="1" indent="-285750">
              <a:spcBef>
                <a:spcPts val="1200"/>
              </a:spcBef>
              <a:buFont typeface="Arial" panose="020B0604020202020204" pitchFamily="34" charset="0"/>
              <a:buChar char="•"/>
            </a:pPr>
            <a:r>
              <a:rPr lang="es-ES" dirty="0"/>
              <a:t>320x320 (10 nodos)</a:t>
            </a:r>
          </a:p>
          <a:p>
            <a:pPr marL="742950" lvl="1" indent="-285750">
              <a:spcBef>
                <a:spcPts val="1200"/>
              </a:spcBef>
              <a:buFont typeface="Arial" panose="020B0604020202020204" pitchFamily="34" charset="0"/>
              <a:buChar char="•"/>
            </a:pPr>
            <a:r>
              <a:rPr lang="es-ES" dirty="0"/>
              <a:t>320x320 (17 nodos)</a:t>
            </a:r>
          </a:p>
          <a:p>
            <a:pPr marL="742950" lvl="1" indent="-285750">
              <a:spcBef>
                <a:spcPts val="1200"/>
              </a:spcBef>
              <a:buFontTx/>
              <a:buChar char="-"/>
            </a:pPr>
            <a:endParaRPr lang="es-ES" dirty="0"/>
          </a:p>
        </p:txBody>
      </p:sp>
      <p:cxnSp>
        <p:nvCxnSpPr>
          <p:cNvPr id="3" name="Conector recto 2">
            <a:extLst>
              <a:ext uri="{FF2B5EF4-FFF2-40B4-BE49-F238E27FC236}">
                <a16:creationId xmlns:a16="http://schemas.microsoft.com/office/drawing/2014/main" id="{EB64A2F6-34D3-4DE4-9417-ECB081AEE8E2}"/>
              </a:ext>
            </a:extLst>
          </p:cNvPr>
          <p:cNvCxnSpPr>
            <a:cxnSpLocks/>
          </p:cNvCxnSpPr>
          <p:nvPr/>
        </p:nvCxnSpPr>
        <p:spPr>
          <a:xfrm>
            <a:off x="5938887" y="3283781"/>
            <a:ext cx="2762053" cy="0"/>
          </a:xfrm>
          <a:prstGeom prst="line">
            <a:avLst/>
          </a:prstGeom>
          <a:ln w="31750">
            <a:solidFill>
              <a:srgbClr val="FF0000"/>
            </a:solidFill>
          </a:ln>
        </p:spPr>
        <p:style>
          <a:lnRef idx="1">
            <a:schemeClr val="accent5"/>
          </a:lnRef>
          <a:fillRef idx="0">
            <a:schemeClr val="accent5"/>
          </a:fillRef>
          <a:effectRef idx="0">
            <a:schemeClr val="accent5"/>
          </a:effectRef>
          <a:fontRef idx="minor">
            <a:schemeClr val="tx1"/>
          </a:fontRef>
        </p:style>
      </p:cxnSp>
      <p:graphicFrame>
        <p:nvGraphicFramePr>
          <p:cNvPr id="20" name="Tabla 19">
            <a:extLst>
              <a:ext uri="{FF2B5EF4-FFF2-40B4-BE49-F238E27FC236}">
                <a16:creationId xmlns:a16="http://schemas.microsoft.com/office/drawing/2014/main" id="{F7C30A24-EBD4-4B54-84E4-A7D2A07A6011}"/>
              </a:ext>
            </a:extLst>
          </p:cNvPr>
          <p:cNvGraphicFramePr>
            <a:graphicFrameLocks noGrp="1"/>
          </p:cNvGraphicFramePr>
          <p:nvPr>
            <p:extLst/>
          </p:nvPr>
        </p:nvGraphicFramePr>
        <p:xfrm>
          <a:off x="6221472" y="6153374"/>
          <a:ext cx="2922528" cy="640080"/>
        </p:xfrm>
        <a:graphic>
          <a:graphicData uri="http://schemas.openxmlformats.org/drawingml/2006/table">
            <a:tbl>
              <a:tblPr firstRow="1" bandRow="1">
                <a:tableStyleId>{2D5ABB26-0587-4C30-8999-92F81FD0307C}</a:tableStyleId>
              </a:tblPr>
              <a:tblGrid>
                <a:gridCol w="2458943">
                  <a:extLst>
                    <a:ext uri="{9D8B030D-6E8A-4147-A177-3AD203B41FA5}">
                      <a16:colId xmlns:a16="http://schemas.microsoft.com/office/drawing/2014/main" val="1347896834"/>
                    </a:ext>
                  </a:extLst>
                </a:gridCol>
                <a:gridCol w="463585">
                  <a:extLst>
                    <a:ext uri="{9D8B030D-6E8A-4147-A177-3AD203B41FA5}">
                      <a16:colId xmlns:a16="http://schemas.microsoft.com/office/drawing/2014/main" val="972821047"/>
                    </a:ext>
                  </a:extLst>
                </a:gridCol>
              </a:tblGrid>
              <a:tr h="633819">
                <a:tc>
                  <a:txBody>
                    <a:bodyPr/>
                    <a:lstStyle/>
                    <a:p>
                      <a:pPr algn="r"/>
                      <a:r>
                        <a:rPr lang="es-ES" dirty="0">
                          <a:solidFill>
                            <a:schemeClr val="bg1"/>
                          </a:solidFill>
                        </a:rPr>
                        <a:t>Simulación cinética en Entornos Distribuidos</a:t>
                      </a:r>
                      <a:endParaRPr lang="es-ES" b="0" dirty="0">
                        <a:solidFill>
                          <a:schemeClr val="bg1"/>
                        </a:solidFill>
                      </a:endParaRPr>
                    </a:p>
                  </a:txBody>
                  <a:tcPr anchor="ctr">
                    <a:lnR w="12700" cap="flat" cmpd="sng" algn="ctr">
                      <a:solidFill>
                        <a:schemeClr val="tx1"/>
                      </a:solidFill>
                      <a:prstDash val="solid"/>
                      <a:round/>
                      <a:headEnd type="none" w="med" len="med"/>
                      <a:tailEnd type="none" w="med" len="med"/>
                    </a:lnR>
                  </a:tcPr>
                </a:tc>
                <a:tc>
                  <a:txBody>
                    <a:bodyPr/>
                    <a:lstStyle/>
                    <a:p>
                      <a:pPr algn="ctr"/>
                      <a:fld id="{0E1C8A44-DCA4-45BE-94D1-2AB25001A8D2}" type="slidenum">
                        <a:rPr lang="es-ES" smtClean="0">
                          <a:solidFill>
                            <a:schemeClr val="bg2">
                              <a:lumMod val="60000"/>
                              <a:lumOff val="40000"/>
                            </a:schemeClr>
                          </a:solidFill>
                        </a:rPr>
                        <a:t>38</a:t>
                      </a:fld>
                      <a:endParaRPr lang="es-ES" dirty="0">
                        <a:solidFill>
                          <a:schemeClr val="bg2">
                            <a:lumMod val="60000"/>
                            <a:lumOff val="40000"/>
                          </a:schemeClr>
                        </a:solidFill>
                      </a:endParaRPr>
                    </a:p>
                  </a:txBody>
                  <a:tcPr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862195207"/>
                  </a:ext>
                </a:extLst>
              </a:tr>
            </a:tbl>
          </a:graphicData>
        </a:graphic>
      </p:graphicFrame>
      <p:pic>
        <p:nvPicPr>
          <p:cNvPr id="21" name="Imagen 20">
            <a:extLst>
              <a:ext uri="{FF2B5EF4-FFF2-40B4-BE49-F238E27FC236}">
                <a16:creationId xmlns:a16="http://schemas.microsoft.com/office/drawing/2014/main" id="{E97A6504-15BE-44CA-BA9E-D122A9604C48}"/>
              </a:ext>
            </a:extLst>
          </p:cNvPr>
          <p:cNvPicPr>
            <a:picLocks noChangeAspect="1"/>
          </p:cNvPicPr>
          <p:nvPr/>
        </p:nvPicPr>
        <p:blipFill>
          <a:blip r:embed="rId6"/>
          <a:stretch>
            <a:fillRect/>
          </a:stretch>
        </p:blipFill>
        <p:spPr>
          <a:xfrm>
            <a:off x="68457" y="6153373"/>
            <a:ext cx="1998883" cy="619731"/>
          </a:xfrm>
          <a:prstGeom prst="rect">
            <a:avLst/>
          </a:prstGeom>
        </p:spPr>
      </p:pic>
      <p:sp>
        <p:nvSpPr>
          <p:cNvPr id="15" name="Rectángulo 14">
            <a:extLst>
              <a:ext uri="{FF2B5EF4-FFF2-40B4-BE49-F238E27FC236}">
                <a16:creationId xmlns:a16="http://schemas.microsoft.com/office/drawing/2014/main" id="{49828539-E3B0-4F9F-BBAF-E10051F03FF3}"/>
              </a:ext>
            </a:extLst>
          </p:cNvPr>
          <p:cNvSpPr/>
          <p:nvPr/>
        </p:nvSpPr>
        <p:spPr>
          <a:xfrm>
            <a:off x="0" y="873306"/>
            <a:ext cx="1785769" cy="5215521"/>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s-ES" sz="1350" u="sng" dirty="0">
                <a:solidFill>
                  <a:schemeClr val="bg1"/>
                </a:solidFill>
              </a:rPr>
              <a:t>Crecimiento cristalino</a:t>
            </a:r>
          </a:p>
          <a:p>
            <a:pPr marL="108000" indent="-72000">
              <a:buFontTx/>
              <a:buChar char="-"/>
            </a:pPr>
            <a:r>
              <a:rPr lang="es-ES" sz="1350" dirty="0">
                <a:solidFill>
                  <a:schemeClr val="bg1"/>
                </a:solidFill>
              </a:rPr>
              <a:t>Deposición</a:t>
            </a:r>
          </a:p>
          <a:p>
            <a:pPr marL="108000" indent="-72000">
              <a:buFontTx/>
              <a:buChar char="-"/>
            </a:pPr>
            <a:r>
              <a:rPr lang="es-ES" sz="1350" dirty="0">
                <a:solidFill>
                  <a:schemeClr val="bg1"/>
                </a:solidFill>
              </a:rPr>
              <a:t>Conceptos</a:t>
            </a:r>
          </a:p>
          <a:p>
            <a:pPr marL="108000" indent="-72000">
              <a:buFontTx/>
              <a:buChar char="-"/>
            </a:pPr>
            <a:r>
              <a:rPr lang="es-ES" sz="1350" dirty="0">
                <a:solidFill>
                  <a:schemeClr val="bg1"/>
                </a:solidFill>
              </a:rPr>
              <a:t>Tipos de Crecimiento</a:t>
            </a:r>
          </a:p>
          <a:p>
            <a:pPr marL="108000" indent="-72000">
              <a:buFontTx/>
              <a:buChar char="-"/>
            </a:pPr>
            <a:r>
              <a:rPr lang="es-ES" sz="1350" dirty="0"/>
              <a:t>Modelo TSK</a:t>
            </a:r>
          </a:p>
          <a:p>
            <a:pPr marL="108000" indent="-72000">
              <a:buFontTx/>
              <a:buChar char="-"/>
            </a:pPr>
            <a:endParaRPr lang="es-ES" sz="1350" dirty="0"/>
          </a:p>
          <a:p>
            <a:r>
              <a:rPr lang="es-ES" sz="1350" u="sng" dirty="0">
                <a:solidFill>
                  <a:schemeClr val="bg1"/>
                </a:solidFill>
              </a:rPr>
              <a:t>Simulación atomística</a:t>
            </a:r>
          </a:p>
          <a:p>
            <a:pPr marL="108000" indent="-72000">
              <a:buFontTx/>
              <a:buChar char="-"/>
            </a:pPr>
            <a:r>
              <a:rPr lang="es-ES" sz="1350" dirty="0">
                <a:solidFill>
                  <a:schemeClr val="bg1"/>
                </a:solidFill>
              </a:rPr>
              <a:t>Introducción</a:t>
            </a:r>
          </a:p>
          <a:p>
            <a:pPr marL="108000" indent="-72000">
              <a:buFontTx/>
              <a:buChar char="-"/>
            </a:pPr>
            <a:r>
              <a:rPr lang="es-ES" sz="1350" dirty="0">
                <a:solidFill>
                  <a:schemeClr val="bg1"/>
                </a:solidFill>
              </a:rPr>
              <a:t>Dinámica molecular</a:t>
            </a:r>
          </a:p>
          <a:p>
            <a:pPr marL="108000" indent="-72000">
              <a:buFontTx/>
              <a:buChar char="-"/>
            </a:pPr>
            <a:r>
              <a:rPr lang="es-ES" sz="1350" dirty="0">
                <a:solidFill>
                  <a:schemeClr val="bg1"/>
                </a:solidFill>
              </a:rPr>
              <a:t>Monte Carlo</a:t>
            </a:r>
          </a:p>
          <a:p>
            <a:pPr marL="288000" lvl="1" indent="-171450">
              <a:buFont typeface="Arial" panose="020B0604020202020204" pitchFamily="34" charset="0"/>
              <a:buChar char="•"/>
            </a:pPr>
            <a:r>
              <a:rPr lang="es-ES" sz="1350" dirty="0">
                <a:solidFill>
                  <a:schemeClr val="bg1"/>
                </a:solidFill>
              </a:rPr>
              <a:t>KMC</a:t>
            </a:r>
          </a:p>
          <a:p>
            <a:pPr marL="288000" lvl="1" indent="-171450">
              <a:buFont typeface="Arial" panose="020B0604020202020204" pitchFamily="34" charset="0"/>
              <a:buChar char="•"/>
            </a:pPr>
            <a:r>
              <a:rPr lang="es-ES" sz="1350" dirty="0">
                <a:solidFill>
                  <a:schemeClr val="bg1"/>
                </a:solidFill>
              </a:rPr>
              <a:t>Paralelización</a:t>
            </a:r>
          </a:p>
          <a:p>
            <a:endParaRPr lang="es-ES" sz="1350" b="1" u="sng" dirty="0"/>
          </a:p>
          <a:p>
            <a:r>
              <a:rPr lang="es-ES" sz="1350" u="sng" dirty="0">
                <a:solidFill>
                  <a:schemeClr val="bg1"/>
                </a:solidFill>
              </a:rPr>
              <a:t>Aportaciones</a:t>
            </a:r>
          </a:p>
          <a:p>
            <a:pPr marL="108000" indent="-72000">
              <a:buFontTx/>
              <a:buChar char="-"/>
            </a:pPr>
            <a:r>
              <a:rPr lang="es-ES" sz="1350" dirty="0" err="1">
                <a:solidFill>
                  <a:schemeClr val="bg1"/>
                </a:solidFill>
              </a:rPr>
              <a:t>Homoepitaxia</a:t>
            </a:r>
            <a:endParaRPr lang="es-ES" sz="1350" dirty="0">
              <a:solidFill>
                <a:schemeClr val="bg1"/>
              </a:solidFill>
            </a:endParaRPr>
          </a:p>
          <a:p>
            <a:pPr marL="108000" indent="-72000">
              <a:buFontTx/>
              <a:buChar char="-"/>
            </a:pPr>
            <a:r>
              <a:rPr lang="es-ES" sz="1350" dirty="0" err="1">
                <a:solidFill>
                  <a:schemeClr val="bg1"/>
                </a:solidFill>
              </a:rPr>
              <a:t>Heteroepitaxia</a:t>
            </a:r>
            <a:endParaRPr lang="es-ES" sz="1350" dirty="0">
              <a:solidFill>
                <a:schemeClr val="bg1"/>
              </a:solidFill>
            </a:endParaRPr>
          </a:p>
          <a:p>
            <a:pPr marL="108000" indent="-72000">
              <a:buFontTx/>
              <a:buChar char="-"/>
            </a:pPr>
            <a:r>
              <a:rPr lang="es-ES" sz="1350" dirty="0"/>
              <a:t>Análisis </a:t>
            </a:r>
            <a:r>
              <a:rPr lang="es-ES" sz="1350" dirty="0" err="1"/>
              <a:t>MMonCa</a:t>
            </a:r>
            <a:endParaRPr lang="es-ES" sz="1350" dirty="0"/>
          </a:p>
          <a:p>
            <a:endParaRPr lang="es-ES" sz="1350" dirty="0"/>
          </a:p>
          <a:p>
            <a:r>
              <a:rPr lang="es-ES" sz="1350" b="1" u="sng" dirty="0">
                <a:solidFill>
                  <a:srgbClr val="FD9101"/>
                </a:solidFill>
              </a:rPr>
              <a:t>Simulador distribuido</a:t>
            </a:r>
          </a:p>
          <a:p>
            <a:pPr marL="108000" indent="-72000">
              <a:buFontTx/>
              <a:buChar char="-"/>
            </a:pPr>
            <a:r>
              <a:rPr lang="es-ES" sz="1350" dirty="0">
                <a:solidFill>
                  <a:schemeClr val="bg1"/>
                </a:solidFill>
              </a:rPr>
              <a:t>Versión secuencial</a:t>
            </a:r>
          </a:p>
          <a:p>
            <a:pPr marL="108000" indent="-72000">
              <a:buFontTx/>
              <a:buChar char="-"/>
            </a:pPr>
            <a:r>
              <a:rPr lang="es-ES" sz="1350" dirty="0">
                <a:solidFill>
                  <a:schemeClr val="bg1"/>
                </a:solidFill>
              </a:rPr>
              <a:t>Versión distribuida</a:t>
            </a:r>
          </a:p>
          <a:p>
            <a:pPr marL="108000" indent="-72000">
              <a:buFontTx/>
              <a:buChar char="-"/>
            </a:pPr>
            <a:r>
              <a:rPr lang="es-ES" sz="1350" b="1" dirty="0">
                <a:solidFill>
                  <a:srgbClr val="FD9101"/>
                </a:solidFill>
              </a:rPr>
              <a:t>Simulaciones</a:t>
            </a:r>
          </a:p>
          <a:p>
            <a:endParaRPr lang="es-ES" sz="1350" dirty="0"/>
          </a:p>
          <a:p>
            <a:r>
              <a:rPr lang="es-ES" sz="1350" u="sng" dirty="0"/>
              <a:t>Conclusiones</a:t>
            </a:r>
          </a:p>
        </p:txBody>
      </p:sp>
    </p:spTree>
    <p:extLst>
      <p:ext uri="{BB962C8B-B14F-4D97-AF65-F5344CB8AC3E}">
        <p14:creationId xmlns:p14="http://schemas.microsoft.com/office/powerpoint/2010/main" val="3660728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mph" presetSubtype="2" fill="hold" nodeType="clickEffect">
                                  <p:stCondLst>
                                    <p:cond delay="0"/>
                                  </p:stCondLst>
                                  <p:childTnLst>
                                    <p:animClr clrSpc="rgb" dir="cw">
                                      <p:cBhvr override="childStyle">
                                        <p:cTn id="6" dur="10" fill="hold"/>
                                        <p:tgtEl>
                                          <p:spTgt spid="28">
                                            <p:txEl>
                                              <p:pRg st="0" end="0"/>
                                            </p:txEl>
                                          </p:spTgt>
                                        </p:tgtEl>
                                        <p:attrNameLst>
                                          <p:attrName>style.color</p:attrName>
                                        </p:attrNameLst>
                                      </p:cBhvr>
                                      <p:to>
                                        <a:schemeClr val="accent1"/>
                                      </p:to>
                                    </p:animClr>
                                  </p:childTnLst>
                                  <p:subTnLst>
                                    <p:animClr clrSpc="rgb" dir="cw">
                                      <p:cBhvr override="childStyle">
                                        <p:cTn dur="1" fill="hold" display="0" masterRel="nextClick" afterEffect="1"/>
                                        <p:tgtEl>
                                          <p:spTgt spid="28">
                                            <p:txEl>
                                              <p:pRg st="0" end="0"/>
                                            </p:txEl>
                                          </p:spTgt>
                                        </p:tgtEl>
                                        <p:attrNameLst>
                                          <p:attrName>ppt_c</p:attrName>
                                        </p:attrNameLst>
                                      </p:cBhvr>
                                      <p:to>
                                        <a:schemeClr val="tx1"/>
                                      </p:to>
                                    </p:animClr>
                                  </p:subTnLst>
                                </p:cTn>
                              </p:par>
                            </p:childTnLst>
                          </p:cTn>
                        </p:par>
                      </p:childTnLst>
                    </p:cTn>
                  </p:par>
                  <p:par>
                    <p:cTn id="7" fill="hold">
                      <p:stCondLst>
                        <p:cond delay="indefinite"/>
                      </p:stCondLst>
                      <p:childTnLst>
                        <p:par>
                          <p:cTn id="8" fill="hold">
                            <p:stCondLst>
                              <p:cond delay="0"/>
                            </p:stCondLst>
                            <p:childTnLst>
                              <p:par>
                                <p:cTn id="9" presetID="3" presetClass="emph" presetSubtype="2" fill="hold" nodeType="clickEffect">
                                  <p:stCondLst>
                                    <p:cond delay="0"/>
                                  </p:stCondLst>
                                  <p:childTnLst>
                                    <p:animClr clrSpc="rgb" dir="cw">
                                      <p:cBhvr override="childStyle">
                                        <p:cTn id="10" dur="10" fill="hold"/>
                                        <p:tgtEl>
                                          <p:spTgt spid="28">
                                            <p:txEl>
                                              <p:pRg st="1" end="1"/>
                                            </p:txEl>
                                          </p:spTgt>
                                        </p:tgtEl>
                                        <p:attrNameLst>
                                          <p:attrName>style.color</p:attrName>
                                        </p:attrNameLst>
                                      </p:cBhvr>
                                      <p:to>
                                        <a:schemeClr val="accent1"/>
                                      </p:to>
                                    </p:animClr>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wipe(left)">
                                      <p:cBhvr>
                                        <p:cTn id="1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ángulo 7"/>
          <p:cNvSpPr/>
          <p:nvPr/>
        </p:nvSpPr>
        <p:spPr>
          <a:xfrm>
            <a:off x="0" y="6088828"/>
            <a:ext cx="9144000" cy="769172"/>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r"/>
            <a:endParaRPr lang="es-ES" dirty="0"/>
          </a:p>
        </p:txBody>
      </p:sp>
      <p:sp>
        <p:nvSpPr>
          <p:cNvPr id="9" name="Rectángulo 8"/>
          <p:cNvSpPr/>
          <p:nvPr/>
        </p:nvSpPr>
        <p:spPr>
          <a:xfrm>
            <a:off x="0" y="0"/>
            <a:ext cx="1785769" cy="6088828"/>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ES" dirty="0"/>
          </a:p>
        </p:txBody>
      </p:sp>
      <p:pic>
        <p:nvPicPr>
          <p:cNvPr id="11" name="Picture 6" descr="Resultado de imagen de universidad de cádiz"/>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9773" y="75303"/>
            <a:ext cx="473646" cy="60897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8" descr="Resultado de imagen de sistemas inteligentes de computación uc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458" y="75304"/>
            <a:ext cx="1085768" cy="60897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033195" y="198971"/>
            <a:ext cx="6820349" cy="887552"/>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a:lstStyle>
          <a:p>
            <a:r>
              <a:rPr lang="es-ES" dirty="0"/>
              <a:t>simulaciones</a:t>
            </a:r>
          </a:p>
        </p:txBody>
      </p:sp>
      <p:sp>
        <p:nvSpPr>
          <p:cNvPr id="73" name="CuadroTexto 72">
            <a:extLst>
              <a:ext uri="{FF2B5EF4-FFF2-40B4-BE49-F238E27FC236}">
                <a16:creationId xmlns:a16="http://schemas.microsoft.com/office/drawing/2014/main" id="{D77373EB-3732-47DA-8C5A-BBADE2BBEEA3}"/>
              </a:ext>
            </a:extLst>
          </p:cNvPr>
          <p:cNvSpPr txBox="1"/>
          <p:nvPr/>
        </p:nvSpPr>
        <p:spPr>
          <a:xfrm>
            <a:off x="1785770" y="1086522"/>
            <a:ext cx="7317998" cy="523220"/>
          </a:xfrm>
          <a:prstGeom prst="rect">
            <a:avLst/>
          </a:prstGeom>
          <a:noFill/>
        </p:spPr>
        <p:txBody>
          <a:bodyPr wrap="square" rtlCol="0">
            <a:spAutoFit/>
          </a:bodyPr>
          <a:lstStyle/>
          <a:p>
            <a:pPr algn="ctr"/>
            <a:r>
              <a:rPr lang="es-ES" sz="2800" u="sng" dirty="0"/>
              <a:t>Arquitectura distribuida vs. compartida</a:t>
            </a:r>
          </a:p>
        </p:txBody>
      </p:sp>
      <p:pic>
        <p:nvPicPr>
          <p:cNvPr id="15" name="Imagen 14">
            <a:extLst>
              <a:ext uri="{FF2B5EF4-FFF2-40B4-BE49-F238E27FC236}">
                <a16:creationId xmlns:a16="http://schemas.microsoft.com/office/drawing/2014/main" id="{E93F288C-0D41-4D4D-951F-F4CEAE73F353}"/>
              </a:ext>
            </a:extLst>
          </p:cNvPr>
          <p:cNvPicPr>
            <a:picLocks noChangeAspect="1"/>
          </p:cNvPicPr>
          <p:nvPr/>
        </p:nvPicPr>
        <p:blipFill>
          <a:blip r:embed="rId5"/>
          <a:stretch>
            <a:fillRect/>
          </a:stretch>
        </p:blipFill>
        <p:spPr>
          <a:xfrm>
            <a:off x="2162394" y="1709046"/>
            <a:ext cx="6604981" cy="3340502"/>
          </a:xfrm>
          <a:prstGeom prst="rect">
            <a:avLst/>
          </a:prstGeom>
          <a:effectLst>
            <a:outerShdw blurRad="190500" dist="38100" dir="2700000" sx="102000" sy="102000" algn="tl" rotWithShape="0">
              <a:prstClr val="black">
                <a:alpha val="40000"/>
              </a:prstClr>
            </a:outerShdw>
          </a:effectLst>
        </p:spPr>
      </p:pic>
      <p:graphicFrame>
        <p:nvGraphicFramePr>
          <p:cNvPr id="16" name="Tabla 15">
            <a:extLst>
              <a:ext uri="{FF2B5EF4-FFF2-40B4-BE49-F238E27FC236}">
                <a16:creationId xmlns:a16="http://schemas.microsoft.com/office/drawing/2014/main" id="{9928FF4C-B086-4BB0-B73F-FCF48A0281F5}"/>
              </a:ext>
            </a:extLst>
          </p:cNvPr>
          <p:cNvGraphicFramePr>
            <a:graphicFrameLocks noGrp="1"/>
          </p:cNvGraphicFramePr>
          <p:nvPr>
            <p:extLst>
              <p:ext uri="{D42A27DB-BD31-4B8C-83A1-F6EECF244321}">
                <p14:modId xmlns:p14="http://schemas.microsoft.com/office/powerpoint/2010/main" val="2164835232"/>
              </p:ext>
            </p:extLst>
          </p:nvPr>
        </p:nvGraphicFramePr>
        <p:xfrm>
          <a:off x="3758361" y="5148852"/>
          <a:ext cx="3370016" cy="814638"/>
        </p:xfrm>
        <a:graphic>
          <a:graphicData uri="http://schemas.openxmlformats.org/drawingml/2006/table">
            <a:tbl>
              <a:tblPr firstRow="1" bandRow="1">
                <a:effectLst>
                  <a:outerShdw blurRad="101600" dist="38100" dir="2700000" sx="102000" sy="102000" algn="tl" rotWithShape="0">
                    <a:prstClr val="black">
                      <a:alpha val="24000"/>
                    </a:prstClr>
                  </a:outerShdw>
                </a:effectLst>
                <a:tableStyleId>{5202B0CA-FC54-4496-8BCA-5EF66A818D29}</a:tableStyleId>
              </a:tblPr>
              <a:tblGrid>
                <a:gridCol w="1469572">
                  <a:extLst>
                    <a:ext uri="{9D8B030D-6E8A-4147-A177-3AD203B41FA5}">
                      <a16:colId xmlns:a16="http://schemas.microsoft.com/office/drawing/2014/main" val="509002525"/>
                    </a:ext>
                  </a:extLst>
                </a:gridCol>
                <a:gridCol w="324518">
                  <a:extLst>
                    <a:ext uri="{9D8B030D-6E8A-4147-A177-3AD203B41FA5}">
                      <a16:colId xmlns:a16="http://schemas.microsoft.com/office/drawing/2014/main" val="1917263782"/>
                    </a:ext>
                  </a:extLst>
                </a:gridCol>
                <a:gridCol w="114065">
                  <a:extLst>
                    <a:ext uri="{9D8B030D-6E8A-4147-A177-3AD203B41FA5}">
                      <a16:colId xmlns:a16="http://schemas.microsoft.com/office/drawing/2014/main" val="684733778"/>
                    </a:ext>
                  </a:extLst>
                </a:gridCol>
                <a:gridCol w="256976">
                  <a:extLst>
                    <a:ext uri="{9D8B030D-6E8A-4147-A177-3AD203B41FA5}">
                      <a16:colId xmlns:a16="http://schemas.microsoft.com/office/drawing/2014/main" val="813467932"/>
                    </a:ext>
                  </a:extLst>
                </a:gridCol>
                <a:gridCol w="208119">
                  <a:extLst>
                    <a:ext uri="{9D8B030D-6E8A-4147-A177-3AD203B41FA5}">
                      <a16:colId xmlns:a16="http://schemas.microsoft.com/office/drawing/2014/main" val="3880729313"/>
                    </a:ext>
                  </a:extLst>
                </a:gridCol>
                <a:gridCol w="168399">
                  <a:extLst>
                    <a:ext uri="{9D8B030D-6E8A-4147-A177-3AD203B41FA5}">
                      <a16:colId xmlns:a16="http://schemas.microsoft.com/office/drawing/2014/main" val="3059711616"/>
                    </a:ext>
                  </a:extLst>
                </a:gridCol>
                <a:gridCol w="270640">
                  <a:extLst>
                    <a:ext uri="{9D8B030D-6E8A-4147-A177-3AD203B41FA5}">
                      <a16:colId xmlns:a16="http://schemas.microsoft.com/office/drawing/2014/main" val="2969006179"/>
                    </a:ext>
                  </a:extLst>
                </a:gridCol>
                <a:gridCol w="114065">
                  <a:extLst>
                    <a:ext uri="{9D8B030D-6E8A-4147-A177-3AD203B41FA5}">
                      <a16:colId xmlns:a16="http://schemas.microsoft.com/office/drawing/2014/main" val="2453241929"/>
                    </a:ext>
                  </a:extLst>
                </a:gridCol>
                <a:gridCol w="329597">
                  <a:extLst>
                    <a:ext uri="{9D8B030D-6E8A-4147-A177-3AD203B41FA5}">
                      <a16:colId xmlns:a16="http://schemas.microsoft.com/office/drawing/2014/main" val="3381034771"/>
                    </a:ext>
                  </a:extLst>
                </a:gridCol>
                <a:gridCol w="114065">
                  <a:extLst>
                    <a:ext uri="{9D8B030D-6E8A-4147-A177-3AD203B41FA5}">
                      <a16:colId xmlns:a16="http://schemas.microsoft.com/office/drawing/2014/main" val="1349357644"/>
                    </a:ext>
                  </a:extLst>
                </a:gridCol>
              </a:tblGrid>
              <a:tr h="0">
                <a:tc>
                  <a:txBody>
                    <a:bodyPr/>
                    <a:lstStyle/>
                    <a:p>
                      <a:r>
                        <a:rPr lang="es-ES" sz="1200" dirty="0"/>
                        <a:t>VERSIÓN / CONFIG</a:t>
                      </a:r>
                    </a:p>
                  </a:txBody>
                  <a:tcPr marL="75936" marR="75936" marT="37968" marB="37968"/>
                </a:tc>
                <a:tc>
                  <a:txBody>
                    <a:bodyPr/>
                    <a:lstStyle/>
                    <a:p>
                      <a:r>
                        <a:rPr lang="es-ES" sz="1200" dirty="0"/>
                        <a:t>C1</a:t>
                      </a:r>
                    </a:p>
                  </a:txBody>
                  <a:tcPr marL="75936" marR="75936" marT="37968" marB="37968"/>
                </a:tc>
                <a:tc gridSpan="2">
                  <a:txBody>
                    <a:bodyPr/>
                    <a:lstStyle/>
                    <a:p>
                      <a:r>
                        <a:rPr lang="es-ES" sz="1200" dirty="0"/>
                        <a:t>C2</a:t>
                      </a:r>
                    </a:p>
                  </a:txBody>
                  <a:tcPr marL="88665" marR="88665" marT="44333" marB="44333"/>
                </a:tc>
                <a:tc hMerge="1">
                  <a:txBody>
                    <a:bodyPr/>
                    <a:lstStyle/>
                    <a:p>
                      <a:endParaRPr lang="es-ES" sz="1400" dirty="0"/>
                    </a:p>
                  </a:txBody>
                  <a:tcPr/>
                </a:tc>
                <a:tc gridSpan="2">
                  <a:txBody>
                    <a:bodyPr/>
                    <a:lstStyle/>
                    <a:p>
                      <a:r>
                        <a:rPr lang="es-ES" sz="1200" dirty="0"/>
                        <a:t>C3</a:t>
                      </a:r>
                    </a:p>
                  </a:txBody>
                  <a:tcPr marL="88665" marR="88665" marT="44333" marB="44333"/>
                </a:tc>
                <a:tc hMerge="1">
                  <a:txBody>
                    <a:bodyPr/>
                    <a:lstStyle/>
                    <a:p>
                      <a:endParaRPr lang="es-ES" dirty="0"/>
                    </a:p>
                  </a:txBody>
                  <a:tcPr/>
                </a:tc>
                <a:tc gridSpan="2">
                  <a:txBody>
                    <a:bodyPr/>
                    <a:lstStyle/>
                    <a:p>
                      <a:r>
                        <a:rPr lang="es-ES" sz="1200" dirty="0"/>
                        <a:t>C4</a:t>
                      </a:r>
                    </a:p>
                  </a:txBody>
                  <a:tcPr marL="88665" marR="88665" marT="44333" marB="44333"/>
                </a:tc>
                <a:tc hMerge="1">
                  <a:txBody>
                    <a:bodyPr/>
                    <a:lstStyle/>
                    <a:p>
                      <a:endParaRPr lang="es-ES" dirty="0"/>
                    </a:p>
                  </a:txBody>
                  <a:tcPr/>
                </a:tc>
                <a:tc gridSpan="2">
                  <a:txBody>
                    <a:bodyPr/>
                    <a:lstStyle/>
                    <a:p>
                      <a:r>
                        <a:rPr lang="es-ES" sz="1200" dirty="0"/>
                        <a:t>C5</a:t>
                      </a:r>
                    </a:p>
                  </a:txBody>
                  <a:tcPr marL="88665" marR="88665" marT="44333" marB="44333"/>
                </a:tc>
                <a:tc hMerge="1">
                  <a:txBody>
                    <a:bodyPr/>
                    <a:lstStyle/>
                    <a:p>
                      <a:endParaRPr lang="es-ES" dirty="0"/>
                    </a:p>
                  </a:txBody>
                  <a:tcPr/>
                </a:tc>
                <a:extLst>
                  <a:ext uri="{0D108BD9-81ED-4DB2-BD59-A6C34878D82A}">
                    <a16:rowId xmlns:a16="http://schemas.microsoft.com/office/drawing/2014/main" val="3059881513"/>
                  </a:ext>
                </a:extLst>
              </a:tr>
              <a:tr h="131374">
                <a:tc>
                  <a:txBody>
                    <a:bodyPr/>
                    <a:lstStyle/>
                    <a:p>
                      <a:r>
                        <a:rPr lang="es-ES" sz="1200" dirty="0"/>
                        <a:t>Paralelo (hilos)</a:t>
                      </a:r>
                    </a:p>
                  </a:txBody>
                  <a:tcPr marL="75936" marR="75936" marT="37968" marB="37968"/>
                </a:tc>
                <a:tc>
                  <a:txBody>
                    <a:bodyPr/>
                    <a:lstStyle/>
                    <a:p>
                      <a:r>
                        <a:rPr lang="es-ES" sz="1200" dirty="0"/>
                        <a:t>1</a:t>
                      </a:r>
                    </a:p>
                  </a:txBody>
                  <a:tcPr marL="75936" marR="75936" marT="37968" marB="37968"/>
                </a:tc>
                <a:tc gridSpan="2">
                  <a:txBody>
                    <a:bodyPr/>
                    <a:lstStyle/>
                    <a:p>
                      <a:r>
                        <a:rPr lang="es-ES" sz="1200" dirty="0"/>
                        <a:t>2</a:t>
                      </a:r>
                    </a:p>
                  </a:txBody>
                  <a:tcPr marL="88665" marR="88665" marT="44333" marB="44333"/>
                </a:tc>
                <a:tc hMerge="1">
                  <a:txBody>
                    <a:bodyPr/>
                    <a:lstStyle/>
                    <a:p>
                      <a:endParaRPr lang="es-ES"/>
                    </a:p>
                  </a:txBody>
                  <a:tcPr/>
                </a:tc>
                <a:tc gridSpan="2">
                  <a:txBody>
                    <a:bodyPr/>
                    <a:lstStyle/>
                    <a:p>
                      <a:r>
                        <a:rPr lang="es-ES" sz="1200" dirty="0"/>
                        <a:t>4</a:t>
                      </a:r>
                    </a:p>
                  </a:txBody>
                  <a:tcPr marL="88665" marR="88665" marT="44333" marB="44333"/>
                </a:tc>
                <a:tc hMerge="1">
                  <a:txBody>
                    <a:bodyPr/>
                    <a:lstStyle/>
                    <a:p>
                      <a:r>
                        <a:rPr lang="es-ES" sz="1400" dirty="0"/>
                        <a:t>4</a:t>
                      </a:r>
                    </a:p>
                  </a:txBody>
                  <a:tcPr/>
                </a:tc>
                <a:tc gridSpan="2">
                  <a:txBody>
                    <a:bodyPr/>
                    <a:lstStyle/>
                    <a:p>
                      <a:r>
                        <a:rPr lang="es-ES" sz="1200" dirty="0"/>
                        <a:t>6</a:t>
                      </a:r>
                    </a:p>
                  </a:txBody>
                  <a:tcPr marL="88665" marR="88665" marT="44333" marB="44333"/>
                </a:tc>
                <a:tc hMerge="1">
                  <a:txBody>
                    <a:bodyPr/>
                    <a:lstStyle/>
                    <a:p>
                      <a:r>
                        <a:rPr lang="es-ES" sz="1400" dirty="0"/>
                        <a:t>6</a:t>
                      </a:r>
                    </a:p>
                  </a:txBody>
                  <a:tcPr/>
                </a:tc>
                <a:tc gridSpan="2">
                  <a:txBody>
                    <a:bodyPr/>
                    <a:lstStyle/>
                    <a:p>
                      <a:r>
                        <a:rPr lang="es-ES" sz="1200" dirty="0"/>
                        <a:t>8</a:t>
                      </a:r>
                    </a:p>
                  </a:txBody>
                  <a:tcPr marL="88665" marR="88665" marT="44333" marB="44333"/>
                </a:tc>
                <a:tc hMerge="1">
                  <a:txBody>
                    <a:bodyPr/>
                    <a:lstStyle/>
                    <a:p>
                      <a:r>
                        <a:rPr lang="es-ES" sz="1400" dirty="0"/>
                        <a:t>8</a:t>
                      </a:r>
                    </a:p>
                  </a:txBody>
                  <a:tcPr/>
                </a:tc>
                <a:extLst>
                  <a:ext uri="{0D108BD9-81ED-4DB2-BD59-A6C34878D82A}">
                    <a16:rowId xmlns:a16="http://schemas.microsoft.com/office/drawing/2014/main" val="1718307362"/>
                  </a:ext>
                </a:extLst>
              </a:tr>
              <a:tr h="0">
                <a:tc>
                  <a:txBody>
                    <a:bodyPr/>
                    <a:lstStyle/>
                    <a:p>
                      <a:r>
                        <a:rPr lang="es-ES" sz="1200" dirty="0"/>
                        <a:t>Distribuido (nodos)</a:t>
                      </a:r>
                    </a:p>
                  </a:txBody>
                  <a:tcPr marL="75936" marR="75936" marT="37968" marB="37968"/>
                </a:tc>
                <a:tc>
                  <a:txBody>
                    <a:bodyPr/>
                    <a:lstStyle/>
                    <a:p>
                      <a:r>
                        <a:rPr lang="es-ES" sz="1200" dirty="0"/>
                        <a:t>5</a:t>
                      </a:r>
                    </a:p>
                  </a:txBody>
                  <a:tcPr marL="75936" marR="75936" marT="37968" marB="37968"/>
                </a:tc>
                <a:tc gridSpan="2">
                  <a:txBody>
                    <a:bodyPr/>
                    <a:lstStyle/>
                    <a:p>
                      <a:r>
                        <a:rPr lang="es-ES" sz="1200" dirty="0"/>
                        <a:t>10</a:t>
                      </a:r>
                    </a:p>
                  </a:txBody>
                  <a:tcPr marL="88665" marR="88665" marT="44333" marB="44333"/>
                </a:tc>
                <a:tc hMerge="1">
                  <a:txBody>
                    <a:bodyPr/>
                    <a:lstStyle/>
                    <a:p>
                      <a:endParaRPr lang="es-ES"/>
                    </a:p>
                  </a:txBody>
                  <a:tcPr/>
                </a:tc>
                <a:tc gridSpan="2">
                  <a:txBody>
                    <a:bodyPr/>
                    <a:lstStyle/>
                    <a:p>
                      <a:r>
                        <a:rPr lang="es-ES" sz="1200" dirty="0"/>
                        <a:t>17</a:t>
                      </a:r>
                    </a:p>
                  </a:txBody>
                  <a:tcPr marL="88665" marR="88665" marT="44333" marB="44333"/>
                </a:tc>
                <a:tc hMerge="1">
                  <a:txBody>
                    <a:bodyPr/>
                    <a:lstStyle/>
                    <a:p>
                      <a:r>
                        <a:rPr lang="es-ES" sz="1400" dirty="0"/>
                        <a:t>17</a:t>
                      </a:r>
                    </a:p>
                  </a:txBody>
                  <a:tcPr/>
                </a:tc>
                <a:tc gridSpan="2">
                  <a:txBody>
                    <a:bodyPr/>
                    <a:lstStyle/>
                    <a:p>
                      <a:r>
                        <a:rPr lang="es-ES" sz="1200" dirty="0"/>
                        <a:t>26</a:t>
                      </a:r>
                    </a:p>
                  </a:txBody>
                  <a:tcPr marL="88665" marR="88665" marT="44333" marB="44333"/>
                </a:tc>
                <a:tc hMerge="1">
                  <a:txBody>
                    <a:bodyPr/>
                    <a:lstStyle/>
                    <a:p>
                      <a:r>
                        <a:rPr lang="es-ES" sz="1400" dirty="0"/>
                        <a:t>26</a:t>
                      </a:r>
                    </a:p>
                  </a:txBody>
                  <a:tcPr/>
                </a:tc>
                <a:tc gridSpan="2">
                  <a:txBody>
                    <a:bodyPr/>
                    <a:lstStyle/>
                    <a:p>
                      <a:r>
                        <a:rPr lang="es-ES" sz="1200" dirty="0"/>
                        <a:t>37</a:t>
                      </a:r>
                    </a:p>
                  </a:txBody>
                  <a:tcPr marL="88665" marR="88665" marT="44333" marB="44333"/>
                </a:tc>
                <a:tc hMerge="1">
                  <a:txBody>
                    <a:bodyPr/>
                    <a:lstStyle/>
                    <a:p>
                      <a:r>
                        <a:rPr lang="es-ES" sz="1400" dirty="0"/>
                        <a:t>37</a:t>
                      </a:r>
                    </a:p>
                  </a:txBody>
                  <a:tcPr/>
                </a:tc>
                <a:extLst>
                  <a:ext uri="{0D108BD9-81ED-4DB2-BD59-A6C34878D82A}">
                    <a16:rowId xmlns:a16="http://schemas.microsoft.com/office/drawing/2014/main" val="3695374803"/>
                  </a:ext>
                </a:extLst>
              </a:tr>
            </a:tbl>
          </a:graphicData>
        </a:graphic>
      </p:graphicFrame>
      <p:graphicFrame>
        <p:nvGraphicFramePr>
          <p:cNvPr id="18" name="Tabla 17">
            <a:extLst>
              <a:ext uri="{FF2B5EF4-FFF2-40B4-BE49-F238E27FC236}">
                <a16:creationId xmlns:a16="http://schemas.microsoft.com/office/drawing/2014/main" id="{E97B1DB1-DD2D-4DF7-AAE0-F83279A80F9B}"/>
              </a:ext>
            </a:extLst>
          </p:cNvPr>
          <p:cNvGraphicFramePr>
            <a:graphicFrameLocks noGrp="1"/>
          </p:cNvGraphicFramePr>
          <p:nvPr>
            <p:extLst>
              <p:ext uri="{D42A27DB-BD31-4B8C-83A1-F6EECF244321}">
                <p14:modId xmlns:p14="http://schemas.microsoft.com/office/powerpoint/2010/main" val="2442808878"/>
              </p:ext>
            </p:extLst>
          </p:nvPr>
        </p:nvGraphicFramePr>
        <p:xfrm>
          <a:off x="6221472" y="6153374"/>
          <a:ext cx="2922528" cy="640080"/>
        </p:xfrm>
        <a:graphic>
          <a:graphicData uri="http://schemas.openxmlformats.org/drawingml/2006/table">
            <a:tbl>
              <a:tblPr firstRow="1" bandRow="1">
                <a:tableStyleId>{2D5ABB26-0587-4C30-8999-92F81FD0307C}</a:tableStyleId>
              </a:tblPr>
              <a:tblGrid>
                <a:gridCol w="2458943">
                  <a:extLst>
                    <a:ext uri="{9D8B030D-6E8A-4147-A177-3AD203B41FA5}">
                      <a16:colId xmlns:a16="http://schemas.microsoft.com/office/drawing/2014/main" val="1347896834"/>
                    </a:ext>
                  </a:extLst>
                </a:gridCol>
                <a:gridCol w="463585">
                  <a:extLst>
                    <a:ext uri="{9D8B030D-6E8A-4147-A177-3AD203B41FA5}">
                      <a16:colId xmlns:a16="http://schemas.microsoft.com/office/drawing/2014/main" val="972821047"/>
                    </a:ext>
                  </a:extLst>
                </a:gridCol>
              </a:tblGrid>
              <a:tr h="633819">
                <a:tc>
                  <a:txBody>
                    <a:bodyPr/>
                    <a:lstStyle/>
                    <a:p>
                      <a:pPr algn="r"/>
                      <a:r>
                        <a:rPr lang="es-ES" dirty="0">
                          <a:solidFill>
                            <a:schemeClr val="bg1"/>
                          </a:solidFill>
                        </a:rPr>
                        <a:t>Simulación cinética en Entornos Distribuidos</a:t>
                      </a:r>
                      <a:endParaRPr lang="es-ES" b="0" dirty="0">
                        <a:solidFill>
                          <a:schemeClr val="bg1"/>
                        </a:solidFill>
                      </a:endParaRPr>
                    </a:p>
                  </a:txBody>
                  <a:tcPr anchor="ctr">
                    <a:lnR w="12700" cap="flat" cmpd="sng" algn="ctr">
                      <a:solidFill>
                        <a:schemeClr val="tx1"/>
                      </a:solidFill>
                      <a:prstDash val="solid"/>
                      <a:round/>
                      <a:headEnd type="none" w="med" len="med"/>
                      <a:tailEnd type="none" w="med" len="med"/>
                    </a:lnR>
                  </a:tcPr>
                </a:tc>
                <a:tc>
                  <a:txBody>
                    <a:bodyPr/>
                    <a:lstStyle/>
                    <a:p>
                      <a:pPr algn="ctr"/>
                      <a:fld id="{0E1C8A44-DCA4-45BE-94D1-2AB25001A8D2}" type="slidenum">
                        <a:rPr lang="es-ES" smtClean="0">
                          <a:solidFill>
                            <a:schemeClr val="bg2">
                              <a:lumMod val="60000"/>
                              <a:lumOff val="40000"/>
                            </a:schemeClr>
                          </a:solidFill>
                        </a:rPr>
                        <a:t>39</a:t>
                      </a:fld>
                      <a:endParaRPr lang="es-ES" dirty="0">
                        <a:solidFill>
                          <a:schemeClr val="bg2">
                            <a:lumMod val="60000"/>
                            <a:lumOff val="40000"/>
                          </a:schemeClr>
                        </a:solidFill>
                      </a:endParaRPr>
                    </a:p>
                  </a:txBody>
                  <a:tcPr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862195207"/>
                  </a:ext>
                </a:extLst>
              </a:tr>
            </a:tbl>
          </a:graphicData>
        </a:graphic>
      </p:graphicFrame>
      <p:pic>
        <p:nvPicPr>
          <p:cNvPr id="19" name="Imagen 18">
            <a:extLst>
              <a:ext uri="{FF2B5EF4-FFF2-40B4-BE49-F238E27FC236}">
                <a16:creationId xmlns:a16="http://schemas.microsoft.com/office/drawing/2014/main" id="{B42D0176-AB08-4BF9-B58D-9C4CF9F8940E}"/>
              </a:ext>
            </a:extLst>
          </p:cNvPr>
          <p:cNvPicPr>
            <a:picLocks noChangeAspect="1"/>
          </p:cNvPicPr>
          <p:nvPr/>
        </p:nvPicPr>
        <p:blipFill>
          <a:blip r:embed="rId6"/>
          <a:stretch>
            <a:fillRect/>
          </a:stretch>
        </p:blipFill>
        <p:spPr>
          <a:xfrm>
            <a:off x="68457" y="6153373"/>
            <a:ext cx="1998883" cy="619731"/>
          </a:xfrm>
          <a:prstGeom prst="rect">
            <a:avLst/>
          </a:prstGeom>
        </p:spPr>
      </p:pic>
      <p:sp>
        <p:nvSpPr>
          <p:cNvPr id="13" name="Rectángulo 12">
            <a:extLst>
              <a:ext uri="{FF2B5EF4-FFF2-40B4-BE49-F238E27FC236}">
                <a16:creationId xmlns:a16="http://schemas.microsoft.com/office/drawing/2014/main" id="{1A2BEB19-1315-41FE-B9B5-61634EEF254C}"/>
              </a:ext>
            </a:extLst>
          </p:cNvPr>
          <p:cNvSpPr/>
          <p:nvPr/>
        </p:nvSpPr>
        <p:spPr>
          <a:xfrm>
            <a:off x="0" y="873306"/>
            <a:ext cx="1785769" cy="5215521"/>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s-ES" sz="1350" u="sng" dirty="0">
                <a:solidFill>
                  <a:schemeClr val="bg1"/>
                </a:solidFill>
              </a:rPr>
              <a:t>Crecimiento cristalino</a:t>
            </a:r>
          </a:p>
          <a:p>
            <a:pPr marL="108000" indent="-72000">
              <a:buFontTx/>
              <a:buChar char="-"/>
            </a:pPr>
            <a:r>
              <a:rPr lang="es-ES" sz="1350" dirty="0">
                <a:solidFill>
                  <a:schemeClr val="bg1"/>
                </a:solidFill>
              </a:rPr>
              <a:t>Deposición</a:t>
            </a:r>
          </a:p>
          <a:p>
            <a:pPr marL="108000" indent="-72000">
              <a:buFontTx/>
              <a:buChar char="-"/>
            </a:pPr>
            <a:r>
              <a:rPr lang="es-ES" sz="1350" dirty="0">
                <a:solidFill>
                  <a:schemeClr val="bg1"/>
                </a:solidFill>
              </a:rPr>
              <a:t>Conceptos</a:t>
            </a:r>
          </a:p>
          <a:p>
            <a:pPr marL="108000" indent="-72000">
              <a:buFontTx/>
              <a:buChar char="-"/>
            </a:pPr>
            <a:r>
              <a:rPr lang="es-ES" sz="1350" dirty="0">
                <a:solidFill>
                  <a:schemeClr val="bg1"/>
                </a:solidFill>
              </a:rPr>
              <a:t>Tipos de Crecimiento</a:t>
            </a:r>
          </a:p>
          <a:p>
            <a:pPr marL="108000" indent="-72000">
              <a:buFontTx/>
              <a:buChar char="-"/>
            </a:pPr>
            <a:r>
              <a:rPr lang="es-ES" sz="1350" dirty="0"/>
              <a:t>Modelo TSK</a:t>
            </a:r>
          </a:p>
          <a:p>
            <a:pPr marL="108000" indent="-72000">
              <a:buFontTx/>
              <a:buChar char="-"/>
            </a:pPr>
            <a:endParaRPr lang="es-ES" sz="1350" dirty="0"/>
          </a:p>
          <a:p>
            <a:r>
              <a:rPr lang="es-ES" sz="1350" u="sng" dirty="0">
                <a:solidFill>
                  <a:schemeClr val="bg1"/>
                </a:solidFill>
              </a:rPr>
              <a:t>Simulación atomística</a:t>
            </a:r>
          </a:p>
          <a:p>
            <a:pPr marL="108000" indent="-72000">
              <a:buFontTx/>
              <a:buChar char="-"/>
            </a:pPr>
            <a:r>
              <a:rPr lang="es-ES" sz="1350" dirty="0">
                <a:solidFill>
                  <a:schemeClr val="bg1"/>
                </a:solidFill>
              </a:rPr>
              <a:t>Introducción</a:t>
            </a:r>
          </a:p>
          <a:p>
            <a:pPr marL="108000" indent="-72000">
              <a:buFontTx/>
              <a:buChar char="-"/>
            </a:pPr>
            <a:r>
              <a:rPr lang="es-ES" sz="1350" dirty="0">
                <a:solidFill>
                  <a:schemeClr val="bg1"/>
                </a:solidFill>
              </a:rPr>
              <a:t>Dinámica molecular</a:t>
            </a:r>
          </a:p>
          <a:p>
            <a:pPr marL="108000" indent="-72000">
              <a:buFontTx/>
              <a:buChar char="-"/>
            </a:pPr>
            <a:r>
              <a:rPr lang="es-ES" sz="1350" dirty="0">
                <a:solidFill>
                  <a:schemeClr val="bg1"/>
                </a:solidFill>
              </a:rPr>
              <a:t>Monte Carlo</a:t>
            </a:r>
          </a:p>
          <a:p>
            <a:pPr marL="288000" lvl="1" indent="-171450">
              <a:buFont typeface="Arial" panose="020B0604020202020204" pitchFamily="34" charset="0"/>
              <a:buChar char="•"/>
            </a:pPr>
            <a:r>
              <a:rPr lang="es-ES" sz="1350" dirty="0">
                <a:solidFill>
                  <a:schemeClr val="bg1"/>
                </a:solidFill>
              </a:rPr>
              <a:t>KMC</a:t>
            </a:r>
          </a:p>
          <a:p>
            <a:pPr marL="288000" lvl="1" indent="-171450">
              <a:buFont typeface="Arial" panose="020B0604020202020204" pitchFamily="34" charset="0"/>
              <a:buChar char="•"/>
            </a:pPr>
            <a:r>
              <a:rPr lang="es-ES" sz="1350" dirty="0">
                <a:solidFill>
                  <a:schemeClr val="bg1"/>
                </a:solidFill>
              </a:rPr>
              <a:t>Paralelización</a:t>
            </a:r>
          </a:p>
          <a:p>
            <a:endParaRPr lang="es-ES" sz="1350" b="1" u="sng" dirty="0"/>
          </a:p>
          <a:p>
            <a:r>
              <a:rPr lang="es-ES" sz="1350" u="sng" dirty="0">
                <a:solidFill>
                  <a:schemeClr val="bg1"/>
                </a:solidFill>
              </a:rPr>
              <a:t>Aportaciones</a:t>
            </a:r>
          </a:p>
          <a:p>
            <a:pPr marL="108000" indent="-72000">
              <a:buFontTx/>
              <a:buChar char="-"/>
            </a:pPr>
            <a:r>
              <a:rPr lang="es-ES" sz="1350" dirty="0" err="1">
                <a:solidFill>
                  <a:schemeClr val="bg1"/>
                </a:solidFill>
              </a:rPr>
              <a:t>Homoepitaxia</a:t>
            </a:r>
            <a:endParaRPr lang="es-ES" sz="1350" dirty="0">
              <a:solidFill>
                <a:schemeClr val="bg1"/>
              </a:solidFill>
            </a:endParaRPr>
          </a:p>
          <a:p>
            <a:pPr marL="108000" indent="-72000">
              <a:buFontTx/>
              <a:buChar char="-"/>
            </a:pPr>
            <a:r>
              <a:rPr lang="es-ES" sz="1350" dirty="0" err="1">
                <a:solidFill>
                  <a:schemeClr val="bg1"/>
                </a:solidFill>
              </a:rPr>
              <a:t>Heteroepitaxia</a:t>
            </a:r>
            <a:endParaRPr lang="es-ES" sz="1350" dirty="0">
              <a:solidFill>
                <a:schemeClr val="bg1"/>
              </a:solidFill>
            </a:endParaRPr>
          </a:p>
          <a:p>
            <a:pPr marL="108000" indent="-72000">
              <a:buFontTx/>
              <a:buChar char="-"/>
            </a:pPr>
            <a:r>
              <a:rPr lang="es-ES" sz="1350" dirty="0"/>
              <a:t>Análisis </a:t>
            </a:r>
            <a:r>
              <a:rPr lang="es-ES" sz="1350" dirty="0" err="1"/>
              <a:t>MMonCa</a:t>
            </a:r>
            <a:endParaRPr lang="es-ES" sz="1350" dirty="0"/>
          </a:p>
          <a:p>
            <a:endParaRPr lang="es-ES" sz="1350" dirty="0"/>
          </a:p>
          <a:p>
            <a:r>
              <a:rPr lang="es-ES" sz="1350" b="1" u="sng" dirty="0">
                <a:solidFill>
                  <a:srgbClr val="FD9101"/>
                </a:solidFill>
              </a:rPr>
              <a:t>Simulador distribuido</a:t>
            </a:r>
          </a:p>
          <a:p>
            <a:pPr marL="108000" indent="-72000">
              <a:buFontTx/>
              <a:buChar char="-"/>
            </a:pPr>
            <a:r>
              <a:rPr lang="es-ES" sz="1350" dirty="0">
                <a:solidFill>
                  <a:schemeClr val="bg1"/>
                </a:solidFill>
              </a:rPr>
              <a:t>Versión secuencial</a:t>
            </a:r>
          </a:p>
          <a:p>
            <a:pPr marL="108000" indent="-72000">
              <a:buFontTx/>
              <a:buChar char="-"/>
            </a:pPr>
            <a:r>
              <a:rPr lang="es-ES" sz="1350" dirty="0">
                <a:solidFill>
                  <a:schemeClr val="bg1"/>
                </a:solidFill>
              </a:rPr>
              <a:t>Versión distribuida</a:t>
            </a:r>
          </a:p>
          <a:p>
            <a:pPr marL="108000" indent="-72000">
              <a:buFontTx/>
              <a:buChar char="-"/>
            </a:pPr>
            <a:r>
              <a:rPr lang="es-ES" sz="1350" b="1" dirty="0">
                <a:solidFill>
                  <a:srgbClr val="FD9101"/>
                </a:solidFill>
              </a:rPr>
              <a:t>Simulaciones</a:t>
            </a:r>
          </a:p>
          <a:p>
            <a:endParaRPr lang="es-ES" sz="1350" dirty="0"/>
          </a:p>
          <a:p>
            <a:r>
              <a:rPr lang="es-ES" sz="1350" u="sng" dirty="0"/>
              <a:t>Conclusiones</a:t>
            </a:r>
          </a:p>
        </p:txBody>
      </p:sp>
    </p:spTree>
    <p:extLst>
      <p:ext uri="{BB962C8B-B14F-4D97-AF65-F5344CB8AC3E}">
        <p14:creationId xmlns:p14="http://schemas.microsoft.com/office/powerpoint/2010/main" val="23918931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p:cNvSpPr/>
          <p:nvPr/>
        </p:nvSpPr>
        <p:spPr>
          <a:xfrm>
            <a:off x="4849406" y="1973303"/>
            <a:ext cx="1201266" cy="390077"/>
          </a:xfrm>
          <a:prstGeom prst="rect">
            <a:avLst/>
          </a:prstGeom>
          <a:solidFill>
            <a:schemeClr val="bg2">
              <a:lumMod val="60000"/>
              <a:lumOff val="40000"/>
              <a:alpha val="67000"/>
            </a:schemeClr>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54" name="CuadroTexto 153"/>
          <p:cNvSpPr txBox="1"/>
          <p:nvPr/>
        </p:nvSpPr>
        <p:spPr>
          <a:xfrm>
            <a:off x="4825467" y="1897939"/>
            <a:ext cx="1273787" cy="461665"/>
          </a:xfrm>
          <a:prstGeom prst="rect">
            <a:avLst/>
          </a:prstGeom>
          <a:noFill/>
        </p:spPr>
        <p:txBody>
          <a:bodyPr wrap="square" rtlCol="0">
            <a:spAutoFit/>
          </a:bodyPr>
          <a:lstStyle/>
          <a:p>
            <a:pPr algn="ctr"/>
            <a:r>
              <a:rPr lang="es-ES" sz="2400" dirty="0"/>
              <a:t>Epitaxia</a:t>
            </a:r>
          </a:p>
        </p:txBody>
      </p:sp>
      <p:sp>
        <p:nvSpPr>
          <p:cNvPr id="8" name="Rectángulo 7"/>
          <p:cNvSpPr/>
          <p:nvPr/>
        </p:nvSpPr>
        <p:spPr>
          <a:xfrm>
            <a:off x="0" y="6088828"/>
            <a:ext cx="9144000" cy="769172"/>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r"/>
            <a:endParaRPr lang="es-ES" dirty="0"/>
          </a:p>
        </p:txBody>
      </p:sp>
      <p:sp>
        <p:nvSpPr>
          <p:cNvPr id="9" name="Rectángulo 8"/>
          <p:cNvSpPr/>
          <p:nvPr/>
        </p:nvSpPr>
        <p:spPr>
          <a:xfrm>
            <a:off x="0" y="0"/>
            <a:ext cx="1785769" cy="6088828"/>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ES" dirty="0"/>
          </a:p>
        </p:txBody>
      </p:sp>
      <p:pic>
        <p:nvPicPr>
          <p:cNvPr id="11" name="Picture 6" descr="Resultado de imagen de universidad de cádiz"/>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9773" y="75303"/>
            <a:ext cx="473646" cy="60897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8" descr="Resultado de imagen de sistemas inteligentes de computación uc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458" y="75304"/>
            <a:ext cx="1085768" cy="60897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033195" y="198971"/>
            <a:ext cx="6820349" cy="887552"/>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a:lstStyle>
          <a:p>
            <a:r>
              <a:rPr lang="es-ES" dirty="0"/>
              <a:t>TÉCNICAS DE DEPOSICIÓN</a:t>
            </a:r>
          </a:p>
        </p:txBody>
      </p:sp>
      <p:sp>
        <p:nvSpPr>
          <p:cNvPr id="155" name="CuadroTexto 154"/>
          <p:cNvSpPr txBox="1"/>
          <p:nvPr/>
        </p:nvSpPr>
        <p:spPr>
          <a:xfrm>
            <a:off x="3887568" y="1086522"/>
            <a:ext cx="3114401" cy="523220"/>
          </a:xfrm>
          <a:prstGeom prst="rect">
            <a:avLst/>
          </a:prstGeom>
          <a:noFill/>
        </p:spPr>
        <p:txBody>
          <a:bodyPr wrap="square" rtlCol="0">
            <a:spAutoFit/>
          </a:bodyPr>
          <a:lstStyle/>
          <a:p>
            <a:pPr algn="ctr"/>
            <a:r>
              <a:rPr lang="es-ES" sz="2800" u="sng" dirty="0"/>
              <a:t>Deposición en vacío</a:t>
            </a:r>
          </a:p>
        </p:txBody>
      </p:sp>
      <p:sp>
        <p:nvSpPr>
          <p:cNvPr id="156" name="CuadroTexto 155"/>
          <p:cNvSpPr txBox="1"/>
          <p:nvPr/>
        </p:nvSpPr>
        <p:spPr>
          <a:xfrm>
            <a:off x="2503001" y="1908906"/>
            <a:ext cx="1687717" cy="461665"/>
          </a:xfrm>
          <a:prstGeom prst="rect">
            <a:avLst/>
          </a:prstGeom>
          <a:noFill/>
        </p:spPr>
        <p:txBody>
          <a:bodyPr wrap="square" rtlCol="0">
            <a:spAutoFit/>
          </a:bodyPr>
          <a:lstStyle/>
          <a:p>
            <a:pPr algn="ctr"/>
            <a:r>
              <a:rPr lang="es-ES" sz="2400" dirty="0"/>
              <a:t>Física (PVD)</a:t>
            </a:r>
          </a:p>
        </p:txBody>
      </p:sp>
      <p:sp>
        <p:nvSpPr>
          <p:cNvPr id="157" name="CuadroTexto 156"/>
          <p:cNvSpPr txBox="1"/>
          <p:nvPr/>
        </p:nvSpPr>
        <p:spPr>
          <a:xfrm>
            <a:off x="6521090" y="1901715"/>
            <a:ext cx="2109260" cy="461665"/>
          </a:xfrm>
          <a:prstGeom prst="rect">
            <a:avLst/>
          </a:prstGeom>
          <a:noFill/>
        </p:spPr>
        <p:txBody>
          <a:bodyPr wrap="square" rtlCol="0">
            <a:spAutoFit/>
          </a:bodyPr>
          <a:lstStyle/>
          <a:p>
            <a:pPr algn="ctr"/>
            <a:r>
              <a:rPr lang="es-ES" sz="2400" dirty="0"/>
              <a:t>Química (CVD)</a:t>
            </a:r>
          </a:p>
        </p:txBody>
      </p:sp>
      <p:cxnSp>
        <p:nvCxnSpPr>
          <p:cNvPr id="159" name="Conector recto de flecha 158"/>
          <p:cNvCxnSpPr>
            <a:cxnSpLocks/>
            <a:endCxn id="156" idx="0"/>
          </p:cNvCxnSpPr>
          <p:nvPr/>
        </p:nvCxnSpPr>
        <p:spPr>
          <a:xfrm flipH="1">
            <a:off x="3346860" y="1607052"/>
            <a:ext cx="594514" cy="301854"/>
          </a:xfrm>
          <a:prstGeom prst="straightConnector1">
            <a:avLst/>
          </a:prstGeom>
          <a:ln w="539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2" name="Conector recto de flecha 161"/>
          <p:cNvCxnSpPr>
            <a:cxnSpLocks/>
            <a:stCxn id="155" idx="2"/>
          </p:cNvCxnSpPr>
          <p:nvPr/>
        </p:nvCxnSpPr>
        <p:spPr>
          <a:xfrm>
            <a:off x="5444769" y="1609742"/>
            <a:ext cx="3039" cy="368168"/>
          </a:xfrm>
          <a:prstGeom prst="straightConnector1">
            <a:avLst/>
          </a:prstGeom>
          <a:ln w="539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5" name="Conector recto de flecha 164"/>
          <p:cNvCxnSpPr>
            <a:cxnSpLocks/>
          </p:cNvCxnSpPr>
          <p:nvPr/>
        </p:nvCxnSpPr>
        <p:spPr>
          <a:xfrm>
            <a:off x="6951205" y="1553081"/>
            <a:ext cx="658544" cy="420222"/>
          </a:xfrm>
          <a:prstGeom prst="straightConnector1">
            <a:avLst/>
          </a:prstGeom>
          <a:ln w="5397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14" name="Grupo 13"/>
          <p:cNvGrpSpPr/>
          <p:nvPr/>
        </p:nvGrpSpPr>
        <p:grpSpPr>
          <a:xfrm>
            <a:off x="2115200" y="2363380"/>
            <a:ext cx="6648790" cy="3582910"/>
            <a:chOff x="2115200" y="2363380"/>
            <a:chExt cx="6648790" cy="3582910"/>
          </a:xfrm>
        </p:grpSpPr>
        <p:sp>
          <p:nvSpPr>
            <p:cNvPr id="136" name="Rectángulo 135"/>
            <p:cNvSpPr/>
            <p:nvPr/>
          </p:nvSpPr>
          <p:spPr>
            <a:xfrm>
              <a:off x="2115200" y="2788496"/>
              <a:ext cx="6648790" cy="3157794"/>
            </a:xfrm>
            <a:prstGeom prst="rect">
              <a:avLst/>
            </a:prstGeom>
            <a:solidFill>
              <a:schemeClr val="bg2">
                <a:lumMod val="60000"/>
                <a:lumOff val="40000"/>
                <a:alpha val="50000"/>
              </a:schemeClr>
            </a:solidFill>
            <a:ln>
              <a:solidFill>
                <a:schemeClr val="accent1">
                  <a:shade val="50000"/>
                </a:schemeClr>
              </a:solidFill>
            </a:ln>
          </p:spPr>
          <p:style>
            <a:lnRef idx="0">
              <a:scrgbClr r="0" g="0" b="0"/>
            </a:lnRef>
            <a:fillRef idx="0">
              <a:scrgbClr r="0" g="0" b="0"/>
            </a:fillRef>
            <a:effectRef idx="0">
              <a:scrgbClr r="0" g="0" b="0"/>
            </a:effectRef>
            <a:fontRef idx="minor">
              <a:schemeClr val="lt1"/>
            </a:fontRef>
          </p:style>
          <p:txBody>
            <a:bodyPr rtlCol="0" anchor="ctr"/>
            <a:lstStyle/>
            <a:p>
              <a:endParaRPr lang="es-ES" sz="1200" u="sng" dirty="0"/>
            </a:p>
          </p:txBody>
        </p:sp>
        <p:pic>
          <p:nvPicPr>
            <p:cNvPr id="1034" name="Picture 10" descr="http://matthaeuskrenn.com/new-car-ui/images/01.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661244" y="3770122"/>
              <a:ext cx="2889219" cy="1626189"/>
            </a:xfrm>
            <a:prstGeom prst="rect">
              <a:avLst/>
            </a:prstGeom>
            <a:noFill/>
            <a:effectLst>
              <a:outerShdw blurRad="127000" dist="38100" dir="2700000" sx="102000" sy="102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13" name="Trapecio 12"/>
            <p:cNvSpPr/>
            <p:nvPr/>
          </p:nvSpPr>
          <p:spPr>
            <a:xfrm>
              <a:off x="2115200" y="2363380"/>
              <a:ext cx="6648790" cy="432306"/>
            </a:xfrm>
            <a:prstGeom prst="trapezoid">
              <a:avLst>
                <a:gd name="adj" fmla="val 630978"/>
              </a:avLst>
            </a:prstGeom>
            <a:solidFill>
              <a:schemeClr val="bg1">
                <a:lumMod val="65000"/>
                <a:alpha val="50000"/>
              </a:schemeClr>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1026" name="Picture 2" descr="http://2.bp.blogspot.com/-lUzD6l-BzPc/U8V0rehdWHI/AAAAAAAABos/E8cKb81P1Ms/s1600/LED1.jp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248867" y="2938224"/>
              <a:ext cx="2195985" cy="1644993"/>
            </a:xfrm>
            <a:prstGeom prst="rect">
              <a:avLst/>
            </a:prstGeom>
            <a:noFill/>
            <a:effectLst>
              <a:outerShdw blurRad="127000" dist="38100" dir="2700000" sx="102000" sy="102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1030" name="Picture 6" descr="https://regmedia.co.uk/2015/10/01/silicon.jpg?x=648&amp;y=348&amp;crop=1"/>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825467" y="2919322"/>
              <a:ext cx="1973060" cy="1059606"/>
            </a:xfrm>
            <a:prstGeom prst="rect">
              <a:avLst/>
            </a:prstGeom>
            <a:noFill/>
            <a:effectLst>
              <a:outerShdw blurRad="127000" dist="38100" dir="2700000" sx="102000" sy="102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1028" name="Picture 4" descr="https://quimica-biologia-12-13.wikispaces.com/file/view/56-Fotovoltaico.jpg/386231546/450x302/56-Fotovoltaico.jp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268744" y="4045054"/>
              <a:ext cx="2606512" cy="1749259"/>
            </a:xfrm>
            <a:prstGeom prst="rect">
              <a:avLst/>
            </a:prstGeom>
            <a:noFill/>
            <a:effectLst>
              <a:outerShdw blurRad="127000" dist="38100" dir="2700000" sx="102000" sy="102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grpSp>
      <p:graphicFrame>
        <p:nvGraphicFramePr>
          <p:cNvPr id="25" name="Tabla 24">
            <a:extLst>
              <a:ext uri="{FF2B5EF4-FFF2-40B4-BE49-F238E27FC236}">
                <a16:creationId xmlns:a16="http://schemas.microsoft.com/office/drawing/2014/main" id="{03CC17E2-7AE1-47FA-A7C8-6FD98648A185}"/>
              </a:ext>
            </a:extLst>
          </p:cNvPr>
          <p:cNvGraphicFramePr>
            <a:graphicFrameLocks noGrp="1"/>
          </p:cNvGraphicFramePr>
          <p:nvPr>
            <p:extLst>
              <p:ext uri="{D42A27DB-BD31-4B8C-83A1-F6EECF244321}">
                <p14:modId xmlns:p14="http://schemas.microsoft.com/office/powerpoint/2010/main" val="2442808878"/>
              </p:ext>
            </p:extLst>
          </p:nvPr>
        </p:nvGraphicFramePr>
        <p:xfrm>
          <a:off x="6221472" y="6153374"/>
          <a:ext cx="2922528" cy="640080"/>
        </p:xfrm>
        <a:graphic>
          <a:graphicData uri="http://schemas.openxmlformats.org/drawingml/2006/table">
            <a:tbl>
              <a:tblPr firstRow="1" bandRow="1">
                <a:tableStyleId>{2D5ABB26-0587-4C30-8999-92F81FD0307C}</a:tableStyleId>
              </a:tblPr>
              <a:tblGrid>
                <a:gridCol w="2458943">
                  <a:extLst>
                    <a:ext uri="{9D8B030D-6E8A-4147-A177-3AD203B41FA5}">
                      <a16:colId xmlns:a16="http://schemas.microsoft.com/office/drawing/2014/main" val="1347896834"/>
                    </a:ext>
                  </a:extLst>
                </a:gridCol>
                <a:gridCol w="463585">
                  <a:extLst>
                    <a:ext uri="{9D8B030D-6E8A-4147-A177-3AD203B41FA5}">
                      <a16:colId xmlns:a16="http://schemas.microsoft.com/office/drawing/2014/main" val="972821047"/>
                    </a:ext>
                  </a:extLst>
                </a:gridCol>
              </a:tblGrid>
              <a:tr h="633819">
                <a:tc>
                  <a:txBody>
                    <a:bodyPr/>
                    <a:lstStyle/>
                    <a:p>
                      <a:pPr algn="r"/>
                      <a:r>
                        <a:rPr lang="es-ES" dirty="0">
                          <a:solidFill>
                            <a:schemeClr val="bg1"/>
                          </a:solidFill>
                        </a:rPr>
                        <a:t>Simulación cinética en Entornos Distribuidos</a:t>
                      </a:r>
                      <a:endParaRPr lang="es-ES" b="0" dirty="0">
                        <a:solidFill>
                          <a:schemeClr val="bg1"/>
                        </a:solidFill>
                      </a:endParaRPr>
                    </a:p>
                  </a:txBody>
                  <a:tcPr anchor="ctr">
                    <a:lnR w="12700" cap="flat" cmpd="sng" algn="ctr">
                      <a:solidFill>
                        <a:schemeClr val="tx1"/>
                      </a:solidFill>
                      <a:prstDash val="solid"/>
                      <a:round/>
                      <a:headEnd type="none" w="med" len="med"/>
                      <a:tailEnd type="none" w="med" len="med"/>
                    </a:lnR>
                  </a:tcPr>
                </a:tc>
                <a:tc>
                  <a:txBody>
                    <a:bodyPr/>
                    <a:lstStyle/>
                    <a:p>
                      <a:pPr algn="ctr"/>
                      <a:fld id="{0E1C8A44-DCA4-45BE-94D1-2AB25001A8D2}" type="slidenum">
                        <a:rPr lang="es-ES" smtClean="0">
                          <a:solidFill>
                            <a:schemeClr val="bg2">
                              <a:lumMod val="60000"/>
                              <a:lumOff val="40000"/>
                            </a:schemeClr>
                          </a:solidFill>
                        </a:rPr>
                        <a:t>4</a:t>
                      </a:fld>
                      <a:endParaRPr lang="es-ES" dirty="0">
                        <a:solidFill>
                          <a:schemeClr val="bg2">
                            <a:lumMod val="60000"/>
                            <a:lumOff val="40000"/>
                          </a:schemeClr>
                        </a:solidFill>
                      </a:endParaRPr>
                    </a:p>
                  </a:txBody>
                  <a:tcPr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862195207"/>
                  </a:ext>
                </a:extLst>
              </a:tr>
            </a:tbl>
          </a:graphicData>
        </a:graphic>
      </p:graphicFrame>
      <p:sp>
        <p:nvSpPr>
          <p:cNvPr id="26" name="Rectángulo 25">
            <a:extLst>
              <a:ext uri="{FF2B5EF4-FFF2-40B4-BE49-F238E27FC236}">
                <a16:creationId xmlns:a16="http://schemas.microsoft.com/office/drawing/2014/main" id="{1CE94302-02EE-47B9-AD1F-343391FAA65A}"/>
              </a:ext>
            </a:extLst>
          </p:cNvPr>
          <p:cNvSpPr/>
          <p:nvPr/>
        </p:nvSpPr>
        <p:spPr>
          <a:xfrm>
            <a:off x="0" y="873306"/>
            <a:ext cx="1785769" cy="5215521"/>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s-ES" sz="1350" b="1" u="sng" dirty="0">
                <a:solidFill>
                  <a:srgbClr val="FD9101"/>
                </a:solidFill>
              </a:rPr>
              <a:t>Crecimiento cristalino</a:t>
            </a:r>
          </a:p>
          <a:p>
            <a:pPr marL="108000" indent="-72000">
              <a:buFontTx/>
              <a:buChar char="-"/>
            </a:pPr>
            <a:r>
              <a:rPr lang="es-ES" sz="1350" b="1" dirty="0">
                <a:solidFill>
                  <a:srgbClr val="FD9101"/>
                </a:solidFill>
              </a:rPr>
              <a:t>Deposición</a:t>
            </a:r>
          </a:p>
          <a:p>
            <a:pPr marL="108000" indent="-72000">
              <a:buFontTx/>
              <a:buChar char="-"/>
            </a:pPr>
            <a:r>
              <a:rPr lang="es-ES" sz="1350" dirty="0">
                <a:solidFill>
                  <a:schemeClr val="bg1"/>
                </a:solidFill>
              </a:rPr>
              <a:t>Conceptos</a:t>
            </a:r>
          </a:p>
          <a:p>
            <a:pPr marL="108000" indent="-72000">
              <a:buFontTx/>
              <a:buChar char="-"/>
            </a:pPr>
            <a:r>
              <a:rPr lang="es-ES" sz="1350" dirty="0">
                <a:solidFill>
                  <a:schemeClr val="bg1"/>
                </a:solidFill>
              </a:rPr>
              <a:t>Tipos de Crecimiento</a:t>
            </a:r>
          </a:p>
          <a:p>
            <a:pPr marL="108000" indent="-72000">
              <a:buFontTx/>
              <a:buChar char="-"/>
            </a:pPr>
            <a:r>
              <a:rPr lang="es-ES" sz="1350" dirty="0"/>
              <a:t>Modelo TSK</a:t>
            </a:r>
          </a:p>
          <a:p>
            <a:pPr marL="108000" indent="-72000">
              <a:buFontTx/>
              <a:buChar char="-"/>
            </a:pPr>
            <a:endParaRPr lang="es-ES" sz="1350" dirty="0"/>
          </a:p>
          <a:p>
            <a:r>
              <a:rPr lang="es-ES" sz="1350" u="sng" dirty="0"/>
              <a:t>Simulación atomística</a:t>
            </a:r>
          </a:p>
          <a:p>
            <a:pPr marL="108000" indent="-72000">
              <a:buFontTx/>
              <a:buChar char="-"/>
            </a:pPr>
            <a:r>
              <a:rPr lang="es-ES" sz="1350" dirty="0"/>
              <a:t>Introducción</a:t>
            </a:r>
          </a:p>
          <a:p>
            <a:pPr marL="108000" indent="-72000">
              <a:buFontTx/>
              <a:buChar char="-"/>
            </a:pPr>
            <a:r>
              <a:rPr lang="es-ES" sz="1350" dirty="0"/>
              <a:t>Dinámica molecular</a:t>
            </a:r>
          </a:p>
          <a:p>
            <a:pPr marL="108000" indent="-72000">
              <a:buFontTx/>
              <a:buChar char="-"/>
            </a:pPr>
            <a:r>
              <a:rPr lang="es-ES" sz="1350" dirty="0"/>
              <a:t>Monte Carlo</a:t>
            </a:r>
          </a:p>
          <a:p>
            <a:pPr marL="288000" lvl="1" indent="-171450">
              <a:buFont typeface="Arial" panose="020B0604020202020204" pitchFamily="34" charset="0"/>
              <a:buChar char="•"/>
            </a:pPr>
            <a:r>
              <a:rPr lang="es-ES" sz="1350" dirty="0"/>
              <a:t>KMC</a:t>
            </a:r>
          </a:p>
          <a:p>
            <a:pPr marL="288000" lvl="1" indent="-171450">
              <a:buFont typeface="Arial" panose="020B0604020202020204" pitchFamily="34" charset="0"/>
              <a:buChar char="•"/>
            </a:pPr>
            <a:r>
              <a:rPr lang="es-ES" sz="1350" dirty="0"/>
              <a:t>Paralelización</a:t>
            </a:r>
          </a:p>
          <a:p>
            <a:endParaRPr lang="es-ES" sz="1350" b="1" u="sng" dirty="0"/>
          </a:p>
          <a:p>
            <a:r>
              <a:rPr lang="es-ES" sz="1350" u="sng" dirty="0"/>
              <a:t>Aportaciones</a:t>
            </a:r>
          </a:p>
          <a:p>
            <a:pPr marL="108000" indent="-72000">
              <a:buFontTx/>
              <a:buChar char="-"/>
            </a:pPr>
            <a:r>
              <a:rPr lang="es-ES" sz="1350" dirty="0" err="1"/>
              <a:t>Homoepitaxia</a:t>
            </a:r>
            <a:endParaRPr lang="es-ES" sz="1350" dirty="0"/>
          </a:p>
          <a:p>
            <a:pPr marL="108000" indent="-72000">
              <a:buFontTx/>
              <a:buChar char="-"/>
            </a:pPr>
            <a:r>
              <a:rPr lang="es-ES" sz="1350" dirty="0" err="1"/>
              <a:t>Heteroepitaxia</a:t>
            </a:r>
            <a:endParaRPr lang="es-ES" sz="1350" dirty="0"/>
          </a:p>
          <a:p>
            <a:pPr marL="108000" indent="-72000">
              <a:buFontTx/>
              <a:buChar char="-"/>
            </a:pPr>
            <a:r>
              <a:rPr lang="es-ES" sz="1350" dirty="0"/>
              <a:t>Análisis </a:t>
            </a:r>
            <a:r>
              <a:rPr lang="es-ES" sz="1350" dirty="0" err="1"/>
              <a:t>MMonCa</a:t>
            </a:r>
            <a:endParaRPr lang="es-ES" sz="1350" dirty="0"/>
          </a:p>
          <a:p>
            <a:endParaRPr lang="es-ES" sz="1350" dirty="0"/>
          </a:p>
          <a:p>
            <a:r>
              <a:rPr lang="es-ES" sz="1350" u="sng" dirty="0"/>
              <a:t>Simulador distribuido</a:t>
            </a:r>
          </a:p>
          <a:p>
            <a:pPr marL="108000" indent="-72000">
              <a:buFontTx/>
              <a:buChar char="-"/>
            </a:pPr>
            <a:r>
              <a:rPr lang="es-ES" sz="1350" dirty="0"/>
              <a:t>Versión secuencial</a:t>
            </a:r>
          </a:p>
          <a:p>
            <a:pPr marL="108000" indent="-72000">
              <a:buFontTx/>
              <a:buChar char="-"/>
            </a:pPr>
            <a:r>
              <a:rPr lang="es-ES" sz="1350" dirty="0"/>
              <a:t>Versión distribuida</a:t>
            </a:r>
          </a:p>
          <a:p>
            <a:pPr marL="108000" indent="-72000">
              <a:buFontTx/>
              <a:buChar char="-"/>
            </a:pPr>
            <a:r>
              <a:rPr lang="es-ES" sz="1350" dirty="0"/>
              <a:t>Simulaciones</a:t>
            </a:r>
          </a:p>
          <a:p>
            <a:endParaRPr lang="es-ES" sz="1350" dirty="0"/>
          </a:p>
          <a:p>
            <a:r>
              <a:rPr lang="es-ES" sz="1350" u="sng" dirty="0"/>
              <a:t>Conclusiones</a:t>
            </a:r>
          </a:p>
        </p:txBody>
      </p:sp>
    </p:spTree>
    <p:extLst>
      <p:ext uri="{BB962C8B-B14F-4D97-AF65-F5344CB8AC3E}">
        <p14:creationId xmlns:p14="http://schemas.microsoft.com/office/powerpoint/2010/main" val="15898638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14"/>
                                        </p:tgtEl>
                                        <p:attrNameLst>
                                          <p:attrName>style.visibility</p:attrName>
                                        </p:attrNameLst>
                                      </p:cBhvr>
                                      <p:to>
                                        <p:strVal val="visible"/>
                                      </p:to>
                                    </p:set>
                                    <p:animEffect transition="in" filter="fade">
                                      <p:cBhvr>
                                        <p:cTn id="14"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ángulo 7"/>
          <p:cNvSpPr/>
          <p:nvPr/>
        </p:nvSpPr>
        <p:spPr>
          <a:xfrm>
            <a:off x="0" y="6088828"/>
            <a:ext cx="9144000" cy="769172"/>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r"/>
            <a:endParaRPr lang="es-ES" dirty="0"/>
          </a:p>
        </p:txBody>
      </p:sp>
      <p:sp>
        <p:nvSpPr>
          <p:cNvPr id="9" name="Rectángulo 8"/>
          <p:cNvSpPr/>
          <p:nvPr/>
        </p:nvSpPr>
        <p:spPr>
          <a:xfrm>
            <a:off x="0" y="0"/>
            <a:ext cx="1785769" cy="6088828"/>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ES" dirty="0"/>
          </a:p>
        </p:txBody>
      </p:sp>
      <p:pic>
        <p:nvPicPr>
          <p:cNvPr id="11" name="Picture 6" descr="Resultado de imagen de universidad de cádiz"/>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9773" y="75303"/>
            <a:ext cx="473646" cy="60897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8" descr="Resultado de imagen de sistemas inteligentes de computación uc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458" y="75304"/>
            <a:ext cx="1085768" cy="60897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033195" y="198971"/>
            <a:ext cx="6820349" cy="887552"/>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a:lstStyle>
          <a:p>
            <a:r>
              <a:rPr lang="es-ES" dirty="0"/>
              <a:t>simulaciones</a:t>
            </a:r>
          </a:p>
        </p:txBody>
      </p:sp>
      <p:sp>
        <p:nvSpPr>
          <p:cNvPr id="73" name="CuadroTexto 72">
            <a:extLst>
              <a:ext uri="{FF2B5EF4-FFF2-40B4-BE49-F238E27FC236}">
                <a16:creationId xmlns:a16="http://schemas.microsoft.com/office/drawing/2014/main" id="{D77373EB-3732-47DA-8C5A-BBADE2BBEEA3}"/>
              </a:ext>
            </a:extLst>
          </p:cNvPr>
          <p:cNvSpPr txBox="1"/>
          <p:nvPr/>
        </p:nvSpPr>
        <p:spPr>
          <a:xfrm>
            <a:off x="1785770" y="1086522"/>
            <a:ext cx="7317998" cy="523220"/>
          </a:xfrm>
          <a:prstGeom prst="rect">
            <a:avLst/>
          </a:prstGeom>
          <a:noFill/>
        </p:spPr>
        <p:txBody>
          <a:bodyPr wrap="square" rtlCol="0">
            <a:spAutoFit/>
          </a:bodyPr>
          <a:lstStyle/>
          <a:p>
            <a:pPr algn="ctr"/>
            <a:r>
              <a:rPr lang="es-ES" sz="2800" u="sng" dirty="0"/>
              <a:t>Arquitectura distribuida vs. compartida</a:t>
            </a:r>
          </a:p>
        </p:txBody>
      </p:sp>
      <p:pic>
        <p:nvPicPr>
          <p:cNvPr id="18" name="Imagen 17">
            <a:extLst>
              <a:ext uri="{FF2B5EF4-FFF2-40B4-BE49-F238E27FC236}">
                <a16:creationId xmlns:a16="http://schemas.microsoft.com/office/drawing/2014/main" id="{78D76898-E20D-4CE6-B771-82210A139669}"/>
              </a:ext>
            </a:extLst>
          </p:cNvPr>
          <p:cNvPicPr>
            <a:picLocks noChangeAspect="1"/>
          </p:cNvPicPr>
          <p:nvPr/>
        </p:nvPicPr>
        <p:blipFill>
          <a:blip r:embed="rId5"/>
          <a:stretch>
            <a:fillRect/>
          </a:stretch>
        </p:blipFill>
        <p:spPr>
          <a:xfrm>
            <a:off x="2179522" y="1917424"/>
            <a:ext cx="6674022" cy="3340502"/>
          </a:xfrm>
          <a:prstGeom prst="rect">
            <a:avLst/>
          </a:prstGeom>
          <a:effectLst>
            <a:outerShdw blurRad="190500" dist="38100" dir="2700000" sx="102000" sy="102000" algn="tl" rotWithShape="0">
              <a:prstClr val="black">
                <a:alpha val="40000"/>
              </a:prstClr>
            </a:outerShdw>
          </a:effectLst>
        </p:spPr>
      </p:pic>
      <p:graphicFrame>
        <p:nvGraphicFramePr>
          <p:cNvPr id="17" name="Tabla 16">
            <a:extLst>
              <a:ext uri="{FF2B5EF4-FFF2-40B4-BE49-F238E27FC236}">
                <a16:creationId xmlns:a16="http://schemas.microsoft.com/office/drawing/2014/main" id="{D2B39560-9D59-4627-AE84-013C8E8F2E28}"/>
              </a:ext>
            </a:extLst>
          </p:cNvPr>
          <p:cNvGraphicFramePr>
            <a:graphicFrameLocks noGrp="1"/>
          </p:cNvGraphicFramePr>
          <p:nvPr>
            <p:extLst>
              <p:ext uri="{D42A27DB-BD31-4B8C-83A1-F6EECF244321}">
                <p14:modId xmlns:p14="http://schemas.microsoft.com/office/powerpoint/2010/main" val="2442808878"/>
              </p:ext>
            </p:extLst>
          </p:nvPr>
        </p:nvGraphicFramePr>
        <p:xfrm>
          <a:off x="6221472" y="6153374"/>
          <a:ext cx="2922528" cy="640080"/>
        </p:xfrm>
        <a:graphic>
          <a:graphicData uri="http://schemas.openxmlformats.org/drawingml/2006/table">
            <a:tbl>
              <a:tblPr firstRow="1" bandRow="1">
                <a:tableStyleId>{2D5ABB26-0587-4C30-8999-92F81FD0307C}</a:tableStyleId>
              </a:tblPr>
              <a:tblGrid>
                <a:gridCol w="2458943">
                  <a:extLst>
                    <a:ext uri="{9D8B030D-6E8A-4147-A177-3AD203B41FA5}">
                      <a16:colId xmlns:a16="http://schemas.microsoft.com/office/drawing/2014/main" val="1347896834"/>
                    </a:ext>
                  </a:extLst>
                </a:gridCol>
                <a:gridCol w="463585">
                  <a:extLst>
                    <a:ext uri="{9D8B030D-6E8A-4147-A177-3AD203B41FA5}">
                      <a16:colId xmlns:a16="http://schemas.microsoft.com/office/drawing/2014/main" val="972821047"/>
                    </a:ext>
                  </a:extLst>
                </a:gridCol>
              </a:tblGrid>
              <a:tr h="633819">
                <a:tc>
                  <a:txBody>
                    <a:bodyPr/>
                    <a:lstStyle/>
                    <a:p>
                      <a:pPr algn="r"/>
                      <a:r>
                        <a:rPr lang="es-ES" dirty="0">
                          <a:solidFill>
                            <a:schemeClr val="bg1"/>
                          </a:solidFill>
                        </a:rPr>
                        <a:t>Simulación cinética en Entornos Distribuidos</a:t>
                      </a:r>
                      <a:endParaRPr lang="es-ES" b="0" dirty="0">
                        <a:solidFill>
                          <a:schemeClr val="bg1"/>
                        </a:solidFill>
                      </a:endParaRPr>
                    </a:p>
                  </a:txBody>
                  <a:tcPr anchor="ctr">
                    <a:lnR w="12700" cap="flat" cmpd="sng" algn="ctr">
                      <a:solidFill>
                        <a:schemeClr val="tx1"/>
                      </a:solidFill>
                      <a:prstDash val="solid"/>
                      <a:round/>
                      <a:headEnd type="none" w="med" len="med"/>
                      <a:tailEnd type="none" w="med" len="med"/>
                    </a:lnR>
                  </a:tcPr>
                </a:tc>
                <a:tc>
                  <a:txBody>
                    <a:bodyPr/>
                    <a:lstStyle/>
                    <a:p>
                      <a:pPr algn="ctr"/>
                      <a:fld id="{0E1C8A44-DCA4-45BE-94D1-2AB25001A8D2}" type="slidenum">
                        <a:rPr lang="es-ES" smtClean="0">
                          <a:solidFill>
                            <a:schemeClr val="bg2">
                              <a:lumMod val="60000"/>
                              <a:lumOff val="40000"/>
                            </a:schemeClr>
                          </a:solidFill>
                        </a:rPr>
                        <a:t>40</a:t>
                      </a:fld>
                      <a:endParaRPr lang="es-ES" dirty="0">
                        <a:solidFill>
                          <a:schemeClr val="bg2">
                            <a:lumMod val="60000"/>
                            <a:lumOff val="40000"/>
                          </a:schemeClr>
                        </a:solidFill>
                      </a:endParaRPr>
                    </a:p>
                  </a:txBody>
                  <a:tcPr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862195207"/>
                  </a:ext>
                </a:extLst>
              </a:tr>
            </a:tbl>
          </a:graphicData>
        </a:graphic>
      </p:graphicFrame>
      <p:pic>
        <p:nvPicPr>
          <p:cNvPr id="19" name="Imagen 18">
            <a:extLst>
              <a:ext uri="{FF2B5EF4-FFF2-40B4-BE49-F238E27FC236}">
                <a16:creationId xmlns:a16="http://schemas.microsoft.com/office/drawing/2014/main" id="{00F7D78E-F169-4DB3-BC48-00D1DC61FA27}"/>
              </a:ext>
            </a:extLst>
          </p:cNvPr>
          <p:cNvPicPr>
            <a:picLocks noChangeAspect="1"/>
          </p:cNvPicPr>
          <p:nvPr/>
        </p:nvPicPr>
        <p:blipFill>
          <a:blip r:embed="rId6"/>
          <a:stretch>
            <a:fillRect/>
          </a:stretch>
        </p:blipFill>
        <p:spPr>
          <a:xfrm>
            <a:off x="68457" y="6153373"/>
            <a:ext cx="1998883" cy="619731"/>
          </a:xfrm>
          <a:prstGeom prst="rect">
            <a:avLst/>
          </a:prstGeom>
        </p:spPr>
      </p:pic>
      <p:sp>
        <p:nvSpPr>
          <p:cNvPr id="13" name="Rectángulo 12">
            <a:extLst>
              <a:ext uri="{FF2B5EF4-FFF2-40B4-BE49-F238E27FC236}">
                <a16:creationId xmlns:a16="http://schemas.microsoft.com/office/drawing/2014/main" id="{7C2CD2BF-C4EC-4ECE-BA5A-6D16E0AF48DE}"/>
              </a:ext>
            </a:extLst>
          </p:cNvPr>
          <p:cNvSpPr/>
          <p:nvPr/>
        </p:nvSpPr>
        <p:spPr>
          <a:xfrm>
            <a:off x="0" y="873306"/>
            <a:ext cx="1785769" cy="5215521"/>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s-ES" sz="1350" u="sng" dirty="0">
                <a:solidFill>
                  <a:schemeClr val="bg1"/>
                </a:solidFill>
              </a:rPr>
              <a:t>Crecimiento cristalino</a:t>
            </a:r>
          </a:p>
          <a:p>
            <a:pPr marL="108000" indent="-72000">
              <a:buFontTx/>
              <a:buChar char="-"/>
            </a:pPr>
            <a:r>
              <a:rPr lang="es-ES" sz="1350" dirty="0">
                <a:solidFill>
                  <a:schemeClr val="bg1"/>
                </a:solidFill>
              </a:rPr>
              <a:t>Deposición</a:t>
            </a:r>
          </a:p>
          <a:p>
            <a:pPr marL="108000" indent="-72000">
              <a:buFontTx/>
              <a:buChar char="-"/>
            </a:pPr>
            <a:r>
              <a:rPr lang="es-ES" sz="1350" dirty="0">
                <a:solidFill>
                  <a:schemeClr val="bg1"/>
                </a:solidFill>
              </a:rPr>
              <a:t>Conceptos</a:t>
            </a:r>
          </a:p>
          <a:p>
            <a:pPr marL="108000" indent="-72000">
              <a:buFontTx/>
              <a:buChar char="-"/>
            </a:pPr>
            <a:r>
              <a:rPr lang="es-ES" sz="1350" dirty="0">
                <a:solidFill>
                  <a:schemeClr val="bg1"/>
                </a:solidFill>
              </a:rPr>
              <a:t>Tipos de Crecimiento</a:t>
            </a:r>
          </a:p>
          <a:p>
            <a:pPr marL="108000" indent="-72000">
              <a:buFontTx/>
              <a:buChar char="-"/>
            </a:pPr>
            <a:r>
              <a:rPr lang="es-ES" sz="1350" dirty="0"/>
              <a:t>Modelo TSK</a:t>
            </a:r>
          </a:p>
          <a:p>
            <a:pPr marL="108000" indent="-72000">
              <a:buFontTx/>
              <a:buChar char="-"/>
            </a:pPr>
            <a:endParaRPr lang="es-ES" sz="1350" dirty="0"/>
          </a:p>
          <a:p>
            <a:r>
              <a:rPr lang="es-ES" sz="1350" u="sng" dirty="0">
                <a:solidFill>
                  <a:schemeClr val="bg1"/>
                </a:solidFill>
              </a:rPr>
              <a:t>Simulación atomística</a:t>
            </a:r>
          </a:p>
          <a:p>
            <a:pPr marL="108000" indent="-72000">
              <a:buFontTx/>
              <a:buChar char="-"/>
            </a:pPr>
            <a:r>
              <a:rPr lang="es-ES" sz="1350" dirty="0">
                <a:solidFill>
                  <a:schemeClr val="bg1"/>
                </a:solidFill>
              </a:rPr>
              <a:t>Introducción</a:t>
            </a:r>
          </a:p>
          <a:p>
            <a:pPr marL="108000" indent="-72000">
              <a:buFontTx/>
              <a:buChar char="-"/>
            </a:pPr>
            <a:r>
              <a:rPr lang="es-ES" sz="1350" dirty="0">
                <a:solidFill>
                  <a:schemeClr val="bg1"/>
                </a:solidFill>
              </a:rPr>
              <a:t>Dinámica molecular</a:t>
            </a:r>
          </a:p>
          <a:p>
            <a:pPr marL="108000" indent="-72000">
              <a:buFontTx/>
              <a:buChar char="-"/>
            </a:pPr>
            <a:r>
              <a:rPr lang="es-ES" sz="1350" dirty="0">
                <a:solidFill>
                  <a:schemeClr val="bg1"/>
                </a:solidFill>
              </a:rPr>
              <a:t>Monte Carlo</a:t>
            </a:r>
          </a:p>
          <a:p>
            <a:pPr marL="288000" lvl="1" indent="-171450">
              <a:buFont typeface="Arial" panose="020B0604020202020204" pitchFamily="34" charset="0"/>
              <a:buChar char="•"/>
            </a:pPr>
            <a:r>
              <a:rPr lang="es-ES" sz="1350" dirty="0">
                <a:solidFill>
                  <a:schemeClr val="bg1"/>
                </a:solidFill>
              </a:rPr>
              <a:t>KMC</a:t>
            </a:r>
          </a:p>
          <a:p>
            <a:pPr marL="288000" lvl="1" indent="-171450">
              <a:buFont typeface="Arial" panose="020B0604020202020204" pitchFamily="34" charset="0"/>
              <a:buChar char="•"/>
            </a:pPr>
            <a:r>
              <a:rPr lang="es-ES" sz="1350" dirty="0">
                <a:solidFill>
                  <a:schemeClr val="bg1"/>
                </a:solidFill>
              </a:rPr>
              <a:t>Paralelización</a:t>
            </a:r>
          </a:p>
          <a:p>
            <a:endParaRPr lang="es-ES" sz="1350" b="1" u="sng" dirty="0"/>
          </a:p>
          <a:p>
            <a:r>
              <a:rPr lang="es-ES" sz="1350" u="sng" dirty="0">
                <a:solidFill>
                  <a:schemeClr val="bg1"/>
                </a:solidFill>
              </a:rPr>
              <a:t>Aportaciones</a:t>
            </a:r>
          </a:p>
          <a:p>
            <a:pPr marL="108000" indent="-72000">
              <a:buFontTx/>
              <a:buChar char="-"/>
            </a:pPr>
            <a:r>
              <a:rPr lang="es-ES" sz="1350" dirty="0" err="1">
                <a:solidFill>
                  <a:schemeClr val="bg1"/>
                </a:solidFill>
              </a:rPr>
              <a:t>Homoepitaxia</a:t>
            </a:r>
            <a:endParaRPr lang="es-ES" sz="1350" dirty="0">
              <a:solidFill>
                <a:schemeClr val="bg1"/>
              </a:solidFill>
            </a:endParaRPr>
          </a:p>
          <a:p>
            <a:pPr marL="108000" indent="-72000">
              <a:buFontTx/>
              <a:buChar char="-"/>
            </a:pPr>
            <a:r>
              <a:rPr lang="es-ES" sz="1350" dirty="0" err="1">
                <a:solidFill>
                  <a:schemeClr val="bg1"/>
                </a:solidFill>
              </a:rPr>
              <a:t>Heteroepitaxia</a:t>
            </a:r>
            <a:endParaRPr lang="es-ES" sz="1350" dirty="0">
              <a:solidFill>
                <a:schemeClr val="bg1"/>
              </a:solidFill>
            </a:endParaRPr>
          </a:p>
          <a:p>
            <a:pPr marL="108000" indent="-72000">
              <a:buFontTx/>
              <a:buChar char="-"/>
            </a:pPr>
            <a:r>
              <a:rPr lang="es-ES" sz="1350" dirty="0"/>
              <a:t>Análisis </a:t>
            </a:r>
            <a:r>
              <a:rPr lang="es-ES" sz="1350" dirty="0" err="1"/>
              <a:t>MMonCa</a:t>
            </a:r>
            <a:endParaRPr lang="es-ES" sz="1350" dirty="0"/>
          </a:p>
          <a:p>
            <a:endParaRPr lang="es-ES" sz="1350" dirty="0"/>
          </a:p>
          <a:p>
            <a:r>
              <a:rPr lang="es-ES" sz="1350" b="1" u="sng" dirty="0">
                <a:solidFill>
                  <a:srgbClr val="FD9101"/>
                </a:solidFill>
              </a:rPr>
              <a:t>Simulador distribuido</a:t>
            </a:r>
          </a:p>
          <a:p>
            <a:pPr marL="108000" indent="-72000">
              <a:buFontTx/>
              <a:buChar char="-"/>
            </a:pPr>
            <a:r>
              <a:rPr lang="es-ES" sz="1350" dirty="0">
                <a:solidFill>
                  <a:schemeClr val="bg1"/>
                </a:solidFill>
              </a:rPr>
              <a:t>Versión secuencial</a:t>
            </a:r>
          </a:p>
          <a:p>
            <a:pPr marL="108000" indent="-72000">
              <a:buFontTx/>
              <a:buChar char="-"/>
            </a:pPr>
            <a:r>
              <a:rPr lang="es-ES" sz="1350" dirty="0">
                <a:solidFill>
                  <a:schemeClr val="bg1"/>
                </a:solidFill>
              </a:rPr>
              <a:t>Versión distribuida</a:t>
            </a:r>
          </a:p>
          <a:p>
            <a:pPr marL="108000" indent="-72000">
              <a:buFontTx/>
              <a:buChar char="-"/>
            </a:pPr>
            <a:r>
              <a:rPr lang="es-ES" sz="1350" b="1" dirty="0">
                <a:solidFill>
                  <a:srgbClr val="FD9101"/>
                </a:solidFill>
              </a:rPr>
              <a:t>Simulaciones</a:t>
            </a:r>
          </a:p>
          <a:p>
            <a:endParaRPr lang="es-ES" sz="1350" dirty="0"/>
          </a:p>
          <a:p>
            <a:r>
              <a:rPr lang="es-ES" sz="1350" u="sng" dirty="0"/>
              <a:t>Conclusiones</a:t>
            </a:r>
          </a:p>
        </p:txBody>
      </p:sp>
    </p:spTree>
    <p:extLst>
      <p:ext uri="{BB962C8B-B14F-4D97-AF65-F5344CB8AC3E}">
        <p14:creationId xmlns:p14="http://schemas.microsoft.com/office/powerpoint/2010/main" val="14706891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ángulo 7"/>
          <p:cNvSpPr/>
          <p:nvPr/>
        </p:nvSpPr>
        <p:spPr>
          <a:xfrm>
            <a:off x="0" y="6088828"/>
            <a:ext cx="9144000" cy="769172"/>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r"/>
            <a:endParaRPr lang="es-ES" dirty="0"/>
          </a:p>
        </p:txBody>
      </p:sp>
      <p:sp>
        <p:nvSpPr>
          <p:cNvPr id="9" name="Rectángulo 8"/>
          <p:cNvSpPr/>
          <p:nvPr/>
        </p:nvSpPr>
        <p:spPr>
          <a:xfrm>
            <a:off x="0" y="0"/>
            <a:ext cx="1785769" cy="6088828"/>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ES" dirty="0"/>
          </a:p>
        </p:txBody>
      </p:sp>
      <p:pic>
        <p:nvPicPr>
          <p:cNvPr id="11" name="Picture 6" descr="Resultado de imagen de universidad de cádiz"/>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9773" y="75303"/>
            <a:ext cx="473646" cy="60897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8" descr="Resultado de imagen de sistemas inteligentes de computación uc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458" y="75304"/>
            <a:ext cx="1085768" cy="60897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033195" y="198971"/>
            <a:ext cx="6820349" cy="887552"/>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a:lstStyle>
          <a:p>
            <a:r>
              <a:rPr lang="es-ES" dirty="0"/>
              <a:t>simulaciones</a:t>
            </a:r>
          </a:p>
        </p:txBody>
      </p:sp>
      <p:sp>
        <p:nvSpPr>
          <p:cNvPr id="73" name="CuadroTexto 72">
            <a:extLst>
              <a:ext uri="{FF2B5EF4-FFF2-40B4-BE49-F238E27FC236}">
                <a16:creationId xmlns:a16="http://schemas.microsoft.com/office/drawing/2014/main" id="{D77373EB-3732-47DA-8C5A-BBADE2BBEEA3}"/>
              </a:ext>
            </a:extLst>
          </p:cNvPr>
          <p:cNvSpPr txBox="1"/>
          <p:nvPr/>
        </p:nvSpPr>
        <p:spPr>
          <a:xfrm>
            <a:off x="1785770" y="1086522"/>
            <a:ext cx="7317998" cy="523220"/>
          </a:xfrm>
          <a:prstGeom prst="rect">
            <a:avLst/>
          </a:prstGeom>
          <a:noFill/>
        </p:spPr>
        <p:txBody>
          <a:bodyPr wrap="square" rtlCol="0">
            <a:spAutoFit/>
          </a:bodyPr>
          <a:lstStyle/>
          <a:p>
            <a:pPr algn="ctr"/>
            <a:r>
              <a:rPr lang="es-ES" sz="2800" u="sng" dirty="0"/>
              <a:t>Simulaciones a mayor escala</a:t>
            </a:r>
          </a:p>
        </p:txBody>
      </p:sp>
      <p:sp>
        <p:nvSpPr>
          <p:cNvPr id="20" name="Rectángulo 19">
            <a:extLst>
              <a:ext uri="{FF2B5EF4-FFF2-40B4-BE49-F238E27FC236}">
                <a16:creationId xmlns:a16="http://schemas.microsoft.com/office/drawing/2014/main" id="{AFB23790-80C9-4209-92A5-64C3D8F93A52}"/>
              </a:ext>
            </a:extLst>
          </p:cNvPr>
          <p:cNvSpPr/>
          <p:nvPr/>
        </p:nvSpPr>
        <p:spPr>
          <a:xfrm>
            <a:off x="2095604" y="1749897"/>
            <a:ext cx="3054871" cy="4012367"/>
          </a:xfrm>
          <a:prstGeom prst="rect">
            <a:avLst/>
          </a:prstGeom>
          <a:gradFill flip="none" rotWithShape="1">
            <a:gsLst>
              <a:gs pos="8000">
                <a:srgbClr val="C5EADF"/>
              </a:gs>
              <a:gs pos="74000">
                <a:schemeClr val="accent1">
                  <a:lumMod val="75000"/>
                </a:schemeClr>
              </a:gs>
              <a:gs pos="88000">
                <a:schemeClr val="accent1">
                  <a:lumMod val="50000"/>
                </a:schemeClr>
              </a:gs>
              <a:gs pos="95000">
                <a:schemeClr val="tx2">
                  <a:lumMod val="50000"/>
                </a:schemeClr>
              </a:gs>
            </a:gsLst>
            <a:lin ang="8100000" scaled="1"/>
            <a:tileRect/>
          </a:gradFill>
          <a:effectLst>
            <a:outerShdw blurRad="165100" dist="38100" dir="2700000" sx="102000" sy="102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1" name="Rectángulo 20">
            <a:extLst>
              <a:ext uri="{FF2B5EF4-FFF2-40B4-BE49-F238E27FC236}">
                <a16:creationId xmlns:a16="http://schemas.microsoft.com/office/drawing/2014/main" id="{13CCA0EE-60CA-4AB9-B9D4-E0EFE4EF9901}"/>
              </a:ext>
            </a:extLst>
          </p:cNvPr>
          <p:cNvSpPr/>
          <p:nvPr/>
        </p:nvSpPr>
        <p:spPr>
          <a:xfrm>
            <a:off x="2095604" y="1749897"/>
            <a:ext cx="538022" cy="709986"/>
          </a:xfrm>
          <a:prstGeom prst="rect">
            <a:avLst/>
          </a:prstGeom>
          <a:pattFill prst="dkUpDiag">
            <a:fgClr>
              <a:schemeClr val="tx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22" name="Grupo 21">
            <a:extLst>
              <a:ext uri="{FF2B5EF4-FFF2-40B4-BE49-F238E27FC236}">
                <a16:creationId xmlns:a16="http://schemas.microsoft.com/office/drawing/2014/main" id="{CCA8686E-58D0-4AE8-9E6B-FF57F9340A37}"/>
              </a:ext>
            </a:extLst>
          </p:cNvPr>
          <p:cNvGrpSpPr/>
          <p:nvPr/>
        </p:nvGrpSpPr>
        <p:grpSpPr>
          <a:xfrm>
            <a:off x="2356693" y="2426985"/>
            <a:ext cx="749623" cy="442895"/>
            <a:chOff x="6525892" y="1970536"/>
            <a:chExt cx="689612" cy="407439"/>
          </a:xfrm>
        </p:grpSpPr>
        <p:sp>
          <p:nvSpPr>
            <p:cNvPr id="26" name="CuadroTexto 25">
              <a:extLst>
                <a:ext uri="{FF2B5EF4-FFF2-40B4-BE49-F238E27FC236}">
                  <a16:creationId xmlns:a16="http://schemas.microsoft.com/office/drawing/2014/main" id="{1E08C254-B9C1-4813-B944-B44689726573}"/>
                </a:ext>
              </a:extLst>
            </p:cNvPr>
            <p:cNvSpPr txBox="1"/>
            <p:nvPr/>
          </p:nvSpPr>
          <p:spPr>
            <a:xfrm>
              <a:off x="6525892" y="1970536"/>
              <a:ext cx="689612" cy="307777"/>
            </a:xfrm>
            <a:prstGeom prst="rect">
              <a:avLst/>
            </a:prstGeom>
            <a:noFill/>
          </p:spPr>
          <p:txBody>
            <a:bodyPr wrap="none" rtlCol="0">
              <a:spAutoFit/>
            </a:bodyPr>
            <a:lstStyle/>
            <a:p>
              <a:r>
                <a:rPr lang="es-ES" sz="1400" dirty="0">
                  <a:latin typeface="Times New Roman" panose="02020603050405020304" pitchFamily="18" charset="0"/>
                  <a:cs typeface="Times New Roman" panose="02020603050405020304" pitchFamily="18" charset="0"/>
                </a:rPr>
                <a:t>0.2 </a:t>
              </a:r>
              <a:r>
                <a:rPr lang="el-GR" sz="1400" dirty="0">
                  <a:latin typeface="Times New Roman" panose="02020603050405020304" pitchFamily="18" charset="0"/>
                  <a:cs typeface="Times New Roman" panose="02020603050405020304" pitchFamily="18" charset="0"/>
                </a:rPr>
                <a:t>μ</a:t>
              </a:r>
              <a:r>
                <a:rPr lang="es-ES" sz="1400" dirty="0">
                  <a:latin typeface="Times New Roman" panose="02020603050405020304" pitchFamily="18" charset="0"/>
                  <a:cs typeface="Times New Roman" panose="02020603050405020304" pitchFamily="18" charset="0"/>
                </a:rPr>
                <a:t>m</a:t>
              </a:r>
            </a:p>
          </p:txBody>
        </p:sp>
        <p:cxnSp>
          <p:nvCxnSpPr>
            <p:cNvPr id="27" name="Conector recto 26">
              <a:extLst>
                <a:ext uri="{FF2B5EF4-FFF2-40B4-BE49-F238E27FC236}">
                  <a16:creationId xmlns:a16="http://schemas.microsoft.com/office/drawing/2014/main" id="{0CF9D68F-74CA-478C-82DB-CA8045B572CA}"/>
                </a:ext>
              </a:extLst>
            </p:cNvPr>
            <p:cNvCxnSpPr>
              <a:cxnSpLocks/>
            </p:cNvCxnSpPr>
            <p:nvPr/>
          </p:nvCxnSpPr>
          <p:spPr>
            <a:xfrm flipH="1">
              <a:off x="6609557" y="2257325"/>
              <a:ext cx="793" cy="12065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Conector recto 27">
              <a:extLst>
                <a:ext uri="{FF2B5EF4-FFF2-40B4-BE49-F238E27FC236}">
                  <a16:creationId xmlns:a16="http://schemas.microsoft.com/office/drawing/2014/main" id="{28F20433-F500-40A9-9DB7-A43F9DB30F55}"/>
                </a:ext>
              </a:extLst>
            </p:cNvPr>
            <p:cNvCxnSpPr>
              <a:cxnSpLocks/>
            </p:cNvCxnSpPr>
            <p:nvPr/>
          </p:nvCxnSpPr>
          <p:spPr>
            <a:xfrm>
              <a:off x="7131845" y="2257325"/>
              <a:ext cx="2380" cy="12065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Conector recto 28">
              <a:extLst>
                <a:ext uri="{FF2B5EF4-FFF2-40B4-BE49-F238E27FC236}">
                  <a16:creationId xmlns:a16="http://schemas.microsoft.com/office/drawing/2014/main" id="{4C77A470-F3E6-42B8-971C-7031A301890F}"/>
                </a:ext>
              </a:extLst>
            </p:cNvPr>
            <p:cNvCxnSpPr>
              <a:cxnSpLocks/>
            </p:cNvCxnSpPr>
            <p:nvPr/>
          </p:nvCxnSpPr>
          <p:spPr>
            <a:xfrm>
              <a:off x="6737350" y="2270025"/>
              <a:ext cx="0" cy="75406"/>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Conector recto 29">
              <a:extLst>
                <a:ext uri="{FF2B5EF4-FFF2-40B4-BE49-F238E27FC236}">
                  <a16:creationId xmlns:a16="http://schemas.microsoft.com/office/drawing/2014/main" id="{559AC748-0D4E-4878-8C7C-DBD32EBDDE96}"/>
                </a:ext>
              </a:extLst>
            </p:cNvPr>
            <p:cNvCxnSpPr>
              <a:cxnSpLocks/>
            </p:cNvCxnSpPr>
            <p:nvPr/>
          </p:nvCxnSpPr>
          <p:spPr>
            <a:xfrm>
              <a:off x="6873875" y="2270025"/>
              <a:ext cx="0" cy="75406"/>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Conector recto 30">
              <a:extLst>
                <a:ext uri="{FF2B5EF4-FFF2-40B4-BE49-F238E27FC236}">
                  <a16:creationId xmlns:a16="http://schemas.microsoft.com/office/drawing/2014/main" id="{E841C961-6E92-488D-84E7-90820B8D63B9}"/>
                </a:ext>
              </a:extLst>
            </p:cNvPr>
            <p:cNvCxnSpPr>
              <a:cxnSpLocks/>
            </p:cNvCxnSpPr>
            <p:nvPr/>
          </p:nvCxnSpPr>
          <p:spPr>
            <a:xfrm>
              <a:off x="7004050" y="2270025"/>
              <a:ext cx="0" cy="75406"/>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Conector recto 31">
              <a:extLst>
                <a:ext uri="{FF2B5EF4-FFF2-40B4-BE49-F238E27FC236}">
                  <a16:creationId xmlns:a16="http://schemas.microsoft.com/office/drawing/2014/main" id="{37BEE0A9-52BD-44D5-B383-47D14909935A}"/>
                </a:ext>
              </a:extLst>
            </p:cNvPr>
            <p:cNvCxnSpPr>
              <a:cxnSpLocks/>
            </p:cNvCxnSpPr>
            <p:nvPr/>
          </p:nvCxnSpPr>
          <p:spPr>
            <a:xfrm>
              <a:off x="6607175" y="2270025"/>
              <a:ext cx="527050"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pic>
        <p:nvPicPr>
          <p:cNvPr id="33" name="Imagen 32">
            <a:extLst>
              <a:ext uri="{FF2B5EF4-FFF2-40B4-BE49-F238E27FC236}">
                <a16:creationId xmlns:a16="http://schemas.microsoft.com/office/drawing/2014/main" id="{DF3B3B96-E89D-4B16-9C5D-C829C5FF3598}"/>
              </a:ext>
            </a:extLst>
          </p:cNvPr>
          <p:cNvPicPr>
            <a:picLocks noChangeAspect="1"/>
          </p:cNvPicPr>
          <p:nvPr/>
        </p:nvPicPr>
        <p:blipFill>
          <a:blip r:embed="rId5"/>
          <a:stretch>
            <a:fillRect/>
          </a:stretch>
        </p:blipFill>
        <p:spPr>
          <a:xfrm>
            <a:off x="5543109" y="2449125"/>
            <a:ext cx="3034434" cy="2795549"/>
          </a:xfrm>
          <a:prstGeom prst="rect">
            <a:avLst/>
          </a:prstGeom>
          <a:effectLst>
            <a:outerShdw blurRad="165100" dist="38100" dir="2700000" sx="104000" sy="104000" algn="tl" rotWithShape="0">
              <a:prstClr val="black">
                <a:alpha val="40000"/>
              </a:prstClr>
            </a:outerShdw>
          </a:effectLst>
        </p:spPr>
      </p:pic>
      <p:graphicFrame>
        <p:nvGraphicFramePr>
          <p:cNvPr id="35" name="Tabla 34">
            <a:extLst>
              <a:ext uri="{FF2B5EF4-FFF2-40B4-BE49-F238E27FC236}">
                <a16:creationId xmlns:a16="http://schemas.microsoft.com/office/drawing/2014/main" id="{1D6ACFF9-1839-4C5E-9C2E-B9E40DB4DF19}"/>
              </a:ext>
            </a:extLst>
          </p:cNvPr>
          <p:cNvGraphicFramePr>
            <a:graphicFrameLocks noGrp="1"/>
          </p:cNvGraphicFramePr>
          <p:nvPr>
            <p:extLst>
              <p:ext uri="{D42A27DB-BD31-4B8C-83A1-F6EECF244321}">
                <p14:modId xmlns:p14="http://schemas.microsoft.com/office/powerpoint/2010/main" val="2442808878"/>
              </p:ext>
            </p:extLst>
          </p:nvPr>
        </p:nvGraphicFramePr>
        <p:xfrm>
          <a:off x="6221472" y="6153374"/>
          <a:ext cx="2922528" cy="640080"/>
        </p:xfrm>
        <a:graphic>
          <a:graphicData uri="http://schemas.openxmlformats.org/drawingml/2006/table">
            <a:tbl>
              <a:tblPr firstRow="1" bandRow="1">
                <a:tableStyleId>{2D5ABB26-0587-4C30-8999-92F81FD0307C}</a:tableStyleId>
              </a:tblPr>
              <a:tblGrid>
                <a:gridCol w="2458943">
                  <a:extLst>
                    <a:ext uri="{9D8B030D-6E8A-4147-A177-3AD203B41FA5}">
                      <a16:colId xmlns:a16="http://schemas.microsoft.com/office/drawing/2014/main" val="1347896834"/>
                    </a:ext>
                  </a:extLst>
                </a:gridCol>
                <a:gridCol w="463585">
                  <a:extLst>
                    <a:ext uri="{9D8B030D-6E8A-4147-A177-3AD203B41FA5}">
                      <a16:colId xmlns:a16="http://schemas.microsoft.com/office/drawing/2014/main" val="972821047"/>
                    </a:ext>
                  </a:extLst>
                </a:gridCol>
              </a:tblGrid>
              <a:tr h="633819">
                <a:tc>
                  <a:txBody>
                    <a:bodyPr/>
                    <a:lstStyle/>
                    <a:p>
                      <a:pPr algn="r"/>
                      <a:r>
                        <a:rPr lang="es-ES" dirty="0">
                          <a:solidFill>
                            <a:schemeClr val="bg1"/>
                          </a:solidFill>
                        </a:rPr>
                        <a:t>Simulación cinética en Entornos Distribuidos</a:t>
                      </a:r>
                      <a:endParaRPr lang="es-ES" b="0" dirty="0">
                        <a:solidFill>
                          <a:schemeClr val="bg1"/>
                        </a:solidFill>
                      </a:endParaRPr>
                    </a:p>
                  </a:txBody>
                  <a:tcPr anchor="ctr">
                    <a:lnR w="12700" cap="flat" cmpd="sng" algn="ctr">
                      <a:solidFill>
                        <a:schemeClr val="tx1"/>
                      </a:solidFill>
                      <a:prstDash val="solid"/>
                      <a:round/>
                      <a:headEnd type="none" w="med" len="med"/>
                      <a:tailEnd type="none" w="med" len="med"/>
                    </a:lnR>
                  </a:tcPr>
                </a:tc>
                <a:tc>
                  <a:txBody>
                    <a:bodyPr/>
                    <a:lstStyle/>
                    <a:p>
                      <a:pPr algn="ctr"/>
                      <a:fld id="{0E1C8A44-DCA4-45BE-94D1-2AB25001A8D2}" type="slidenum">
                        <a:rPr lang="es-ES" smtClean="0">
                          <a:solidFill>
                            <a:schemeClr val="bg2">
                              <a:lumMod val="60000"/>
                              <a:lumOff val="40000"/>
                            </a:schemeClr>
                          </a:solidFill>
                        </a:rPr>
                        <a:t>41</a:t>
                      </a:fld>
                      <a:endParaRPr lang="es-ES" dirty="0">
                        <a:solidFill>
                          <a:schemeClr val="bg2">
                            <a:lumMod val="60000"/>
                            <a:lumOff val="40000"/>
                          </a:schemeClr>
                        </a:solidFill>
                      </a:endParaRPr>
                    </a:p>
                  </a:txBody>
                  <a:tcPr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862195207"/>
                  </a:ext>
                </a:extLst>
              </a:tr>
            </a:tbl>
          </a:graphicData>
        </a:graphic>
      </p:graphicFrame>
      <p:pic>
        <p:nvPicPr>
          <p:cNvPr id="36" name="Imagen 35">
            <a:extLst>
              <a:ext uri="{FF2B5EF4-FFF2-40B4-BE49-F238E27FC236}">
                <a16:creationId xmlns:a16="http://schemas.microsoft.com/office/drawing/2014/main" id="{36A67569-8BD2-40E8-BC33-4490E8145E91}"/>
              </a:ext>
            </a:extLst>
          </p:cNvPr>
          <p:cNvPicPr>
            <a:picLocks noChangeAspect="1"/>
          </p:cNvPicPr>
          <p:nvPr/>
        </p:nvPicPr>
        <p:blipFill>
          <a:blip r:embed="rId6"/>
          <a:stretch>
            <a:fillRect/>
          </a:stretch>
        </p:blipFill>
        <p:spPr>
          <a:xfrm>
            <a:off x="68457" y="6153373"/>
            <a:ext cx="1998883" cy="619731"/>
          </a:xfrm>
          <a:prstGeom prst="rect">
            <a:avLst/>
          </a:prstGeom>
        </p:spPr>
      </p:pic>
      <p:sp>
        <p:nvSpPr>
          <p:cNvPr id="23" name="Rectángulo 22">
            <a:extLst>
              <a:ext uri="{FF2B5EF4-FFF2-40B4-BE49-F238E27FC236}">
                <a16:creationId xmlns:a16="http://schemas.microsoft.com/office/drawing/2014/main" id="{040375AE-3CA2-4DE3-8290-C01A21D2BCAE}"/>
              </a:ext>
            </a:extLst>
          </p:cNvPr>
          <p:cNvSpPr/>
          <p:nvPr/>
        </p:nvSpPr>
        <p:spPr>
          <a:xfrm>
            <a:off x="0" y="873306"/>
            <a:ext cx="1785769" cy="5215521"/>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s-ES" sz="1350" u="sng" dirty="0">
                <a:solidFill>
                  <a:schemeClr val="bg1"/>
                </a:solidFill>
              </a:rPr>
              <a:t>Crecimiento cristalino</a:t>
            </a:r>
          </a:p>
          <a:p>
            <a:pPr marL="108000" indent="-72000">
              <a:buFontTx/>
              <a:buChar char="-"/>
            </a:pPr>
            <a:r>
              <a:rPr lang="es-ES" sz="1350" dirty="0">
                <a:solidFill>
                  <a:schemeClr val="bg1"/>
                </a:solidFill>
              </a:rPr>
              <a:t>Deposición</a:t>
            </a:r>
          </a:p>
          <a:p>
            <a:pPr marL="108000" indent="-72000">
              <a:buFontTx/>
              <a:buChar char="-"/>
            </a:pPr>
            <a:r>
              <a:rPr lang="es-ES" sz="1350" dirty="0">
                <a:solidFill>
                  <a:schemeClr val="bg1"/>
                </a:solidFill>
              </a:rPr>
              <a:t>Conceptos</a:t>
            </a:r>
          </a:p>
          <a:p>
            <a:pPr marL="108000" indent="-72000">
              <a:buFontTx/>
              <a:buChar char="-"/>
            </a:pPr>
            <a:r>
              <a:rPr lang="es-ES" sz="1350" dirty="0">
                <a:solidFill>
                  <a:schemeClr val="bg1"/>
                </a:solidFill>
              </a:rPr>
              <a:t>Tipos de Crecimiento</a:t>
            </a:r>
          </a:p>
          <a:p>
            <a:pPr marL="108000" indent="-72000">
              <a:buFontTx/>
              <a:buChar char="-"/>
            </a:pPr>
            <a:r>
              <a:rPr lang="es-ES" sz="1350" dirty="0"/>
              <a:t>Modelo TSK</a:t>
            </a:r>
          </a:p>
          <a:p>
            <a:pPr marL="108000" indent="-72000">
              <a:buFontTx/>
              <a:buChar char="-"/>
            </a:pPr>
            <a:endParaRPr lang="es-ES" sz="1350" dirty="0"/>
          </a:p>
          <a:p>
            <a:r>
              <a:rPr lang="es-ES" sz="1350" u="sng" dirty="0">
                <a:solidFill>
                  <a:schemeClr val="bg1"/>
                </a:solidFill>
              </a:rPr>
              <a:t>Simulación atomística</a:t>
            </a:r>
          </a:p>
          <a:p>
            <a:pPr marL="108000" indent="-72000">
              <a:buFontTx/>
              <a:buChar char="-"/>
            </a:pPr>
            <a:r>
              <a:rPr lang="es-ES" sz="1350" dirty="0">
                <a:solidFill>
                  <a:schemeClr val="bg1"/>
                </a:solidFill>
              </a:rPr>
              <a:t>Introducción</a:t>
            </a:r>
          </a:p>
          <a:p>
            <a:pPr marL="108000" indent="-72000">
              <a:buFontTx/>
              <a:buChar char="-"/>
            </a:pPr>
            <a:r>
              <a:rPr lang="es-ES" sz="1350" dirty="0">
                <a:solidFill>
                  <a:schemeClr val="bg1"/>
                </a:solidFill>
              </a:rPr>
              <a:t>Dinámica molecular</a:t>
            </a:r>
          </a:p>
          <a:p>
            <a:pPr marL="108000" indent="-72000">
              <a:buFontTx/>
              <a:buChar char="-"/>
            </a:pPr>
            <a:r>
              <a:rPr lang="es-ES" sz="1350" dirty="0">
                <a:solidFill>
                  <a:schemeClr val="bg1"/>
                </a:solidFill>
              </a:rPr>
              <a:t>Monte Carlo</a:t>
            </a:r>
          </a:p>
          <a:p>
            <a:pPr marL="288000" lvl="1" indent="-171450">
              <a:buFont typeface="Arial" panose="020B0604020202020204" pitchFamily="34" charset="0"/>
              <a:buChar char="•"/>
            </a:pPr>
            <a:r>
              <a:rPr lang="es-ES" sz="1350" dirty="0">
                <a:solidFill>
                  <a:schemeClr val="bg1"/>
                </a:solidFill>
              </a:rPr>
              <a:t>KMC</a:t>
            </a:r>
          </a:p>
          <a:p>
            <a:pPr marL="288000" lvl="1" indent="-171450">
              <a:buFont typeface="Arial" panose="020B0604020202020204" pitchFamily="34" charset="0"/>
              <a:buChar char="•"/>
            </a:pPr>
            <a:r>
              <a:rPr lang="es-ES" sz="1350" dirty="0">
                <a:solidFill>
                  <a:schemeClr val="bg1"/>
                </a:solidFill>
              </a:rPr>
              <a:t>Paralelización</a:t>
            </a:r>
          </a:p>
          <a:p>
            <a:endParaRPr lang="es-ES" sz="1350" b="1" u="sng" dirty="0"/>
          </a:p>
          <a:p>
            <a:r>
              <a:rPr lang="es-ES" sz="1350" u="sng" dirty="0">
                <a:solidFill>
                  <a:schemeClr val="bg1"/>
                </a:solidFill>
              </a:rPr>
              <a:t>Aportaciones</a:t>
            </a:r>
          </a:p>
          <a:p>
            <a:pPr marL="108000" indent="-72000">
              <a:buFontTx/>
              <a:buChar char="-"/>
            </a:pPr>
            <a:r>
              <a:rPr lang="es-ES" sz="1350" dirty="0" err="1">
                <a:solidFill>
                  <a:schemeClr val="bg1"/>
                </a:solidFill>
              </a:rPr>
              <a:t>Homoepitaxia</a:t>
            </a:r>
            <a:endParaRPr lang="es-ES" sz="1350" dirty="0">
              <a:solidFill>
                <a:schemeClr val="bg1"/>
              </a:solidFill>
            </a:endParaRPr>
          </a:p>
          <a:p>
            <a:pPr marL="108000" indent="-72000">
              <a:buFontTx/>
              <a:buChar char="-"/>
            </a:pPr>
            <a:r>
              <a:rPr lang="es-ES" sz="1350" dirty="0" err="1">
                <a:solidFill>
                  <a:schemeClr val="bg1"/>
                </a:solidFill>
              </a:rPr>
              <a:t>Heteroepitaxia</a:t>
            </a:r>
            <a:endParaRPr lang="es-ES" sz="1350" dirty="0">
              <a:solidFill>
                <a:schemeClr val="bg1"/>
              </a:solidFill>
            </a:endParaRPr>
          </a:p>
          <a:p>
            <a:pPr marL="108000" indent="-72000">
              <a:buFontTx/>
              <a:buChar char="-"/>
            </a:pPr>
            <a:r>
              <a:rPr lang="es-ES" sz="1350" dirty="0"/>
              <a:t>Análisis </a:t>
            </a:r>
            <a:r>
              <a:rPr lang="es-ES" sz="1350" dirty="0" err="1"/>
              <a:t>MMonCa</a:t>
            </a:r>
            <a:endParaRPr lang="es-ES" sz="1350" dirty="0"/>
          </a:p>
          <a:p>
            <a:endParaRPr lang="es-ES" sz="1350" dirty="0"/>
          </a:p>
          <a:p>
            <a:r>
              <a:rPr lang="es-ES" sz="1350" b="1" u="sng" dirty="0">
                <a:solidFill>
                  <a:srgbClr val="FD9101"/>
                </a:solidFill>
              </a:rPr>
              <a:t>Simulador distribuido</a:t>
            </a:r>
          </a:p>
          <a:p>
            <a:pPr marL="108000" indent="-72000">
              <a:buFontTx/>
              <a:buChar char="-"/>
            </a:pPr>
            <a:r>
              <a:rPr lang="es-ES" sz="1350" dirty="0">
                <a:solidFill>
                  <a:schemeClr val="bg1"/>
                </a:solidFill>
              </a:rPr>
              <a:t>Versión secuencial</a:t>
            </a:r>
          </a:p>
          <a:p>
            <a:pPr marL="108000" indent="-72000">
              <a:buFontTx/>
              <a:buChar char="-"/>
            </a:pPr>
            <a:r>
              <a:rPr lang="es-ES" sz="1350" dirty="0">
                <a:solidFill>
                  <a:schemeClr val="bg1"/>
                </a:solidFill>
              </a:rPr>
              <a:t>Versión distribuida</a:t>
            </a:r>
          </a:p>
          <a:p>
            <a:pPr marL="108000" indent="-72000">
              <a:buFontTx/>
              <a:buChar char="-"/>
            </a:pPr>
            <a:r>
              <a:rPr lang="es-ES" sz="1350" b="1" dirty="0">
                <a:solidFill>
                  <a:srgbClr val="FD9101"/>
                </a:solidFill>
              </a:rPr>
              <a:t>Simulaciones</a:t>
            </a:r>
          </a:p>
          <a:p>
            <a:endParaRPr lang="es-ES" sz="1350" dirty="0"/>
          </a:p>
          <a:p>
            <a:r>
              <a:rPr lang="es-ES" sz="1350" u="sng" dirty="0"/>
              <a:t>Conclusiones</a:t>
            </a:r>
          </a:p>
        </p:txBody>
      </p:sp>
    </p:spTree>
    <p:extLst>
      <p:ext uri="{BB962C8B-B14F-4D97-AF65-F5344CB8AC3E}">
        <p14:creationId xmlns:p14="http://schemas.microsoft.com/office/powerpoint/2010/main" val="26118611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500"/>
                                  </p:stCondLst>
                                  <p:childTnLst>
                                    <p:animMotion origin="layout" path="M -4.72222E-6 -1.11111E-6 L 0.21424 0.40463 " pathEditMode="relative" rAng="0" ptsTypes="AA">
                                      <p:cBhvr>
                                        <p:cTn id="6" dur="1500" fill="hold"/>
                                        <p:tgtEl>
                                          <p:spTgt spid="22"/>
                                        </p:tgtEl>
                                        <p:attrNameLst>
                                          <p:attrName>ppt_x</p:attrName>
                                          <p:attrName>ppt_y</p:attrName>
                                        </p:attrNameLst>
                                      </p:cBhvr>
                                      <p:rCtr x="10712" y="20231"/>
                                    </p:animMotion>
                                  </p:childTnLst>
                                </p:cTn>
                              </p:par>
                              <p:par>
                                <p:cTn id="7" presetID="22" presetClass="entr" presetSubtype="8" fill="hold" grpId="0" nodeType="withEffect">
                                  <p:stCondLst>
                                    <p:cond delay="0"/>
                                  </p:stCondLst>
                                  <p:childTnLst>
                                    <p:set>
                                      <p:cBhvr>
                                        <p:cTn id="8" dur="1" fill="hold">
                                          <p:stCondLst>
                                            <p:cond delay="0"/>
                                          </p:stCondLst>
                                        </p:cTn>
                                        <p:tgtEl>
                                          <p:spTgt spid="20"/>
                                        </p:tgtEl>
                                        <p:attrNameLst>
                                          <p:attrName>style.visibility</p:attrName>
                                        </p:attrNameLst>
                                      </p:cBhvr>
                                      <p:to>
                                        <p:strVal val="visible"/>
                                      </p:to>
                                    </p:set>
                                    <p:animEffect transition="in" filter="wipe(left)">
                                      <p:cBhvr>
                                        <p:cTn id="9" dur="14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ángulo 7"/>
          <p:cNvSpPr/>
          <p:nvPr/>
        </p:nvSpPr>
        <p:spPr>
          <a:xfrm>
            <a:off x="0" y="6088828"/>
            <a:ext cx="9144000" cy="769172"/>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r"/>
            <a:endParaRPr lang="es-ES" dirty="0"/>
          </a:p>
        </p:txBody>
      </p:sp>
      <p:sp>
        <p:nvSpPr>
          <p:cNvPr id="9" name="Rectángulo 8"/>
          <p:cNvSpPr/>
          <p:nvPr/>
        </p:nvSpPr>
        <p:spPr>
          <a:xfrm>
            <a:off x="0" y="0"/>
            <a:ext cx="1785769" cy="6088828"/>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ES" dirty="0"/>
          </a:p>
        </p:txBody>
      </p:sp>
      <p:pic>
        <p:nvPicPr>
          <p:cNvPr id="11" name="Picture 6" descr="Resultado de imagen de universidad de cádiz"/>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9773" y="75303"/>
            <a:ext cx="473646" cy="60897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8" descr="Resultado de imagen de sistemas inteligentes de computación uc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458" y="75304"/>
            <a:ext cx="1085768" cy="60897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033195" y="198971"/>
            <a:ext cx="6820349" cy="887552"/>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a:lstStyle>
          <a:p>
            <a:r>
              <a:rPr lang="es-ES" dirty="0"/>
              <a:t>simulaciones</a:t>
            </a:r>
          </a:p>
        </p:txBody>
      </p:sp>
      <p:sp>
        <p:nvSpPr>
          <p:cNvPr id="73" name="CuadroTexto 72">
            <a:extLst>
              <a:ext uri="{FF2B5EF4-FFF2-40B4-BE49-F238E27FC236}">
                <a16:creationId xmlns:a16="http://schemas.microsoft.com/office/drawing/2014/main" id="{D77373EB-3732-47DA-8C5A-BBADE2BBEEA3}"/>
              </a:ext>
            </a:extLst>
          </p:cNvPr>
          <p:cNvSpPr txBox="1"/>
          <p:nvPr/>
        </p:nvSpPr>
        <p:spPr>
          <a:xfrm>
            <a:off x="1785770" y="1086522"/>
            <a:ext cx="7317998" cy="523220"/>
          </a:xfrm>
          <a:prstGeom prst="rect">
            <a:avLst/>
          </a:prstGeom>
          <a:noFill/>
        </p:spPr>
        <p:txBody>
          <a:bodyPr wrap="square" rtlCol="0">
            <a:spAutoFit/>
          </a:bodyPr>
          <a:lstStyle/>
          <a:p>
            <a:pPr algn="ctr"/>
            <a:r>
              <a:rPr lang="es-ES" sz="2800" u="sng" dirty="0"/>
              <a:t>Simulaciones a mayor escala</a:t>
            </a:r>
          </a:p>
        </p:txBody>
      </p:sp>
      <p:pic>
        <p:nvPicPr>
          <p:cNvPr id="35" name="Imagen 34">
            <a:extLst>
              <a:ext uri="{FF2B5EF4-FFF2-40B4-BE49-F238E27FC236}">
                <a16:creationId xmlns:a16="http://schemas.microsoft.com/office/drawing/2014/main" id="{0E7225B2-67B5-47CC-A5AC-30196209238C}"/>
              </a:ext>
            </a:extLst>
          </p:cNvPr>
          <p:cNvPicPr>
            <a:picLocks noChangeAspect="1"/>
          </p:cNvPicPr>
          <p:nvPr/>
        </p:nvPicPr>
        <p:blipFill rotWithShape="1">
          <a:blip r:embed="rId5"/>
          <a:srcRect l="1259"/>
          <a:stretch/>
        </p:blipFill>
        <p:spPr>
          <a:xfrm>
            <a:off x="5808007" y="3161168"/>
            <a:ext cx="2821710" cy="2842191"/>
          </a:xfrm>
          <a:prstGeom prst="rect">
            <a:avLst/>
          </a:prstGeom>
          <a:effectLst>
            <a:outerShdw blurRad="228600" dist="38100" dir="2700000" sx="102000" sy="102000" algn="tl" rotWithShape="0">
              <a:prstClr val="black">
                <a:alpha val="40000"/>
              </a:prstClr>
            </a:outerShdw>
          </a:effectLst>
        </p:spPr>
      </p:pic>
      <p:pic>
        <p:nvPicPr>
          <p:cNvPr id="36" name="Imagen 35">
            <a:extLst>
              <a:ext uri="{FF2B5EF4-FFF2-40B4-BE49-F238E27FC236}">
                <a16:creationId xmlns:a16="http://schemas.microsoft.com/office/drawing/2014/main" id="{98DFAAE9-FE34-47CF-945B-0703617134C7}"/>
              </a:ext>
            </a:extLst>
          </p:cNvPr>
          <p:cNvPicPr>
            <a:picLocks noChangeAspect="1"/>
          </p:cNvPicPr>
          <p:nvPr/>
        </p:nvPicPr>
        <p:blipFill>
          <a:blip r:embed="rId6"/>
          <a:stretch>
            <a:fillRect/>
          </a:stretch>
        </p:blipFill>
        <p:spPr>
          <a:xfrm>
            <a:off x="2754377" y="3140713"/>
            <a:ext cx="2821709" cy="2847502"/>
          </a:xfrm>
          <a:prstGeom prst="rect">
            <a:avLst/>
          </a:prstGeom>
          <a:effectLst>
            <a:outerShdw blurRad="228600" dist="38100" dir="2700000" sx="102000" sy="102000" algn="tl" rotWithShape="0">
              <a:prstClr val="black">
                <a:alpha val="40000"/>
              </a:prstClr>
            </a:outerShdw>
          </a:effectLst>
        </p:spPr>
      </p:pic>
      <p:sp>
        <p:nvSpPr>
          <p:cNvPr id="37" name="Rectángulo 36">
            <a:extLst>
              <a:ext uri="{FF2B5EF4-FFF2-40B4-BE49-F238E27FC236}">
                <a16:creationId xmlns:a16="http://schemas.microsoft.com/office/drawing/2014/main" id="{55F9D201-E4E5-40A1-9B5C-0ACADAA67544}"/>
              </a:ext>
            </a:extLst>
          </p:cNvPr>
          <p:cNvSpPr/>
          <p:nvPr/>
        </p:nvSpPr>
        <p:spPr>
          <a:xfrm>
            <a:off x="2264440" y="1674288"/>
            <a:ext cx="3178929" cy="1077218"/>
          </a:xfrm>
          <a:prstGeom prst="rect">
            <a:avLst/>
          </a:prstGeom>
        </p:spPr>
        <p:txBody>
          <a:bodyPr wrap="square">
            <a:spAutoFit/>
          </a:bodyPr>
          <a:lstStyle/>
          <a:p>
            <a:pPr marL="285750" indent="-285750">
              <a:spcBef>
                <a:spcPts val="600"/>
              </a:spcBef>
              <a:buFontTx/>
              <a:buChar char="-"/>
            </a:pPr>
            <a:r>
              <a:rPr lang="es-ES" dirty="0"/>
              <a:t>Coalescencia de islas.</a:t>
            </a:r>
          </a:p>
          <a:p>
            <a:pPr marL="285750" indent="-285750">
              <a:spcBef>
                <a:spcPts val="600"/>
              </a:spcBef>
              <a:buFontTx/>
              <a:buChar char="-"/>
            </a:pPr>
            <a:r>
              <a:rPr lang="es-ES" dirty="0"/>
              <a:t>Islas en sector circular</a:t>
            </a:r>
          </a:p>
          <a:p>
            <a:pPr marL="285750" indent="-285750">
              <a:spcBef>
                <a:spcPts val="600"/>
              </a:spcBef>
              <a:buFontTx/>
              <a:buChar char="-"/>
            </a:pPr>
            <a:r>
              <a:rPr lang="es-ES" dirty="0"/>
              <a:t>Cambios de orientación</a:t>
            </a:r>
          </a:p>
        </p:txBody>
      </p:sp>
      <p:graphicFrame>
        <p:nvGraphicFramePr>
          <p:cNvPr id="20" name="Tabla 19">
            <a:extLst>
              <a:ext uri="{FF2B5EF4-FFF2-40B4-BE49-F238E27FC236}">
                <a16:creationId xmlns:a16="http://schemas.microsoft.com/office/drawing/2014/main" id="{45F3690A-74E5-499D-8CCC-191AED038300}"/>
              </a:ext>
            </a:extLst>
          </p:cNvPr>
          <p:cNvGraphicFramePr>
            <a:graphicFrameLocks noGrp="1"/>
          </p:cNvGraphicFramePr>
          <p:nvPr>
            <p:extLst>
              <p:ext uri="{D42A27DB-BD31-4B8C-83A1-F6EECF244321}">
                <p14:modId xmlns:p14="http://schemas.microsoft.com/office/powerpoint/2010/main" val="2442808878"/>
              </p:ext>
            </p:extLst>
          </p:nvPr>
        </p:nvGraphicFramePr>
        <p:xfrm>
          <a:off x="6221472" y="6153374"/>
          <a:ext cx="2922528" cy="640080"/>
        </p:xfrm>
        <a:graphic>
          <a:graphicData uri="http://schemas.openxmlformats.org/drawingml/2006/table">
            <a:tbl>
              <a:tblPr firstRow="1" bandRow="1">
                <a:tableStyleId>{2D5ABB26-0587-4C30-8999-92F81FD0307C}</a:tableStyleId>
              </a:tblPr>
              <a:tblGrid>
                <a:gridCol w="2458943">
                  <a:extLst>
                    <a:ext uri="{9D8B030D-6E8A-4147-A177-3AD203B41FA5}">
                      <a16:colId xmlns:a16="http://schemas.microsoft.com/office/drawing/2014/main" val="1347896834"/>
                    </a:ext>
                  </a:extLst>
                </a:gridCol>
                <a:gridCol w="463585">
                  <a:extLst>
                    <a:ext uri="{9D8B030D-6E8A-4147-A177-3AD203B41FA5}">
                      <a16:colId xmlns:a16="http://schemas.microsoft.com/office/drawing/2014/main" val="972821047"/>
                    </a:ext>
                  </a:extLst>
                </a:gridCol>
              </a:tblGrid>
              <a:tr h="633819">
                <a:tc>
                  <a:txBody>
                    <a:bodyPr/>
                    <a:lstStyle/>
                    <a:p>
                      <a:pPr algn="r"/>
                      <a:r>
                        <a:rPr lang="es-ES" dirty="0">
                          <a:solidFill>
                            <a:schemeClr val="bg1"/>
                          </a:solidFill>
                        </a:rPr>
                        <a:t>Simulación cinética en Entornos Distribuidos</a:t>
                      </a:r>
                      <a:endParaRPr lang="es-ES" b="0" dirty="0">
                        <a:solidFill>
                          <a:schemeClr val="bg1"/>
                        </a:solidFill>
                      </a:endParaRPr>
                    </a:p>
                  </a:txBody>
                  <a:tcPr anchor="ctr">
                    <a:lnR w="12700" cap="flat" cmpd="sng" algn="ctr">
                      <a:solidFill>
                        <a:schemeClr val="tx1"/>
                      </a:solidFill>
                      <a:prstDash val="solid"/>
                      <a:round/>
                      <a:headEnd type="none" w="med" len="med"/>
                      <a:tailEnd type="none" w="med" len="med"/>
                    </a:lnR>
                  </a:tcPr>
                </a:tc>
                <a:tc>
                  <a:txBody>
                    <a:bodyPr/>
                    <a:lstStyle/>
                    <a:p>
                      <a:pPr algn="ctr"/>
                      <a:fld id="{0E1C8A44-DCA4-45BE-94D1-2AB25001A8D2}" type="slidenum">
                        <a:rPr lang="es-ES" smtClean="0">
                          <a:solidFill>
                            <a:schemeClr val="bg2">
                              <a:lumMod val="60000"/>
                              <a:lumOff val="40000"/>
                            </a:schemeClr>
                          </a:solidFill>
                        </a:rPr>
                        <a:t>42</a:t>
                      </a:fld>
                      <a:endParaRPr lang="es-ES" dirty="0">
                        <a:solidFill>
                          <a:schemeClr val="bg2">
                            <a:lumMod val="60000"/>
                            <a:lumOff val="40000"/>
                          </a:schemeClr>
                        </a:solidFill>
                      </a:endParaRPr>
                    </a:p>
                  </a:txBody>
                  <a:tcPr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862195207"/>
                  </a:ext>
                </a:extLst>
              </a:tr>
            </a:tbl>
          </a:graphicData>
        </a:graphic>
      </p:graphicFrame>
      <p:pic>
        <p:nvPicPr>
          <p:cNvPr id="21" name="Imagen 20">
            <a:extLst>
              <a:ext uri="{FF2B5EF4-FFF2-40B4-BE49-F238E27FC236}">
                <a16:creationId xmlns:a16="http://schemas.microsoft.com/office/drawing/2014/main" id="{77C66B51-3127-4FC2-8524-BB7949D41752}"/>
              </a:ext>
            </a:extLst>
          </p:cNvPr>
          <p:cNvPicPr>
            <a:picLocks noChangeAspect="1"/>
          </p:cNvPicPr>
          <p:nvPr/>
        </p:nvPicPr>
        <p:blipFill>
          <a:blip r:embed="rId7"/>
          <a:stretch>
            <a:fillRect/>
          </a:stretch>
        </p:blipFill>
        <p:spPr>
          <a:xfrm>
            <a:off x="68457" y="6153373"/>
            <a:ext cx="1998883" cy="619731"/>
          </a:xfrm>
          <a:prstGeom prst="rect">
            <a:avLst/>
          </a:prstGeom>
        </p:spPr>
      </p:pic>
      <p:sp>
        <p:nvSpPr>
          <p:cNvPr id="22" name="CuadroTexto 21">
            <a:extLst>
              <a:ext uri="{FF2B5EF4-FFF2-40B4-BE49-F238E27FC236}">
                <a16:creationId xmlns:a16="http://schemas.microsoft.com/office/drawing/2014/main" id="{15A441C6-E639-4214-8F61-7B18AA937B3B}"/>
              </a:ext>
            </a:extLst>
          </p:cNvPr>
          <p:cNvSpPr txBox="1"/>
          <p:nvPr/>
        </p:nvSpPr>
        <p:spPr>
          <a:xfrm>
            <a:off x="4673344" y="2706367"/>
            <a:ext cx="1976224" cy="369332"/>
          </a:xfrm>
          <a:prstGeom prst="rect">
            <a:avLst/>
          </a:prstGeom>
          <a:noFill/>
        </p:spPr>
        <p:txBody>
          <a:bodyPr wrap="square" rtlCol="0">
            <a:spAutoFit/>
          </a:bodyPr>
          <a:lstStyle/>
          <a:p>
            <a:pPr algn="ctr"/>
            <a:r>
              <a:rPr lang="es-ES" dirty="0"/>
              <a:t>Imágenes AFM</a:t>
            </a:r>
          </a:p>
        </p:txBody>
      </p:sp>
      <p:sp>
        <p:nvSpPr>
          <p:cNvPr id="15" name="Rectángulo 14">
            <a:extLst>
              <a:ext uri="{FF2B5EF4-FFF2-40B4-BE49-F238E27FC236}">
                <a16:creationId xmlns:a16="http://schemas.microsoft.com/office/drawing/2014/main" id="{F8F6CC02-DCCE-46DC-9584-551A2F42F3F8}"/>
              </a:ext>
            </a:extLst>
          </p:cNvPr>
          <p:cNvSpPr/>
          <p:nvPr/>
        </p:nvSpPr>
        <p:spPr>
          <a:xfrm>
            <a:off x="0" y="873306"/>
            <a:ext cx="1785769" cy="5215521"/>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s-ES" sz="1350" u="sng" dirty="0">
                <a:solidFill>
                  <a:schemeClr val="bg1"/>
                </a:solidFill>
              </a:rPr>
              <a:t>Crecimiento cristalino</a:t>
            </a:r>
          </a:p>
          <a:p>
            <a:pPr marL="108000" indent="-72000">
              <a:buFontTx/>
              <a:buChar char="-"/>
            </a:pPr>
            <a:r>
              <a:rPr lang="es-ES" sz="1350" dirty="0">
                <a:solidFill>
                  <a:schemeClr val="bg1"/>
                </a:solidFill>
              </a:rPr>
              <a:t>Deposición</a:t>
            </a:r>
          </a:p>
          <a:p>
            <a:pPr marL="108000" indent="-72000">
              <a:buFontTx/>
              <a:buChar char="-"/>
            </a:pPr>
            <a:r>
              <a:rPr lang="es-ES" sz="1350" dirty="0">
                <a:solidFill>
                  <a:schemeClr val="bg1"/>
                </a:solidFill>
              </a:rPr>
              <a:t>Conceptos</a:t>
            </a:r>
          </a:p>
          <a:p>
            <a:pPr marL="108000" indent="-72000">
              <a:buFontTx/>
              <a:buChar char="-"/>
            </a:pPr>
            <a:r>
              <a:rPr lang="es-ES" sz="1350" dirty="0">
                <a:solidFill>
                  <a:schemeClr val="bg1"/>
                </a:solidFill>
              </a:rPr>
              <a:t>Tipos de Crecimiento</a:t>
            </a:r>
          </a:p>
          <a:p>
            <a:pPr marL="108000" indent="-72000">
              <a:buFontTx/>
              <a:buChar char="-"/>
            </a:pPr>
            <a:r>
              <a:rPr lang="es-ES" sz="1350" dirty="0"/>
              <a:t>Modelo TSK</a:t>
            </a:r>
          </a:p>
          <a:p>
            <a:pPr marL="108000" indent="-72000">
              <a:buFontTx/>
              <a:buChar char="-"/>
            </a:pPr>
            <a:endParaRPr lang="es-ES" sz="1350" dirty="0"/>
          </a:p>
          <a:p>
            <a:r>
              <a:rPr lang="es-ES" sz="1350" u="sng" dirty="0">
                <a:solidFill>
                  <a:schemeClr val="bg1"/>
                </a:solidFill>
              </a:rPr>
              <a:t>Simulación atomística</a:t>
            </a:r>
          </a:p>
          <a:p>
            <a:pPr marL="108000" indent="-72000">
              <a:buFontTx/>
              <a:buChar char="-"/>
            </a:pPr>
            <a:r>
              <a:rPr lang="es-ES" sz="1350" dirty="0">
                <a:solidFill>
                  <a:schemeClr val="bg1"/>
                </a:solidFill>
              </a:rPr>
              <a:t>Introducción</a:t>
            </a:r>
          </a:p>
          <a:p>
            <a:pPr marL="108000" indent="-72000">
              <a:buFontTx/>
              <a:buChar char="-"/>
            </a:pPr>
            <a:r>
              <a:rPr lang="es-ES" sz="1350" dirty="0">
                <a:solidFill>
                  <a:schemeClr val="bg1"/>
                </a:solidFill>
              </a:rPr>
              <a:t>Dinámica molecular</a:t>
            </a:r>
          </a:p>
          <a:p>
            <a:pPr marL="108000" indent="-72000">
              <a:buFontTx/>
              <a:buChar char="-"/>
            </a:pPr>
            <a:r>
              <a:rPr lang="es-ES" sz="1350" dirty="0">
                <a:solidFill>
                  <a:schemeClr val="bg1"/>
                </a:solidFill>
              </a:rPr>
              <a:t>Monte Carlo</a:t>
            </a:r>
          </a:p>
          <a:p>
            <a:pPr marL="288000" lvl="1" indent="-171450">
              <a:buFont typeface="Arial" panose="020B0604020202020204" pitchFamily="34" charset="0"/>
              <a:buChar char="•"/>
            </a:pPr>
            <a:r>
              <a:rPr lang="es-ES" sz="1350" dirty="0">
                <a:solidFill>
                  <a:schemeClr val="bg1"/>
                </a:solidFill>
              </a:rPr>
              <a:t>KMC</a:t>
            </a:r>
          </a:p>
          <a:p>
            <a:pPr marL="288000" lvl="1" indent="-171450">
              <a:buFont typeface="Arial" panose="020B0604020202020204" pitchFamily="34" charset="0"/>
              <a:buChar char="•"/>
            </a:pPr>
            <a:r>
              <a:rPr lang="es-ES" sz="1350" dirty="0">
                <a:solidFill>
                  <a:schemeClr val="bg1"/>
                </a:solidFill>
              </a:rPr>
              <a:t>Paralelización</a:t>
            </a:r>
          </a:p>
          <a:p>
            <a:endParaRPr lang="es-ES" sz="1350" b="1" u="sng" dirty="0"/>
          </a:p>
          <a:p>
            <a:r>
              <a:rPr lang="es-ES" sz="1350" u="sng" dirty="0">
                <a:solidFill>
                  <a:schemeClr val="bg1"/>
                </a:solidFill>
              </a:rPr>
              <a:t>Aportaciones</a:t>
            </a:r>
          </a:p>
          <a:p>
            <a:pPr marL="108000" indent="-72000">
              <a:buFontTx/>
              <a:buChar char="-"/>
            </a:pPr>
            <a:r>
              <a:rPr lang="es-ES" sz="1350" dirty="0" err="1">
                <a:solidFill>
                  <a:schemeClr val="bg1"/>
                </a:solidFill>
              </a:rPr>
              <a:t>Homoepitaxia</a:t>
            </a:r>
            <a:endParaRPr lang="es-ES" sz="1350" dirty="0">
              <a:solidFill>
                <a:schemeClr val="bg1"/>
              </a:solidFill>
            </a:endParaRPr>
          </a:p>
          <a:p>
            <a:pPr marL="108000" indent="-72000">
              <a:buFontTx/>
              <a:buChar char="-"/>
            </a:pPr>
            <a:r>
              <a:rPr lang="es-ES" sz="1350" dirty="0" err="1">
                <a:solidFill>
                  <a:schemeClr val="bg1"/>
                </a:solidFill>
              </a:rPr>
              <a:t>Heteroepitaxia</a:t>
            </a:r>
            <a:endParaRPr lang="es-ES" sz="1350" dirty="0">
              <a:solidFill>
                <a:schemeClr val="bg1"/>
              </a:solidFill>
            </a:endParaRPr>
          </a:p>
          <a:p>
            <a:pPr marL="108000" indent="-72000">
              <a:buFontTx/>
              <a:buChar char="-"/>
            </a:pPr>
            <a:r>
              <a:rPr lang="es-ES" sz="1350" dirty="0"/>
              <a:t>Análisis </a:t>
            </a:r>
            <a:r>
              <a:rPr lang="es-ES" sz="1350" dirty="0" err="1"/>
              <a:t>MMonCa</a:t>
            </a:r>
            <a:endParaRPr lang="es-ES" sz="1350" dirty="0"/>
          </a:p>
          <a:p>
            <a:endParaRPr lang="es-ES" sz="1350" dirty="0"/>
          </a:p>
          <a:p>
            <a:r>
              <a:rPr lang="es-ES" sz="1350" b="1" u="sng" dirty="0">
                <a:solidFill>
                  <a:srgbClr val="FD9101"/>
                </a:solidFill>
              </a:rPr>
              <a:t>Simulador distribuido</a:t>
            </a:r>
          </a:p>
          <a:p>
            <a:pPr marL="108000" indent="-72000">
              <a:buFontTx/>
              <a:buChar char="-"/>
            </a:pPr>
            <a:r>
              <a:rPr lang="es-ES" sz="1350" dirty="0">
                <a:solidFill>
                  <a:schemeClr val="bg1"/>
                </a:solidFill>
              </a:rPr>
              <a:t>Versión secuencial</a:t>
            </a:r>
          </a:p>
          <a:p>
            <a:pPr marL="108000" indent="-72000">
              <a:buFontTx/>
              <a:buChar char="-"/>
            </a:pPr>
            <a:r>
              <a:rPr lang="es-ES" sz="1350" dirty="0">
                <a:solidFill>
                  <a:schemeClr val="bg1"/>
                </a:solidFill>
              </a:rPr>
              <a:t>Versión distribuida</a:t>
            </a:r>
          </a:p>
          <a:p>
            <a:pPr marL="108000" indent="-72000">
              <a:buFontTx/>
              <a:buChar char="-"/>
            </a:pPr>
            <a:r>
              <a:rPr lang="es-ES" sz="1350" b="1" dirty="0">
                <a:solidFill>
                  <a:srgbClr val="FD9101"/>
                </a:solidFill>
              </a:rPr>
              <a:t>Simulaciones</a:t>
            </a:r>
          </a:p>
          <a:p>
            <a:endParaRPr lang="es-ES" sz="1350" dirty="0"/>
          </a:p>
          <a:p>
            <a:r>
              <a:rPr lang="es-ES" sz="1350" u="sng" dirty="0"/>
              <a:t>Conclusiones</a:t>
            </a:r>
          </a:p>
        </p:txBody>
      </p:sp>
      <p:pic>
        <p:nvPicPr>
          <p:cNvPr id="1028" name="Picture 4" descr="Resultado de imagen de igeo logo">
            <a:extLst>
              <a:ext uri="{FF2B5EF4-FFF2-40B4-BE49-F238E27FC236}">
                <a16:creationId xmlns:a16="http://schemas.microsoft.com/office/drawing/2014/main" id="{7870FDC9-FB20-4749-A410-DA81EFB021DE}"/>
              </a:ext>
            </a:extLst>
          </p:cNvPr>
          <p:cNvPicPr>
            <a:picLocks noChangeAspect="1" noChangeArrowheads="1"/>
          </p:cNvPicPr>
          <p:nvPr/>
        </p:nvPicPr>
        <p:blipFill>
          <a:blip r:embed="rId8">
            <a:extLst>
              <a:ext uri="{BEBA8EAE-BF5A-486C-A8C5-ECC9F3942E4B}">
                <a14:imgProps xmlns:a14="http://schemas.microsoft.com/office/drawing/2010/main">
                  <a14:imgLayer r:embed="rId9">
                    <a14:imgEffect>
                      <a14:backgroundRemoval t="0" b="99064" l="0" r="100000">
                        <a14:foregroundMark x1="42573" y1="13099" x2="42573" y2="13099"/>
                        <a14:foregroundMark x1="35205" y1="5380" x2="35205" y2="5380"/>
                        <a14:foregroundMark x1="38596" y1="4444" x2="38596" y2="4444"/>
                        <a14:foregroundMark x1="35556" y1="10175" x2="35556" y2="10175"/>
                        <a14:foregroundMark x1="32632" y1="9825" x2="32632" y2="9825"/>
                        <a14:foregroundMark x1="31111" y1="8889" x2="31111" y2="8889"/>
                        <a14:foregroundMark x1="23509" y1="20117" x2="23509" y2="20117"/>
                        <a14:foregroundMark x1="22807" y1="22807" x2="22807" y2="22807"/>
                        <a14:foregroundMark x1="22924" y1="25731" x2="22924" y2="25731"/>
                        <a14:foregroundMark x1="22222" y1="32164" x2="22222" y2="32164"/>
                        <a14:foregroundMark x1="23743" y1="36491" x2="23743" y2="36491"/>
                        <a14:foregroundMark x1="25146" y1="40234" x2="25146" y2="40234"/>
                        <a14:foregroundMark x1="26550" y1="43509" x2="26550" y2="43509"/>
                        <a14:foregroundMark x1="27018" y1="46901" x2="27018" y2="46901"/>
                        <a14:foregroundMark x1="28187" y1="46433" x2="28187" y2="46433"/>
                        <a14:foregroundMark x1="21871" y1="28421" x2="21871" y2="28421"/>
                        <a14:foregroundMark x1="53216" y1="54386" x2="53216" y2="54386"/>
                        <a14:foregroundMark x1="25614" y1="24211" x2="25614" y2="24211"/>
                        <a14:foregroundMark x1="25848" y1="25965" x2="25848" y2="25965"/>
                        <a14:foregroundMark x1="48889" y1="28304" x2="48889" y2="28304"/>
                        <a14:foregroundMark x1="53216" y1="21520" x2="53216" y2="21520"/>
                        <a14:foregroundMark x1="63509" y1="51228" x2="63509" y2="51228"/>
                        <a14:foregroundMark x1="50760" y1="29474" x2="50760" y2="29474"/>
                        <a14:foregroundMark x1="42222" y1="29006" x2="42222" y2="29006"/>
                        <a14:foregroundMark x1="75556" y1="35906" x2="75556" y2="35906"/>
                        <a14:foregroundMark x1="76491" y1="38246" x2="76491" y2="38246"/>
                        <a14:foregroundMark x1="74152" y1="37310" x2="74152" y2="37310"/>
                        <a14:foregroundMark x1="76842" y1="35906" x2="76842" y2="35906"/>
                        <a14:foregroundMark x1="77544" y1="34620" x2="77544" y2="34620"/>
                        <a14:foregroundMark x1="80351" y1="36959" x2="80351" y2="36959"/>
                        <a14:foregroundMark x1="80585" y1="35322" x2="80585" y2="35322"/>
                        <a14:foregroundMark x1="80585" y1="32047" x2="80585" y2="32047"/>
                        <a14:foregroundMark x1="68538" y1="6082" x2="68538" y2="6082"/>
                        <a14:foregroundMark x1="63743" y1="6901" x2="63743" y2="6901"/>
                        <a14:foregroundMark x1="31462" y1="64211" x2="31462" y2="64211"/>
                        <a14:foregroundMark x1="7135" y1="68772" x2="7135" y2="68772"/>
                        <a14:foregroundMark x1="6784" y1="65965" x2="6784" y2="65965"/>
                        <a14:foregroundMark x1="6784" y1="65965" x2="6784" y2="65965"/>
                        <a14:foregroundMark x1="7368" y1="76959" x2="7368" y2="76959"/>
                        <a14:foregroundMark x1="7485" y1="77193" x2="7485" y2="78012"/>
                        <a14:foregroundMark x1="6082" y1="63860" x2="6667" y2="65965"/>
                        <a14:foregroundMark x1="7018" y1="67251" x2="7719" y2="74269"/>
                        <a14:foregroundMark x1="7836" y1="74854" x2="9123" y2="84444"/>
                        <a14:foregroundMark x1="30643" y1="63509" x2="22105" y2="64211"/>
                        <a14:foregroundMark x1="37427" y1="75322" x2="36725" y2="84444"/>
                        <a14:foregroundMark x1="22456" y1="84444" x2="33333" y2="84444"/>
                        <a14:foregroundMark x1="58012" y1="62924" x2="46316" y2="66316"/>
                        <a14:foregroundMark x1="47018" y1="75556" x2="58947" y2="74152"/>
                        <a14:foregroundMark x1="75556" y1="64678" x2="85380" y2="62807"/>
                        <a14:foregroundMark x1="5146" y1="91228" x2="5146" y2="91228"/>
                        <a14:foregroundMark x1="7018" y1="91228" x2="7018" y2="91228"/>
                        <a14:foregroundMark x1="11579" y1="90994" x2="11579" y2="90994"/>
                        <a14:foregroundMark x1="16257" y1="90877" x2="16257" y2="90877"/>
                        <a14:foregroundMark x1="19298" y1="90877" x2="19298" y2="90877"/>
                        <a14:foregroundMark x1="22573" y1="90877" x2="22573" y2="90877"/>
                        <a14:foregroundMark x1="25497" y1="90877" x2="25497" y2="90877"/>
                        <a14:foregroundMark x1="30643" y1="90877" x2="30643" y2="90877"/>
                        <a14:foregroundMark x1="34152" y1="90877" x2="34152" y2="90877"/>
                        <a14:foregroundMark x1="40351" y1="90877" x2="40351" y2="90877"/>
                        <a14:foregroundMark x1="46433" y1="90292" x2="46433" y2="90292"/>
                        <a14:foregroundMark x1="53333" y1="90292" x2="53333" y2="90292"/>
                        <a14:foregroundMark x1="56257" y1="90526" x2="56257" y2="90526"/>
                        <a14:foregroundMark x1="61520" y1="90292" x2="61520" y2="90292"/>
                        <a14:foregroundMark x1="65965" y1="90643" x2="65965" y2="90643"/>
                        <a14:foregroundMark x1="69591" y1="90526" x2="69591" y2="90526"/>
                        <a14:foregroundMark x1="72398" y1="90292" x2="72398" y2="90292"/>
                        <a14:foregroundMark x1="75789" y1="90643" x2="75789" y2="90643"/>
                        <a14:foregroundMark x1="80234" y1="90877" x2="80234" y2="90877"/>
                        <a14:foregroundMark x1="84444" y1="90877" x2="84444" y2="90877"/>
                        <a14:foregroundMark x1="87719" y1="92398" x2="87719" y2="92398"/>
                        <a14:foregroundMark x1="91228" y1="91579" x2="91228" y2="91579"/>
                        <a14:foregroundMark x1="78129" y1="85497" x2="84678" y2="85848"/>
                        <a14:backgroundMark x1="41988" y1="91930" x2="41988" y2="91930"/>
                        <a14:backgroundMark x1="35556" y1="92047" x2="35556" y2="92047"/>
                        <a14:backgroundMark x1="51579" y1="22222" x2="51579" y2="22222"/>
                        <a14:backgroundMark x1="58713" y1="27368" x2="58713" y2="27368"/>
                        <a14:backgroundMark x1="62924" y1="26433" x2="62924" y2="26433"/>
                        <a14:backgroundMark x1="64444" y1="25731" x2="64444" y2="25731"/>
                        <a14:backgroundMark x1="59298" y1="33918" x2="59298" y2="33918"/>
                        <a14:backgroundMark x1="59064" y1="49240" x2="59064" y2="49240"/>
                        <a14:backgroundMark x1="38947" y1="8187" x2="38947" y2="8187"/>
                        <a14:backgroundMark x1="61404" y1="91930" x2="61404" y2="91930"/>
                        <a14:backgroundMark x1="87836" y1="91345" x2="87836" y2="91345"/>
                      </a14:backgroundRemoval>
                    </a14:imgEffect>
                  </a14:imgLayer>
                </a14:imgProps>
              </a:ext>
              <a:ext uri="{28A0092B-C50C-407E-A947-70E740481C1C}">
                <a14:useLocalDpi xmlns:a14="http://schemas.microsoft.com/office/drawing/2010/main" val="0"/>
              </a:ext>
            </a:extLst>
          </a:blip>
          <a:srcRect/>
          <a:stretch>
            <a:fillRect/>
          </a:stretch>
        </p:blipFill>
        <p:spPr bwMode="auto">
          <a:xfrm>
            <a:off x="7498080" y="1710355"/>
            <a:ext cx="1131637" cy="11316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975389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ángulo 7"/>
          <p:cNvSpPr/>
          <p:nvPr/>
        </p:nvSpPr>
        <p:spPr>
          <a:xfrm>
            <a:off x="0" y="6088828"/>
            <a:ext cx="9144000" cy="769172"/>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r"/>
            <a:endParaRPr lang="es-ES" dirty="0"/>
          </a:p>
        </p:txBody>
      </p:sp>
      <p:sp>
        <p:nvSpPr>
          <p:cNvPr id="9" name="Rectángulo 8"/>
          <p:cNvSpPr/>
          <p:nvPr/>
        </p:nvSpPr>
        <p:spPr>
          <a:xfrm>
            <a:off x="0" y="0"/>
            <a:ext cx="1785769" cy="6088828"/>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ES" dirty="0"/>
          </a:p>
        </p:txBody>
      </p:sp>
      <p:pic>
        <p:nvPicPr>
          <p:cNvPr id="11" name="Picture 6" descr="Resultado de imagen de universidad de cádiz"/>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9773" y="75303"/>
            <a:ext cx="473646" cy="60897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8" descr="Resultado de imagen de sistemas inteligentes de computación uc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458" y="75304"/>
            <a:ext cx="1085768" cy="608974"/>
          </a:xfrm>
          <a:prstGeom prst="rect">
            <a:avLst/>
          </a:prstGeom>
          <a:noFill/>
          <a:extLst>
            <a:ext uri="{909E8E84-426E-40DD-AFC4-6F175D3DCCD1}">
              <a14:hiddenFill xmlns:a14="http://schemas.microsoft.com/office/drawing/2010/main">
                <a:solidFill>
                  <a:srgbClr val="FFFFFF"/>
                </a:solidFill>
              </a14:hiddenFill>
            </a:ext>
          </a:extLst>
        </p:spPr>
      </p:pic>
      <p:pic>
        <p:nvPicPr>
          <p:cNvPr id="19" name="Imagen 18">
            <a:extLst>
              <a:ext uri="{FF2B5EF4-FFF2-40B4-BE49-F238E27FC236}">
                <a16:creationId xmlns:a16="http://schemas.microsoft.com/office/drawing/2014/main" id="{6FEAF370-008C-49CE-AE51-EC975C94C219}"/>
              </a:ext>
            </a:extLst>
          </p:cNvPr>
          <p:cNvPicPr>
            <a:picLocks noChangeAspect="1"/>
          </p:cNvPicPr>
          <p:nvPr/>
        </p:nvPicPr>
        <p:blipFill>
          <a:blip r:embed="rId5">
            <a:extLst>
              <a:ext uri="{BEBA8EAE-BF5A-486C-A8C5-ECC9F3942E4B}">
                <a14:imgProps xmlns:a14="http://schemas.microsoft.com/office/drawing/2010/main">
                  <a14:imgLayer r:embed="rId6">
                    <a14:imgEffect>
                      <a14:brightnessContrast bright="30000"/>
                    </a14:imgEffect>
                  </a14:imgLayer>
                </a14:imgProps>
              </a:ext>
            </a:extLst>
          </a:blip>
          <a:stretch>
            <a:fillRect/>
          </a:stretch>
        </p:blipFill>
        <p:spPr>
          <a:xfrm>
            <a:off x="2931576" y="242349"/>
            <a:ext cx="4272027" cy="5601013"/>
          </a:xfrm>
          <a:prstGeom prst="rect">
            <a:avLst/>
          </a:prstGeom>
          <a:effectLst>
            <a:outerShdw blurRad="88900" dist="38100" dir="2700000" sx="102000" sy="102000" algn="tl" rotWithShape="0">
              <a:prstClr val="black">
                <a:alpha val="40000"/>
              </a:prstClr>
            </a:outerShdw>
          </a:effectLst>
        </p:spPr>
      </p:pic>
      <p:pic>
        <p:nvPicPr>
          <p:cNvPr id="20" name="Imagen 19">
            <a:extLst>
              <a:ext uri="{FF2B5EF4-FFF2-40B4-BE49-F238E27FC236}">
                <a16:creationId xmlns:a16="http://schemas.microsoft.com/office/drawing/2014/main" id="{8598D96A-90DF-4EBC-BA64-14C1A3613484}"/>
              </a:ext>
            </a:extLst>
          </p:cNvPr>
          <p:cNvPicPr>
            <a:picLocks noChangeAspect="1"/>
          </p:cNvPicPr>
          <p:nvPr/>
        </p:nvPicPr>
        <p:blipFill rotWithShape="1">
          <a:blip r:embed="rId7">
            <a:extLst>
              <a:ext uri="{BEBA8EAE-BF5A-486C-A8C5-ECC9F3942E4B}">
                <a14:imgProps xmlns:a14="http://schemas.microsoft.com/office/drawing/2010/main">
                  <a14:imgLayer r:embed="rId8">
                    <a14:imgEffect>
                      <a14:brightnessContrast bright="30000"/>
                    </a14:imgEffect>
                  </a14:imgLayer>
                </a14:imgProps>
              </a:ext>
            </a:extLst>
          </a:blip>
          <a:srcRect l="197"/>
          <a:stretch/>
        </p:blipFill>
        <p:spPr>
          <a:xfrm>
            <a:off x="2936930" y="242349"/>
            <a:ext cx="4269377" cy="5601013"/>
          </a:xfrm>
          <a:prstGeom prst="rect">
            <a:avLst/>
          </a:prstGeom>
        </p:spPr>
      </p:pic>
      <p:pic>
        <p:nvPicPr>
          <p:cNvPr id="21" name="Imagen 20">
            <a:extLst>
              <a:ext uri="{FF2B5EF4-FFF2-40B4-BE49-F238E27FC236}">
                <a16:creationId xmlns:a16="http://schemas.microsoft.com/office/drawing/2014/main" id="{7F58DB4F-2828-4BA0-A9DD-54A4300F1DD2}"/>
              </a:ext>
            </a:extLst>
          </p:cNvPr>
          <p:cNvPicPr>
            <a:picLocks noChangeAspect="1"/>
          </p:cNvPicPr>
          <p:nvPr/>
        </p:nvPicPr>
        <p:blipFill>
          <a:blip r:embed="rId9">
            <a:extLst>
              <a:ext uri="{BEBA8EAE-BF5A-486C-A8C5-ECC9F3942E4B}">
                <a14:imgProps xmlns:a14="http://schemas.microsoft.com/office/drawing/2010/main">
                  <a14:imgLayer r:embed="rId10">
                    <a14:imgEffect>
                      <a14:brightnessContrast bright="30000"/>
                    </a14:imgEffect>
                  </a14:imgLayer>
                </a14:imgProps>
              </a:ext>
            </a:extLst>
          </a:blip>
          <a:stretch>
            <a:fillRect/>
          </a:stretch>
        </p:blipFill>
        <p:spPr>
          <a:xfrm>
            <a:off x="2928512" y="241403"/>
            <a:ext cx="4275092" cy="5609050"/>
          </a:xfrm>
          <a:prstGeom prst="rect">
            <a:avLst/>
          </a:prstGeom>
        </p:spPr>
      </p:pic>
      <p:pic>
        <p:nvPicPr>
          <p:cNvPr id="22" name="Imagen 21">
            <a:extLst>
              <a:ext uri="{FF2B5EF4-FFF2-40B4-BE49-F238E27FC236}">
                <a16:creationId xmlns:a16="http://schemas.microsoft.com/office/drawing/2014/main" id="{A8693370-4258-4BE2-ADDC-ADD41F9249F5}"/>
              </a:ext>
            </a:extLst>
          </p:cNvPr>
          <p:cNvPicPr>
            <a:picLocks noChangeAspect="1"/>
          </p:cNvPicPr>
          <p:nvPr/>
        </p:nvPicPr>
        <p:blipFill>
          <a:blip r:embed="rId11">
            <a:extLst>
              <a:ext uri="{BEBA8EAE-BF5A-486C-A8C5-ECC9F3942E4B}">
                <a14:imgProps xmlns:a14="http://schemas.microsoft.com/office/drawing/2010/main">
                  <a14:imgLayer r:embed="rId12">
                    <a14:imgEffect>
                      <a14:brightnessContrast bright="30000"/>
                    </a14:imgEffect>
                  </a14:imgLayer>
                </a14:imgProps>
              </a:ext>
            </a:extLst>
          </a:blip>
          <a:stretch>
            <a:fillRect/>
          </a:stretch>
        </p:blipFill>
        <p:spPr>
          <a:xfrm>
            <a:off x="2933192" y="232593"/>
            <a:ext cx="4278157" cy="5623642"/>
          </a:xfrm>
          <a:prstGeom prst="rect">
            <a:avLst/>
          </a:prstGeom>
        </p:spPr>
      </p:pic>
      <p:graphicFrame>
        <p:nvGraphicFramePr>
          <p:cNvPr id="18" name="Tabla 17">
            <a:extLst>
              <a:ext uri="{FF2B5EF4-FFF2-40B4-BE49-F238E27FC236}">
                <a16:creationId xmlns:a16="http://schemas.microsoft.com/office/drawing/2014/main" id="{A2D5B1A4-A74B-4FEC-9C2E-4219BB3697FF}"/>
              </a:ext>
            </a:extLst>
          </p:cNvPr>
          <p:cNvGraphicFramePr>
            <a:graphicFrameLocks noGrp="1"/>
          </p:cNvGraphicFramePr>
          <p:nvPr>
            <p:extLst>
              <p:ext uri="{D42A27DB-BD31-4B8C-83A1-F6EECF244321}">
                <p14:modId xmlns:p14="http://schemas.microsoft.com/office/powerpoint/2010/main" val="2442808878"/>
              </p:ext>
            </p:extLst>
          </p:nvPr>
        </p:nvGraphicFramePr>
        <p:xfrm>
          <a:off x="6221472" y="6153374"/>
          <a:ext cx="2922528" cy="640080"/>
        </p:xfrm>
        <a:graphic>
          <a:graphicData uri="http://schemas.openxmlformats.org/drawingml/2006/table">
            <a:tbl>
              <a:tblPr firstRow="1" bandRow="1">
                <a:tableStyleId>{2D5ABB26-0587-4C30-8999-92F81FD0307C}</a:tableStyleId>
              </a:tblPr>
              <a:tblGrid>
                <a:gridCol w="2458943">
                  <a:extLst>
                    <a:ext uri="{9D8B030D-6E8A-4147-A177-3AD203B41FA5}">
                      <a16:colId xmlns:a16="http://schemas.microsoft.com/office/drawing/2014/main" val="1347896834"/>
                    </a:ext>
                  </a:extLst>
                </a:gridCol>
                <a:gridCol w="463585">
                  <a:extLst>
                    <a:ext uri="{9D8B030D-6E8A-4147-A177-3AD203B41FA5}">
                      <a16:colId xmlns:a16="http://schemas.microsoft.com/office/drawing/2014/main" val="972821047"/>
                    </a:ext>
                  </a:extLst>
                </a:gridCol>
              </a:tblGrid>
              <a:tr h="633819">
                <a:tc>
                  <a:txBody>
                    <a:bodyPr/>
                    <a:lstStyle/>
                    <a:p>
                      <a:pPr algn="r"/>
                      <a:r>
                        <a:rPr lang="es-ES" dirty="0">
                          <a:solidFill>
                            <a:schemeClr val="bg1"/>
                          </a:solidFill>
                        </a:rPr>
                        <a:t>Simulación cinética en Entornos Distribuidos</a:t>
                      </a:r>
                      <a:endParaRPr lang="es-ES" b="0" dirty="0">
                        <a:solidFill>
                          <a:schemeClr val="bg1"/>
                        </a:solidFill>
                      </a:endParaRPr>
                    </a:p>
                  </a:txBody>
                  <a:tcPr anchor="ctr">
                    <a:lnR w="12700" cap="flat" cmpd="sng" algn="ctr">
                      <a:solidFill>
                        <a:schemeClr val="tx1"/>
                      </a:solidFill>
                      <a:prstDash val="solid"/>
                      <a:round/>
                      <a:headEnd type="none" w="med" len="med"/>
                      <a:tailEnd type="none" w="med" len="med"/>
                    </a:lnR>
                  </a:tcPr>
                </a:tc>
                <a:tc>
                  <a:txBody>
                    <a:bodyPr/>
                    <a:lstStyle/>
                    <a:p>
                      <a:pPr algn="ctr"/>
                      <a:fld id="{0E1C8A44-DCA4-45BE-94D1-2AB25001A8D2}" type="slidenum">
                        <a:rPr lang="es-ES" smtClean="0">
                          <a:solidFill>
                            <a:schemeClr val="bg2">
                              <a:lumMod val="60000"/>
                              <a:lumOff val="40000"/>
                            </a:schemeClr>
                          </a:solidFill>
                        </a:rPr>
                        <a:t>43</a:t>
                      </a:fld>
                      <a:endParaRPr lang="es-ES" dirty="0">
                        <a:solidFill>
                          <a:schemeClr val="bg2">
                            <a:lumMod val="60000"/>
                            <a:lumOff val="40000"/>
                          </a:schemeClr>
                        </a:solidFill>
                      </a:endParaRPr>
                    </a:p>
                  </a:txBody>
                  <a:tcPr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862195207"/>
                  </a:ext>
                </a:extLst>
              </a:tr>
            </a:tbl>
          </a:graphicData>
        </a:graphic>
      </p:graphicFrame>
      <p:pic>
        <p:nvPicPr>
          <p:cNvPr id="26" name="Imagen 25">
            <a:extLst>
              <a:ext uri="{FF2B5EF4-FFF2-40B4-BE49-F238E27FC236}">
                <a16:creationId xmlns:a16="http://schemas.microsoft.com/office/drawing/2014/main" id="{C20C0347-1066-41B3-AF81-9D652EBA0775}"/>
              </a:ext>
            </a:extLst>
          </p:cNvPr>
          <p:cNvPicPr>
            <a:picLocks noChangeAspect="1"/>
          </p:cNvPicPr>
          <p:nvPr/>
        </p:nvPicPr>
        <p:blipFill>
          <a:blip r:embed="rId13"/>
          <a:stretch>
            <a:fillRect/>
          </a:stretch>
        </p:blipFill>
        <p:spPr>
          <a:xfrm>
            <a:off x="68457" y="6153373"/>
            <a:ext cx="1998883" cy="619731"/>
          </a:xfrm>
          <a:prstGeom prst="rect">
            <a:avLst/>
          </a:prstGeom>
        </p:spPr>
      </p:pic>
      <mc:AlternateContent xmlns:mc="http://schemas.openxmlformats.org/markup-compatibility/2006" xmlns:a14="http://schemas.microsoft.com/office/drawing/2010/main">
        <mc:Choice Requires="a14">
          <p:sp>
            <p:nvSpPr>
              <p:cNvPr id="27" name="CuadroTexto 26">
                <a:extLst>
                  <a:ext uri="{FF2B5EF4-FFF2-40B4-BE49-F238E27FC236}">
                    <a16:creationId xmlns:a16="http://schemas.microsoft.com/office/drawing/2014/main" id="{0DD50EFA-8193-4994-97AE-ADB647DB12D8}"/>
                  </a:ext>
                </a:extLst>
              </p:cNvPr>
              <p:cNvSpPr txBox="1"/>
              <p:nvPr/>
            </p:nvSpPr>
            <p:spPr>
              <a:xfrm>
                <a:off x="7494200" y="232593"/>
                <a:ext cx="1433490" cy="2031325"/>
              </a:xfrm>
              <a:prstGeom prst="rect">
                <a:avLst/>
              </a:prstGeom>
              <a:noFill/>
            </p:spPr>
            <p:txBody>
              <a:bodyPr wrap="square" rtlCol="0">
                <a:spAutoFit/>
              </a:bodyPr>
              <a:lstStyle/>
              <a:p>
                <a:r>
                  <a:rPr lang="es-ES" sz="1400" dirty="0"/>
                  <a:t>Crecimiento FV</a:t>
                </a:r>
              </a:p>
              <a:p>
                <a:pPr/>
                <a14:m>
                  <m:oMathPara xmlns:m="http://schemas.openxmlformats.org/officeDocument/2006/math">
                    <m:oMathParaPr>
                      <m:jc m:val="centerGroup"/>
                    </m:oMathParaPr>
                    <m:oMath xmlns:m="http://schemas.openxmlformats.org/officeDocument/2006/math">
                      <m:r>
                        <a:rPr lang="el-GR" sz="1400" i="1" dirty="0" smtClean="0">
                          <a:latin typeface="Cambria Math" panose="02040503050406030204" pitchFamily="18" charset="0"/>
                        </a:rPr>
                        <m:t>0.982</m:t>
                      </m:r>
                      <m:r>
                        <a:rPr lang="el-GR" sz="1400" i="1" dirty="0" smtClean="0">
                          <a:latin typeface="Cambria Math" panose="02040503050406030204" pitchFamily="18" charset="0"/>
                        </a:rPr>
                        <m:t>𝑥</m:t>
                      </m:r>
                      <m:r>
                        <a:rPr lang="el-GR" sz="1400" i="1" dirty="0" smtClean="0">
                          <a:latin typeface="Cambria Math" panose="02040503050406030204" pitchFamily="18" charset="0"/>
                        </a:rPr>
                        <m:t>1.288 </m:t>
                      </m:r>
                      <m:r>
                        <a:rPr lang="el-GR" sz="1400" i="1" dirty="0" smtClean="0">
                          <a:latin typeface="Cambria Math" panose="02040503050406030204" pitchFamily="18" charset="0"/>
                        </a:rPr>
                        <m:t>𝜇</m:t>
                      </m:r>
                      <m:r>
                        <a:rPr lang="es-ES" sz="1400" i="1" dirty="0">
                          <a:latin typeface="Cambria Math" panose="02040503050406030204" pitchFamily="18" charset="0"/>
                        </a:rPr>
                        <m:t>𝑚</m:t>
                      </m:r>
                    </m:oMath>
                  </m:oMathPara>
                </a14:m>
                <a:endParaRPr lang="es-ES" sz="1400" dirty="0"/>
              </a:p>
              <a:p>
                <a:r>
                  <a:rPr lang="es-ES" sz="1400" dirty="0"/>
                  <a:t>37 nodos</a:t>
                </a:r>
              </a:p>
              <a:p>
                <a:endParaRPr lang="es-ES" sz="1400" dirty="0"/>
              </a:p>
              <a:p>
                <a:r>
                  <a:rPr lang="es-ES" sz="1400" dirty="0"/>
                  <a:t>Instantes:</a:t>
                </a:r>
              </a:p>
              <a:p>
                <a:pPr indent="-144000">
                  <a:buFont typeface="Arial" panose="020B0604020202020204" pitchFamily="34" charset="0"/>
                  <a:buChar char="•"/>
                </a:pPr>
                <a:r>
                  <a:rPr lang="es-ES" sz="1400" dirty="0"/>
                  <a:t>00:13:18</a:t>
                </a:r>
              </a:p>
              <a:p>
                <a:pPr indent="-144000">
                  <a:buFont typeface="Arial" panose="020B0604020202020204" pitchFamily="34" charset="0"/>
                  <a:buChar char="•"/>
                </a:pPr>
                <a:r>
                  <a:rPr lang="es-ES" sz="1400" dirty="0"/>
                  <a:t>00:30:10</a:t>
                </a:r>
              </a:p>
              <a:p>
                <a:pPr indent="-144000">
                  <a:buFont typeface="Arial" panose="020B0604020202020204" pitchFamily="34" charset="0"/>
                  <a:buChar char="•"/>
                </a:pPr>
                <a:r>
                  <a:rPr lang="es-ES" sz="1400" dirty="0"/>
                  <a:t>00:52:52</a:t>
                </a:r>
              </a:p>
              <a:p>
                <a:pPr indent="-144000">
                  <a:buFont typeface="Arial" panose="020B0604020202020204" pitchFamily="34" charset="0"/>
                  <a:buChar char="•"/>
                </a:pPr>
                <a:r>
                  <a:rPr lang="es-ES" sz="1400" dirty="0"/>
                  <a:t>01:14:15</a:t>
                </a:r>
              </a:p>
            </p:txBody>
          </p:sp>
        </mc:Choice>
        <mc:Fallback xmlns="">
          <p:sp>
            <p:nvSpPr>
              <p:cNvPr id="27" name="CuadroTexto 26">
                <a:extLst>
                  <a:ext uri="{FF2B5EF4-FFF2-40B4-BE49-F238E27FC236}">
                    <a16:creationId xmlns:a16="http://schemas.microsoft.com/office/drawing/2014/main" id="{0DD50EFA-8193-4994-97AE-ADB647DB12D8}"/>
                  </a:ext>
                </a:extLst>
              </p:cNvPr>
              <p:cNvSpPr txBox="1">
                <a:spLocks noRot="1" noChangeAspect="1" noMove="1" noResize="1" noEditPoints="1" noAdjustHandles="1" noChangeArrowheads="1" noChangeShapeType="1" noTextEdit="1"/>
              </p:cNvSpPr>
              <p:nvPr/>
            </p:nvSpPr>
            <p:spPr>
              <a:xfrm>
                <a:off x="7494200" y="232593"/>
                <a:ext cx="1433490" cy="2031325"/>
              </a:xfrm>
              <a:prstGeom prst="rect">
                <a:avLst/>
              </a:prstGeom>
              <a:blipFill>
                <a:blip r:embed="rId14"/>
                <a:stretch>
                  <a:fillRect l="-1271" t="-300" b="-2703"/>
                </a:stretch>
              </a:blipFill>
            </p:spPr>
            <p:txBody>
              <a:bodyPr/>
              <a:lstStyle/>
              <a:p>
                <a:r>
                  <a:rPr lang="es-ES">
                    <a:noFill/>
                  </a:rPr>
                  <a:t> </a:t>
                </a:r>
              </a:p>
            </p:txBody>
          </p:sp>
        </mc:Fallback>
      </mc:AlternateContent>
      <p:grpSp>
        <p:nvGrpSpPr>
          <p:cNvPr id="10" name="Grupo 9">
            <a:extLst>
              <a:ext uri="{FF2B5EF4-FFF2-40B4-BE49-F238E27FC236}">
                <a16:creationId xmlns:a16="http://schemas.microsoft.com/office/drawing/2014/main" id="{B3144BEB-27BE-45C8-B6E8-00D46EB2D5AD}"/>
              </a:ext>
            </a:extLst>
          </p:cNvPr>
          <p:cNvGrpSpPr/>
          <p:nvPr/>
        </p:nvGrpSpPr>
        <p:grpSpPr>
          <a:xfrm>
            <a:off x="2920765" y="232593"/>
            <a:ext cx="4282838" cy="5632452"/>
            <a:chOff x="2920765" y="232593"/>
            <a:chExt cx="4282838" cy="5632452"/>
          </a:xfrm>
        </p:grpSpPr>
        <p:cxnSp>
          <p:nvCxnSpPr>
            <p:cNvPr id="3" name="Conector recto 2">
              <a:extLst>
                <a:ext uri="{FF2B5EF4-FFF2-40B4-BE49-F238E27FC236}">
                  <a16:creationId xmlns:a16="http://schemas.microsoft.com/office/drawing/2014/main" id="{F33E8AE6-916D-420E-86A8-C46B395F5D57}"/>
                </a:ext>
              </a:extLst>
            </p:cNvPr>
            <p:cNvCxnSpPr>
              <a:cxnSpLocks/>
              <a:stCxn id="22" idx="0"/>
              <a:endCxn id="19" idx="2"/>
            </p:cNvCxnSpPr>
            <p:nvPr/>
          </p:nvCxnSpPr>
          <p:spPr>
            <a:xfrm flipH="1">
              <a:off x="5067590" y="232593"/>
              <a:ext cx="4681" cy="5610769"/>
            </a:xfrm>
            <a:prstGeom prst="line">
              <a:avLst/>
            </a:prstGeom>
            <a:ln w="15875">
              <a:solidFill>
                <a:schemeClr val="bg1"/>
              </a:solidFill>
              <a:prstDash val="lgDash"/>
            </a:ln>
          </p:spPr>
          <p:style>
            <a:lnRef idx="1">
              <a:schemeClr val="accent1"/>
            </a:lnRef>
            <a:fillRef idx="0">
              <a:schemeClr val="accent1"/>
            </a:fillRef>
            <a:effectRef idx="0">
              <a:schemeClr val="accent1"/>
            </a:effectRef>
            <a:fontRef idx="minor">
              <a:schemeClr val="tx1"/>
            </a:fontRef>
          </p:style>
        </p:cxnSp>
        <p:cxnSp>
          <p:nvCxnSpPr>
            <p:cNvPr id="28" name="Conector recto 27">
              <a:extLst>
                <a:ext uri="{FF2B5EF4-FFF2-40B4-BE49-F238E27FC236}">
                  <a16:creationId xmlns:a16="http://schemas.microsoft.com/office/drawing/2014/main" id="{9B30C43C-77A4-451A-96A5-F7633F6BB9E2}"/>
                </a:ext>
              </a:extLst>
            </p:cNvPr>
            <p:cNvCxnSpPr>
              <a:cxnSpLocks/>
              <a:stCxn id="22" idx="1"/>
              <a:endCxn id="19" idx="3"/>
            </p:cNvCxnSpPr>
            <p:nvPr/>
          </p:nvCxnSpPr>
          <p:spPr>
            <a:xfrm flipV="1">
              <a:off x="2933192" y="3042856"/>
              <a:ext cx="4270411" cy="1558"/>
            </a:xfrm>
            <a:prstGeom prst="line">
              <a:avLst/>
            </a:prstGeom>
            <a:ln w="15875">
              <a:solidFill>
                <a:schemeClr val="bg1"/>
              </a:solidFill>
              <a:prstDash val="lgDash"/>
            </a:ln>
          </p:spPr>
          <p:style>
            <a:lnRef idx="1">
              <a:schemeClr val="accent1"/>
            </a:lnRef>
            <a:fillRef idx="0">
              <a:schemeClr val="accent1"/>
            </a:fillRef>
            <a:effectRef idx="0">
              <a:schemeClr val="accent1"/>
            </a:effectRef>
            <a:fontRef idx="minor">
              <a:schemeClr val="tx1"/>
            </a:fontRef>
          </p:style>
        </p:cxnSp>
        <p:cxnSp>
          <p:nvCxnSpPr>
            <p:cNvPr id="29" name="Conector recto 28">
              <a:extLst>
                <a:ext uri="{FF2B5EF4-FFF2-40B4-BE49-F238E27FC236}">
                  <a16:creationId xmlns:a16="http://schemas.microsoft.com/office/drawing/2014/main" id="{FF90C80D-F9FF-4810-BE51-77710177D9D9}"/>
                </a:ext>
              </a:extLst>
            </p:cNvPr>
            <p:cNvCxnSpPr>
              <a:cxnSpLocks/>
            </p:cNvCxnSpPr>
            <p:nvPr/>
          </p:nvCxnSpPr>
          <p:spPr>
            <a:xfrm flipV="1">
              <a:off x="2933192" y="2062352"/>
              <a:ext cx="4270411" cy="1558"/>
            </a:xfrm>
            <a:prstGeom prst="line">
              <a:avLst/>
            </a:prstGeom>
            <a:ln w="15875">
              <a:solidFill>
                <a:schemeClr val="bg1"/>
              </a:solidFill>
              <a:prstDash val="lgDash"/>
            </a:ln>
          </p:spPr>
          <p:style>
            <a:lnRef idx="1">
              <a:schemeClr val="accent1"/>
            </a:lnRef>
            <a:fillRef idx="0">
              <a:schemeClr val="accent1"/>
            </a:fillRef>
            <a:effectRef idx="0">
              <a:schemeClr val="accent1"/>
            </a:effectRef>
            <a:fontRef idx="minor">
              <a:schemeClr val="tx1"/>
            </a:fontRef>
          </p:style>
        </p:cxnSp>
        <p:cxnSp>
          <p:nvCxnSpPr>
            <p:cNvPr id="30" name="Conector recto 29">
              <a:extLst>
                <a:ext uri="{FF2B5EF4-FFF2-40B4-BE49-F238E27FC236}">
                  <a16:creationId xmlns:a16="http://schemas.microsoft.com/office/drawing/2014/main" id="{80546965-0AAF-4F51-9BEF-AE98DD7B8A3D}"/>
                </a:ext>
              </a:extLst>
            </p:cNvPr>
            <p:cNvCxnSpPr>
              <a:cxnSpLocks/>
            </p:cNvCxnSpPr>
            <p:nvPr/>
          </p:nvCxnSpPr>
          <p:spPr>
            <a:xfrm flipV="1">
              <a:off x="2920767" y="1084965"/>
              <a:ext cx="4270411" cy="1558"/>
            </a:xfrm>
            <a:prstGeom prst="line">
              <a:avLst/>
            </a:prstGeom>
            <a:ln w="15875">
              <a:solidFill>
                <a:schemeClr val="bg1"/>
              </a:solidFill>
              <a:prstDash val="lgDash"/>
            </a:ln>
          </p:spPr>
          <p:style>
            <a:lnRef idx="1">
              <a:schemeClr val="accent1"/>
            </a:lnRef>
            <a:fillRef idx="0">
              <a:schemeClr val="accent1"/>
            </a:fillRef>
            <a:effectRef idx="0">
              <a:schemeClr val="accent1"/>
            </a:effectRef>
            <a:fontRef idx="minor">
              <a:schemeClr val="tx1"/>
            </a:fontRef>
          </p:style>
        </p:cxnSp>
        <p:cxnSp>
          <p:nvCxnSpPr>
            <p:cNvPr id="31" name="Conector recto 30">
              <a:extLst>
                <a:ext uri="{FF2B5EF4-FFF2-40B4-BE49-F238E27FC236}">
                  <a16:creationId xmlns:a16="http://schemas.microsoft.com/office/drawing/2014/main" id="{D0159E36-E691-4ABB-8A1A-18B75F3C75BB}"/>
                </a:ext>
              </a:extLst>
            </p:cNvPr>
            <p:cNvCxnSpPr>
              <a:cxnSpLocks/>
            </p:cNvCxnSpPr>
            <p:nvPr/>
          </p:nvCxnSpPr>
          <p:spPr>
            <a:xfrm flipV="1">
              <a:off x="2920766" y="3950297"/>
              <a:ext cx="4270411" cy="1558"/>
            </a:xfrm>
            <a:prstGeom prst="line">
              <a:avLst/>
            </a:prstGeom>
            <a:ln w="15875">
              <a:solidFill>
                <a:schemeClr val="bg1"/>
              </a:solidFill>
              <a:prstDash val="lgDash"/>
            </a:ln>
          </p:spPr>
          <p:style>
            <a:lnRef idx="1">
              <a:schemeClr val="accent1"/>
            </a:lnRef>
            <a:fillRef idx="0">
              <a:schemeClr val="accent1"/>
            </a:fillRef>
            <a:effectRef idx="0">
              <a:schemeClr val="accent1"/>
            </a:effectRef>
            <a:fontRef idx="minor">
              <a:schemeClr val="tx1"/>
            </a:fontRef>
          </p:style>
        </p:cxnSp>
        <p:cxnSp>
          <p:nvCxnSpPr>
            <p:cNvPr id="32" name="Conector recto 31">
              <a:extLst>
                <a:ext uri="{FF2B5EF4-FFF2-40B4-BE49-F238E27FC236}">
                  <a16:creationId xmlns:a16="http://schemas.microsoft.com/office/drawing/2014/main" id="{72642567-7FB6-428D-9D8D-E1D655504CAE}"/>
                </a:ext>
              </a:extLst>
            </p:cNvPr>
            <p:cNvCxnSpPr>
              <a:cxnSpLocks/>
            </p:cNvCxnSpPr>
            <p:nvPr/>
          </p:nvCxnSpPr>
          <p:spPr>
            <a:xfrm flipV="1">
              <a:off x="2920765" y="4929878"/>
              <a:ext cx="4270411" cy="1558"/>
            </a:xfrm>
            <a:prstGeom prst="line">
              <a:avLst/>
            </a:prstGeom>
            <a:ln w="15875">
              <a:solidFill>
                <a:schemeClr val="bg1"/>
              </a:solidFill>
              <a:prstDash val="lgDash"/>
            </a:ln>
          </p:spPr>
          <p:style>
            <a:lnRef idx="1">
              <a:schemeClr val="accent1"/>
            </a:lnRef>
            <a:fillRef idx="0">
              <a:schemeClr val="accent1"/>
            </a:fillRef>
            <a:effectRef idx="0">
              <a:schemeClr val="accent1"/>
            </a:effectRef>
            <a:fontRef idx="minor">
              <a:schemeClr val="tx1"/>
            </a:fontRef>
          </p:style>
        </p:cxnSp>
        <p:cxnSp>
          <p:nvCxnSpPr>
            <p:cNvPr id="33" name="Conector recto 32">
              <a:extLst>
                <a:ext uri="{FF2B5EF4-FFF2-40B4-BE49-F238E27FC236}">
                  <a16:creationId xmlns:a16="http://schemas.microsoft.com/office/drawing/2014/main" id="{8941725E-F67D-430C-8556-BF0385557BDF}"/>
                </a:ext>
              </a:extLst>
            </p:cNvPr>
            <p:cNvCxnSpPr>
              <a:cxnSpLocks/>
            </p:cNvCxnSpPr>
            <p:nvPr/>
          </p:nvCxnSpPr>
          <p:spPr>
            <a:xfrm flipH="1">
              <a:off x="4324646" y="239684"/>
              <a:ext cx="4681" cy="5610769"/>
            </a:xfrm>
            <a:prstGeom prst="line">
              <a:avLst/>
            </a:prstGeom>
            <a:ln w="15875">
              <a:solidFill>
                <a:schemeClr val="bg1"/>
              </a:solidFill>
              <a:prstDash val="lgDash"/>
            </a:ln>
          </p:spPr>
          <p:style>
            <a:lnRef idx="1">
              <a:schemeClr val="accent1"/>
            </a:lnRef>
            <a:fillRef idx="0">
              <a:schemeClr val="accent1"/>
            </a:fillRef>
            <a:effectRef idx="0">
              <a:schemeClr val="accent1"/>
            </a:effectRef>
            <a:fontRef idx="minor">
              <a:schemeClr val="tx1"/>
            </a:fontRef>
          </p:style>
        </p:cxnSp>
        <p:cxnSp>
          <p:nvCxnSpPr>
            <p:cNvPr id="34" name="Conector recto 33">
              <a:extLst>
                <a:ext uri="{FF2B5EF4-FFF2-40B4-BE49-F238E27FC236}">
                  <a16:creationId xmlns:a16="http://schemas.microsoft.com/office/drawing/2014/main" id="{444772EA-1FFE-46E9-A38D-CCCB25196A64}"/>
                </a:ext>
              </a:extLst>
            </p:cNvPr>
            <p:cNvCxnSpPr>
              <a:cxnSpLocks/>
            </p:cNvCxnSpPr>
            <p:nvPr/>
          </p:nvCxnSpPr>
          <p:spPr>
            <a:xfrm flipH="1">
              <a:off x="3619557" y="254276"/>
              <a:ext cx="4681" cy="5610769"/>
            </a:xfrm>
            <a:prstGeom prst="line">
              <a:avLst/>
            </a:prstGeom>
            <a:ln w="15875">
              <a:solidFill>
                <a:schemeClr val="bg1"/>
              </a:solidFill>
              <a:prstDash val="lgDash"/>
            </a:ln>
          </p:spPr>
          <p:style>
            <a:lnRef idx="1">
              <a:schemeClr val="accent1"/>
            </a:lnRef>
            <a:fillRef idx="0">
              <a:schemeClr val="accent1"/>
            </a:fillRef>
            <a:effectRef idx="0">
              <a:schemeClr val="accent1"/>
            </a:effectRef>
            <a:fontRef idx="minor">
              <a:schemeClr val="tx1"/>
            </a:fontRef>
          </p:style>
        </p:cxnSp>
        <p:cxnSp>
          <p:nvCxnSpPr>
            <p:cNvPr id="35" name="Conector recto 34">
              <a:extLst>
                <a:ext uri="{FF2B5EF4-FFF2-40B4-BE49-F238E27FC236}">
                  <a16:creationId xmlns:a16="http://schemas.microsoft.com/office/drawing/2014/main" id="{037CF43A-3306-4A63-8616-E4EA1B6F3262}"/>
                </a:ext>
              </a:extLst>
            </p:cNvPr>
            <p:cNvCxnSpPr>
              <a:cxnSpLocks/>
            </p:cNvCxnSpPr>
            <p:nvPr/>
          </p:nvCxnSpPr>
          <p:spPr>
            <a:xfrm flipH="1">
              <a:off x="5804949" y="246412"/>
              <a:ext cx="4681" cy="5610769"/>
            </a:xfrm>
            <a:prstGeom prst="line">
              <a:avLst/>
            </a:prstGeom>
            <a:ln w="15875">
              <a:solidFill>
                <a:schemeClr val="bg1"/>
              </a:solidFill>
              <a:prstDash val="lgDash"/>
            </a:ln>
          </p:spPr>
          <p:style>
            <a:lnRef idx="1">
              <a:schemeClr val="accent1"/>
            </a:lnRef>
            <a:fillRef idx="0">
              <a:schemeClr val="accent1"/>
            </a:fillRef>
            <a:effectRef idx="0">
              <a:schemeClr val="accent1"/>
            </a:effectRef>
            <a:fontRef idx="minor">
              <a:schemeClr val="tx1"/>
            </a:fontRef>
          </p:style>
        </p:cxnSp>
        <p:cxnSp>
          <p:nvCxnSpPr>
            <p:cNvPr id="36" name="Conector recto 35">
              <a:extLst>
                <a:ext uri="{FF2B5EF4-FFF2-40B4-BE49-F238E27FC236}">
                  <a16:creationId xmlns:a16="http://schemas.microsoft.com/office/drawing/2014/main" id="{B79A1A38-5FC9-418A-84A2-BA4C44960951}"/>
                </a:ext>
              </a:extLst>
            </p:cNvPr>
            <p:cNvCxnSpPr>
              <a:cxnSpLocks/>
            </p:cNvCxnSpPr>
            <p:nvPr/>
          </p:nvCxnSpPr>
          <p:spPr>
            <a:xfrm flipH="1">
              <a:off x="6510038" y="246412"/>
              <a:ext cx="4681" cy="5610769"/>
            </a:xfrm>
            <a:prstGeom prst="line">
              <a:avLst/>
            </a:prstGeom>
            <a:ln w="15875">
              <a:solidFill>
                <a:schemeClr val="bg1"/>
              </a:solidFill>
              <a:prstDash val="lgDash"/>
            </a:ln>
          </p:spPr>
          <p:style>
            <a:lnRef idx="1">
              <a:schemeClr val="accent1"/>
            </a:lnRef>
            <a:fillRef idx="0">
              <a:schemeClr val="accent1"/>
            </a:fillRef>
            <a:effectRef idx="0">
              <a:schemeClr val="accent1"/>
            </a:effectRef>
            <a:fontRef idx="minor">
              <a:schemeClr val="tx1"/>
            </a:fontRef>
          </p:style>
        </p:cxnSp>
      </p:grpSp>
      <p:sp>
        <p:nvSpPr>
          <p:cNvPr id="25" name="Rectángulo 24">
            <a:extLst>
              <a:ext uri="{FF2B5EF4-FFF2-40B4-BE49-F238E27FC236}">
                <a16:creationId xmlns:a16="http://schemas.microsoft.com/office/drawing/2014/main" id="{858534D3-D079-41DC-A855-C69D29B82CF0}"/>
              </a:ext>
            </a:extLst>
          </p:cNvPr>
          <p:cNvSpPr/>
          <p:nvPr/>
        </p:nvSpPr>
        <p:spPr>
          <a:xfrm>
            <a:off x="0" y="873306"/>
            <a:ext cx="1785769" cy="5215521"/>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s-ES" sz="1350" u="sng" dirty="0">
                <a:solidFill>
                  <a:schemeClr val="bg1"/>
                </a:solidFill>
              </a:rPr>
              <a:t>Crecimiento cristalino</a:t>
            </a:r>
          </a:p>
          <a:p>
            <a:pPr marL="108000" indent="-72000">
              <a:buFontTx/>
              <a:buChar char="-"/>
            </a:pPr>
            <a:r>
              <a:rPr lang="es-ES" sz="1350" dirty="0">
                <a:solidFill>
                  <a:schemeClr val="bg1"/>
                </a:solidFill>
              </a:rPr>
              <a:t>Deposición</a:t>
            </a:r>
          </a:p>
          <a:p>
            <a:pPr marL="108000" indent="-72000">
              <a:buFontTx/>
              <a:buChar char="-"/>
            </a:pPr>
            <a:r>
              <a:rPr lang="es-ES" sz="1350" dirty="0">
                <a:solidFill>
                  <a:schemeClr val="bg1"/>
                </a:solidFill>
              </a:rPr>
              <a:t>Conceptos</a:t>
            </a:r>
          </a:p>
          <a:p>
            <a:pPr marL="108000" indent="-72000">
              <a:buFontTx/>
              <a:buChar char="-"/>
            </a:pPr>
            <a:r>
              <a:rPr lang="es-ES" sz="1350" dirty="0">
                <a:solidFill>
                  <a:schemeClr val="bg1"/>
                </a:solidFill>
              </a:rPr>
              <a:t>Tipos de Crecimiento</a:t>
            </a:r>
          </a:p>
          <a:p>
            <a:pPr marL="108000" indent="-72000">
              <a:buFontTx/>
              <a:buChar char="-"/>
            </a:pPr>
            <a:r>
              <a:rPr lang="es-ES" sz="1350" dirty="0"/>
              <a:t>Modelo TSK</a:t>
            </a:r>
          </a:p>
          <a:p>
            <a:pPr marL="108000" indent="-72000">
              <a:buFontTx/>
              <a:buChar char="-"/>
            </a:pPr>
            <a:endParaRPr lang="es-ES" sz="1350" dirty="0"/>
          </a:p>
          <a:p>
            <a:r>
              <a:rPr lang="es-ES" sz="1350" u="sng" dirty="0">
                <a:solidFill>
                  <a:schemeClr val="bg1"/>
                </a:solidFill>
              </a:rPr>
              <a:t>Simulación atomística</a:t>
            </a:r>
          </a:p>
          <a:p>
            <a:pPr marL="108000" indent="-72000">
              <a:buFontTx/>
              <a:buChar char="-"/>
            </a:pPr>
            <a:r>
              <a:rPr lang="es-ES" sz="1350" dirty="0">
                <a:solidFill>
                  <a:schemeClr val="bg1"/>
                </a:solidFill>
              </a:rPr>
              <a:t>Introducción</a:t>
            </a:r>
          </a:p>
          <a:p>
            <a:pPr marL="108000" indent="-72000">
              <a:buFontTx/>
              <a:buChar char="-"/>
            </a:pPr>
            <a:r>
              <a:rPr lang="es-ES" sz="1350" dirty="0">
                <a:solidFill>
                  <a:schemeClr val="bg1"/>
                </a:solidFill>
              </a:rPr>
              <a:t>Dinámica molecular</a:t>
            </a:r>
          </a:p>
          <a:p>
            <a:pPr marL="108000" indent="-72000">
              <a:buFontTx/>
              <a:buChar char="-"/>
            </a:pPr>
            <a:r>
              <a:rPr lang="es-ES" sz="1350" dirty="0">
                <a:solidFill>
                  <a:schemeClr val="bg1"/>
                </a:solidFill>
              </a:rPr>
              <a:t>Monte Carlo</a:t>
            </a:r>
          </a:p>
          <a:p>
            <a:pPr marL="288000" lvl="1" indent="-171450">
              <a:buFont typeface="Arial" panose="020B0604020202020204" pitchFamily="34" charset="0"/>
              <a:buChar char="•"/>
            </a:pPr>
            <a:r>
              <a:rPr lang="es-ES" sz="1350" dirty="0">
                <a:solidFill>
                  <a:schemeClr val="bg1"/>
                </a:solidFill>
              </a:rPr>
              <a:t>KMC</a:t>
            </a:r>
          </a:p>
          <a:p>
            <a:pPr marL="288000" lvl="1" indent="-171450">
              <a:buFont typeface="Arial" panose="020B0604020202020204" pitchFamily="34" charset="0"/>
              <a:buChar char="•"/>
            </a:pPr>
            <a:r>
              <a:rPr lang="es-ES" sz="1350" dirty="0">
                <a:solidFill>
                  <a:schemeClr val="bg1"/>
                </a:solidFill>
              </a:rPr>
              <a:t>Paralelización</a:t>
            </a:r>
          </a:p>
          <a:p>
            <a:endParaRPr lang="es-ES" sz="1350" b="1" u="sng" dirty="0"/>
          </a:p>
          <a:p>
            <a:r>
              <a:rPr lang="es-ES" sz="1350" u="sng" dirty="0">
                <a:solidFill>
                  <a:schemeClr val="bg1"/>
                </a:solidFill>
              </a:rPr>
              <a:t>Aportaciones</a:t>
            </a:r>
          </a:p>
          <a:p>
            <a:pPr marL="108000" indent="-72000">
              <a:buFontTx/>
              <a:buChar char="-"/>
            </a:pPr>
            <a:r>
              <a:rPr lang="es-ES" sz="1350" dirty="0" err="1">
                <a:solidFill>
                  <a:schemeClr val="bg1"/>
                </a:solidFill>
              </a:rPr>
              <a:t>Homoepitaxia</a:t>
            </a:r>
            <a:endParaRPr lang="es-ES" sz="1350" dirty="0">
              <a:solidFill>
                <a:schemeClr val="bg1"/>
              </a:solidFill>
            </a:endParaRPr>
          </a:p>
          <a:p>
            <a:pPr marL="108000" indent="-72000">
              <a:buFontTx/>
              <a:buChar char="-"/>
            </a:pPr>
            <a:r>
              <a:rPr lang="es-ES" sz="1350" dirty="0" err="1">
                <a:solidFill>
                  <a:schemeClr val="bg1"/>
                </a:solidFill>
              </a:rPr>
              <a:t>Heteroepitaxia</a:t>
            </a:r>
            <a:endParaRPr lang="es-ES" sz="1350" dirty="0">
              <a:solidFill>
                <a:schemeClr val="bg1"/>
              </a:solidFill>
            </a:endParaRPr>
          </a:p>
          <a:p>
            <a:pPr marL="108000" indent="-72000">
              <a:buFontTx/>
              <a:buChar char="-"/>
            </a:pPr>
            <a:r>
              <a:rPr lang="es-ES" sz="1350" dirty="0"/>
              <a:t>Análisis </a:t>
            </a:r>
            <a:r>
              <a:rPr lang="es-ES" sz="1350" dirty="0" err="1"/>
              <a:t>MMonCa</a:t>
            </a:r>
            <a:endParaRPr lang="es-ES" sz="1350" dirty="0"/>
          </a:p>
          <a:p>
            <a:endParaRPr lang="es-ES" sz="1350" dirty="0"/>
          </a:p>
          <a:p>
            <a:r>
              <a:rPr lang="es-ES" sz="1350" b="1" u="sng" dirty="0">
                <a:solidFill>
                  <a:srgbClr val="FD9101"/>
                </a:solidFill>
              </a:rPr>
              <a:t>Simulador distribuido</a:t>
            </a:r>
          </a:p>
          <a:p>
            <a:pPr marL="108000" indent="-72000">
              <a:buFontTx/>
              <a:buChar char="-"/>
            </a:pPr>
            <a:r>
              <a:rPr lang="es-ES" sz="1350" dirty="0">
                <a:solidFill>
                  <a:schemeClr val="bg1"/>
                </a:solidFill>
              </a:rPr>
              <a:t>Versión secuencial</a:t>
            </a:r>
          </a:p>
          <a:p>
            <a:pPr marL="108000" indent="-72000">
              <a:buFontTx/>
              <a:buChar char="-"/>
            </a:pPr>
            <a:r>
              <a:rPr lang="es-ES" sz="1350" dirty="0">
                <a:solidFill>
                  <a:schemeClr val="bg1"/>
                </a:solidFill>
              </a:rPr>
              <a:t>Versión distribuida</a:t>
            </a:r>
          </a:p>
          <a:p>
            <a:pPr marL="108000" indent="-72000">
              <a:buFontTx/>
              <a:buChar char="-"/>
            </a:pPr>
            <a:r>
              <a:rPr lang="es-ES" sz="1350" b="1" dirty="0">
                <a:solidFill>
                  <a:srgbClr val="FD9101"/>
                </a:solidFill>
              </a:rPr>
              <a:t>Simulaciones</a:t>
            </a:r>
          </a:p>
          <a:p>
            <a:endParaRPr lang="es-ES" sz="1350" dirty="0"/>
          </a:p>
          <a:p>
            <a:r>
              <a:rPr lang="es-ES" sz="1350" u="sng" dirty="0"/>
              <a:t>Conclusiones</a:t>
            </a:r>
          </a:p>
        </p:txBody>
      </p:sp>
    </p:spTree>
    <p:extLst>
      <p:ext uri="{BB962C8B-B14F-4D97-AF65-F5344CB8AC3E}">
        <p14:creationId xmlns:p14="http://schemas.microsoft.com/office/powerpoint/2010/main" val="38498528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xit" presetSubtype="32" fill="hold" nodeType="clickEffect">
                                  <p:stCondLst>
                                    <p:cond delay="0"/>
                                  </p:stCondLst>
                                  <p:childTnLst>
                                    <p:animEffect transition="out" filter="circle(out)">
                                      <p:cBhvr>
                                        <p:cTn id="6" dur="500"/>
                                        <p:tgtEl>
                                          <p:spTgt spid="10"/>
                                        </p:tgtEl>
                                      </p:cBhvr>
                                    </p:animEffect>
                                    <p:set>
                                      <p:cBhvr>
                                        <p:cTn id="7" dur="1" fill="hold">
                                          <p:stCondLst>
                                            <p:cond delay="499"/>
                                          </p:stCondLst>
                                        </p:cTn>
                                        <p:tgtEl>
                                          <p:spTgt spid="10"/>
                                        </p:tgtEl>
                                        <p:attrNameLst>
                                          <p:attrName>style.visibility</p:attrName>
                                        </p:attrNameLst>
                                      </p:cBhvr>
                                      <p:to>
                                        <p:strVal val="hidden"/>
                                      </p:to>
                                    </p:set>
                                  </p:childTnLst>
                                </p:cTn>
                              </p:par>
                              <p:par>
                                <p:cTn id="8" presetID="3" presetClass="emph" presetSubtype="2" fill="hold" nodeType="withEffect">
                                  <p:stCondLst>
                                    <p:cond delay="0"/>
                                  </p:stCondLst>
                                  <p:childTnLst>
                                    <p:animClr clrSpc="rgb" dir="cw">
                                      <p:cBhvr override="childStyle">
                                        <p:cTn id="9" dur="10" fill="hold"/>
                                        <p:tgtEl>
                                          <p:spTgt spid="27">
                                            <p:txEl>
                                              <p:pRg st="5" end="5"/>
                                            </p:txEl>
                                          </p:spTgt>
                                        </p:tgtEl>
                                        <p:attrNameLst>
                                          <p:attrName>style.color</p:attrName>
                                        </p:attrNameLst>
                                      </p:cBhvr>
                                      <p:to>
                                        <a:schemeClr val="accent1"/>
                                      </p:to>
                                    </p:animClr>
                                  </p:childTnLst>
                                  <p:subTnLst>
                                    <p:animClr clrSpc="rgb" dir="cw">
                                      <p:cBhvr override="childStyle">
                                        <p:cTn dur="1" fill="hold" display="0" masterRel="nextClick" afterEffect="1"/>
                                        <p:tgtEl>
                                          <p:spTgt spid="27">
                                            <p:txEl>
                                              <p:pRg st="5" end="5"/>
                                            </p:txEl>
                                          </p:spTgt>
                                        </p:tgtEl>
                                        <p:attrNameLst>
                                          <p:attrName>ppt_c</p:attrName>
                                        </p:attrNameLst>
                                      </p:cBhvr>
                                      <p:to>
                                        <a:schemeClr val="tx1"/>
                                      </p:to>
                                    </p:animClr>
                                  </p:subTnLst>
                                </p:cTn>
                              </p:par>
                            </p:childTnLst>
                          </p:cTn>
                        </p:par>
                      </p:childTnLst>
                    </p:cTn>
                  </p:par>
                  <p:par>
                    <p:cTn id="10" fill="hold">
                      <p:stCondLst>
                        <p:cond delay="indefinite"/>
                      </p:stCondLst>
                      <p:childTnLst>
                        <p:par>
                          <p:cTn id="11" fill="hold">
                            <p:stCondLst>
                              <p:cond delay="0"/>
                            </p:stCondLst>
                            <p:childTnLst>
                              <p:par>
                                <p:cTn id="12" presetID="14" presetClass="exit" presetSubtype="10" fill="hold" nodeType="clickEffect">
                                  <p:stCondLst>
                                    <p:cond delay="0"/>
                                  </p:stCondLst>
                                  <p:childTnLst>
                                    <p:animEffect transition="out" filter="randombar(horizontal)">
                                      <p:cBhvr>
                                        <p:cTn id="13" dur="750"/>
                                        <p:tgtEl>
                                          <p:spTgt spid="22"/>
                                        </p:tgtEl>
                                      </p:cBhvr>
                                    </p:animEffect>
                                    <p:set>
                                      <p:cBhvr>
                                        <p:cTn id="14" dur="1" fill="hold">
                                          <p:stCondLst>
                                            <p:cond delay="749"/>
                                          </p:stCondLst>
                                        </p:cTn>
                                        <p:tgtEl>
                                          <p:spTgt spid="22"/>
                                        </p:tgtEl>
                                        <p:attrNameLst>
                                          <p:attrName>style.visibility</p:attrName>
                                        </p:attrNameLst>
                                      </p:cBhvr>
                                      <p:to>
                                        <p:strVal val="hidden"/>
                                      </p:to>
                                    </p:set>
                                  </p:childTnLst>
                                </p:cTn>
                              </p:par>
                              <p:par>
                                <p:cTn id="15" presetID="3" presetClass="emph" presetSubtype="2" fill="hold" nodeType="withEffect">
                                  <p:stCondLst>
                                    <p:cond delay="0"/>
                                  </p:stCondLst>
                                  <p:childTnLst>
                                    <p:animClr clrSpc="rgb" dir="cw">
                                      <p:cBhvr override="childStyle">
                                        <p:cTn id="16" dur="10" fill="hold"/>
                                        <p:tgtEl>
                                          <p:spTgt spid="27">
                                            <p:txEl>
                                              <p:pRg st="6" end="6"/>
                                            </p:txEl>
                                          </p:spTgt>
                                        </p:tgtEl>
                                        <p:attrNameLst>
                                          <p:attrName>style.color</p:attrName>
                                        </p:attrNameLst>
                                      </p:cBhvr>
                                      <p:to>
                                        <a:schemeClr val="accent1"/>
                                      </p:to>
                                    </p:animClr>
                                  </p:childTnLst>
                                  <p:subTnLst>
                                    <p:animClr clrSpc="rgb" dir="cw">
                                      <p:cBhvr override="childStyle">
                                        <p:cTn dur="1" fill="hold" display="0" masterRel="nextClick" afterEffect="1"/>
                                        <p:tgtEl>
                                          <p:spTgt spid="27">
                                            <p:txEl>
                                              <p:pRg st="6" end="6"/>
                                            </p:txEl>
                                          </p:spTgt>
                                        </p:tgtEl>
                                        <p:attrNameLst>
                                          <p:attrName>ppt_c</p:attrName>
                                        </p:attrNameLst>
                                      </p:cBhvr>
                                      <p:to>
                                        <a:schemeClr val="tx1"/>
                                      </p:to>
                                    </p:animClr>
                                  </p:subTnLst>
                                </p:cTn>
                              </p:par>
                            </p:childTnLst>
                          </p:cTn>
                        </p:par>
                      </p:childTnLst>
                    </p:cTn>
                  </p:par>
                  <p:par>
                    <p:cTn id="17" fill="hold">
                      <p:stCondLst>
                        <p:cond delay="indefinite"/>
                      </p:stCondLst>
                      <p:childTnLst>
                        <p:par>
                          <p:cTn id="18" fill="hold">
                            <p:stCondLst>
                              <p:cond delay="0"/>
                            </p:stCondLst>
                            <p:childTnLst>
                              <p:par>
                                <p:cTn id="19" presetID="14" presetClass="exit" presetSubtype="10" fill="hold" nodeType="clickEffect">
                                  <p:stCondLst>
                                    <p:cond delay="0"/>
                                  </p:stCondLst>
                                  <p:childTnLst>
                                    <p:animEffect transition="out" filter="randombar(horizontal)">
                                      <p:cBhvr>
                                        <p:cTn id="20" dur="750"/>
                                        <p:tgtEl>
                                          <p:spTgt spid="21"/>
                                        </p:tgtEl>
                                      </p:cBhvr>
                                    </p:animEffect>
                                    <p:set>
                                      <p:cBhvr>
                                        <p:cTn id="21" dur="1" fill="hold">
                                          <p:stCondLst>
                                            <p:cond delay="749"/>
                                          </p:stCondLst>
                                        </p:cTn>
                                        <p:tgtEl>
                                          <p:spTgt spid="21"/>
                                        </p:tgtEl>
                                        <p:attrNameLst>
                                          <p:attrName>style.visibility</p:attrName>
                                        </p:attrNameLst>
                                      </p:cBhvr>
                                      <p:to>
                                        <p:strVal val="hidden"/>
                                      </p:to>
                                    </p:set>
                                  </p:childTnLst>
                                </p:cTn>
                              </p:par>
                              <p:par>
                                <p:cTn id="22" presetID="3" presetClass="emph" presetSubtype="2" fill="hold" nodeType="withEffect">
                                  <p:stCondLst>
                                    <p:cond delay="0"/>
                                  </p:stCondLst>
                                  <p:childTnLst>
                                    <p:animClr clrSpc="rgb" dir="cw">
                                      <p:cBhvr override="childStyle">
                                        <p:cTn id="23" dur="10" fill="hold"/>
                                        <p:tgtEl>
                                          <p:spTgt spid="27">
                                            <p:txEl>
                                              <p:pRg st="7" end="7"/>
                                            </p:txEl>
                                          </p:spTgt>
                                        </p:tgtEl>
                                        <p:attrNameLst>
                                          <p:attrName>style.color</p:attrName>
                                        </p:attrNameLst>
                                      </p:cBhvr>
                                      <p:to>
                                        <a:schemeClr val="accent1"/>
                                      </p:to>
                                    </p:animClr>
                                  </p:childTnLst>
                                  <p:subTnLst>
                                    <p:animClr clrSpc="rgb" dir="cw">
                                      <p:cBhvr override="childStyle">
                                        <p:cTn dur="1" fill="hold" display="0" masterRel="nextClick" afterEffect="1"/>
                                        <p:tgtEl>
                                          <p:spTgt spid="27">
                                            <p:txEl>
                                              <p:pRg st="7" end="7"/>
                                            </p:txEl>
                                          </p:spTgt>
                                        </p:tgtEl>
                                        <p:attrNameLst>
                                          <p:attrName>ppt_c</p:attrName>
                                        </p:attrNameLst>
                                      </p:cBhvr>
                                      <p:to>
                                        <a:schemeClr val="tx1"/>
                                      </p:to>
                                    </p:animClr>
                                  </p:subTnLst>
                                </p:cTn>
                              </p:par>
                            </p:childTnLst>
                          </p:cTn>
                        </p:par>
                      </p:childTnLst>
                    </p:cTn>
                  </p:par>
                  <p:par>
                    <p:cTn id="24" fill="hold">
                      <p:stCondLst>
                        <p:cond delay="indefinite"/>
                      </p:stCondLst>
                      <p:childTnLst>
                        <p:par>
                          <p:cTn id="25" fill="hold">
                            <p:stCondLst>
                              <p:cond delay="0"/>
                            </p:stCondLst>
                            <p:childTnLst>
                              <p:par>
                                <p:cTn id="26" presetID="14" presetClass="exit" presetSubtype="10" fill="hold" nodeType="clickEffect">
                                  <p:stCondLst>
                                    <p:cond delay="0"/>
                                  </p:stCondLst>
                                  <p:childTnLst>
                                    <p:animEffect transition="out" filter="randombar(horizontal)">
                                      <p:cBhvr>
                                        <p:cTn id="27" dur="750"/>
                                        <p:tgtEl>
                                          <p:spTgt spid="20"/>
                                        </p:tgtEl>
                                      </p:cBhvr>
                                    </p:animEffect>
                                    <p:set>
                                      <p:cBhvr>
                                        <p:cTn id="28" dur="1" fill="hold">
                                          <p:stCondLst>
                                            <p:cond delay="749"/>
                                          </p:stCondLst>
                                        </p:cTn>
                                        <p:tgtEl>
                                          <p:spTgt spid="20"/>
                                        </p:tgtEl>
                                        <p:attrNameLst>
                                          <p:attrName>style.visibility</p:attrName>
                                        </p:attrNameLst>
                                      </p:cBhvr>
                                      <p:to>
                                        <p:strVal val="hidden"/>
                                      </p:to>
                                    </p:set>
                                  </p:childTnLst>
                                </p:cTn>
                              </p:par>
                              <p:par>
                                <p:cTn id="29" presetID="3" presetClass="emph" presetSubtype="2" fill="hold" nodeType="withEffect">
                                  <p:stCondLst>
                                    <p:cond delay="0"/>
                                  </p:stCondLst>
                                  <p:childTnLst>
                                    <p:animClr clrSpc="rgb" dir="cw">
                                      <p:cBhvr override="childStyle">
                                        <p:cTn id="30" dur="10" fill="hold"/>
                                        <p:tgtEl>
                                          <p:spTgt spid="27">
                                            <p:txEl>
                                              <p:pRg st="8" end="8"/>
                                            </p:txEl>
                                          </p:spTgt>
                                        </p:tgtEl>
                                        <p:attrNameLst>
                                          <p:attrName>style.color</p:attrName>
                                        </p:attrNameLst>
                                      </p:cBhvr>
                                      <p:to>
                                        <a:schemeClr val="accent1"/>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ángulo 7"/>
          <p:cNvSpPr/>
          <p:nvPr/>
        </p:nvSpPr>
        <p:spPr>
          <a:xfrm>
            <a:off x="0" y="6088828"/>
            <a:ext cx="9144000" cy="769172"/>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r"/>
            <a:endParaRPr lang="es-ES" dirty="0"/>
          </a:p>
        </p:txBody>
      </p:sp>
      <p:sp>
        <p:nvSpPr>
          <p:cNvPr id="9" name="Rectángulo 8"/>
          <p:cNvSpPr/>
          <p:nvPr/>
        </p:nvSpPr>
        <p:spPr>
          <a:xfrm>
            <a:off x="0" y="0"/>
            <a:ext cx="1785769" cy="6088828"/>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ES" dirty="0"/>
          </a:p>
        </p:txBody>
      </p:sp>
      <p:pic>
        <p:nvPicPr>
          <p:cNvPr id="11" name="Picture 6" descr="Resultado de imagen de universidad de cádiz"/>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9773" y="75303"/>
            <a:ext cx="473646" cy="60897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8" descr="Resultado de imagen de sistemas inteligentes de computación uc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458" y="75304"/>
            <a:ext cx="1085768" cy="608974"/>
          </a:xfrm>
          <a:prstGeom prst="rect">
            <a:avLst/>
          </a:prstGeom>
          <a:noFill/>
          <a:extLst>
            <a:ext uri="{909E8E84-426E-40DD-AFC4-6F175D3DCCD1}">
              <a14:hiddenFill xmlns:a14="http://schemas.microsoft.com/office/drawing/2010/main">
                <a:solidFill>
                  <a:srgbClr val="FFFFFF"/>
                </a:solidFill>
              </a14:hiddenFill>
            </a:ext>
          </a:extLst>
        </p:spPr>
      </p:pic>
      <p:sp>
        <p:nvSpPr>
          <p:cNvPr id="17" name="Título 1">
            <a:extLst>
              <a:ext uri="{FF2B5EF4-FFF2-40B4-BE49-F238E27FC236}">
                <a16:creationId xmlns:a16="http://schemas.microsoft.com/office/drawing/2014/main" id="{E6BDCEEE-1383-41DE-8109-024FFC9938E2}"/>
              </a:ext>
            </a:extLst>
          </p:cNvPr>
          <p:cNvSpPr txBox="1">
            <a:spLocks/>
          </p:cNvSpPr>
          <p:nvPr/>
        </p:nvSpPr>
        <p:spPr>
          <a:xfrm>
            <a:off x="2033195" y="198971"/>
            <a:ext cx="6820349" cy="887552"/>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a:lstStyle>
          <a:p>
            <a:r>
              <a:rPr lang="es-ES" dirty="0"/>
              <a:t>conclusiones</a:t>
            </a:r>
          </a:p>
        </p:txBody>
      </p:sp>
      <mc:AlternateContent xmlns:mc="http://schemas.openxmlformats.org/markup-compatibility/2006">
        <mc:Choice xmlns:a14="http://schemas.microsoft.com/office/drawing/2010/main" Requires="a14">
          <p:sp>
            <p:nvSpPr>
              <p:cNvPr id="26" name="Rectángulo 25">
                <a:extLst>
                  <a:ext uri="{FF2B5EF4-FFF2-40B4-BE49-F238E27FC236}">
                    <a16:creationId xmlns:a16="http://schemas.microsoft.com/office/drawing/2014/main" id="{B1F964E8-0B08-401C-B36A-F23414B10A0A}"/>
                  </a:ext>
                </a:extLst>
              </p:cNvPr>
              <p:cNvSpPr/>
              <p:nvPr/>
            </p:nvSpPr>
            <p:spPr>
              <a:xfrm>
                <a:off x="2300324" y="993753"/>
                <a:ext cx="6553220" cy="4770537"/>
              </a:xfrm>
              <a:prstGeom prst="rect">
                <a:avLst/>
              </a:prstGeom>
            </p:spPr>
            <p:txBody>
              <a:bodyPr wrap="square">
                <a:spAutoFit/>
              </a:bodyPr>
              <a:lstStyle/>
              <a:p>
                <a:pPr marL="285750" indent="-285750">
                  <a:spcBef>
                    <a:spcPts val="1800"/>
                  </a:spcBef>
                  <a:buFontTx/>
                  <a:buChar char="-"/>
                </a:pPr>
                <a:r>
                  <a:rPr lang="es-ES" dirty="0"/>
                  <a:t>Se han realizado aproximaciones de </a:t>
                </a:r>
                <a:r>
                  <a:rPr lang="es-ES" u="sng" dirty="0"/>
                  <a:t>simulación de </a:t>
                </a:r>
                <a:r>
                  <a:rPr lang="es-ES" u="sng" dirty="0" err="1"/>
                  <a:t>homoepitaxia</a:t>
                </a:r>
                <a:r>
                  <a:rPr lang="es-ES" dirty="0"/>
                  <a:t>.</a:t>
                </a:r>
              </a:p>
              <a:p>
                <a:pPr marL="285750" indent="-285750">
                  <a:spcBef>
                    <a:spcPts val="1800"/>
                  </a:spcBef>
                  <a:buFontTx/>
                  <a:buChar char="-"/>
                </a:pPr>
                <a:r>
                  <a:rPr lang="es-ES" dirty="0"/>
                  <a:t>Se han realizado aproximaciones de </a:t>
                </a:r>
                <a:r>
                  <a:rPr lang="es-ES" u="sng" dirty="0"/>
                  <a:t>simulación de </a:t>
                </a:r>
                <a:r>
                  <a:rPr lang="es-ES" u="sng" dirty="0" err="1"/>
                  <a:t>heteroepitaxia</a:t>
                </a:r>
                <a:r>
                  <a:rPr lang="es-ES" dirty="0"/>
                  <a:t> reproduciendo el crecimiento de puntos cuánticos mediante KMC </a:t>
                </a:r>
                <a:r>
                  <a:rPr lang="es-ES" dirty="0" err="1"/>
                  <a:t>Multiescala</a:t>
                </a:r>
                <a:r>
                  <a:rPr lang="es-ES" dirty="0"/>
                  <a:t>.</a:t>
                </a:r>
              </a:p>
              <a:p>
                <a:pPr marL="285750" indent="-285750">
                  <a:spcBef>
                    <a:spcPts val="2400"/>
                  </a:spcBef>
                  <a:buFontTx/>
                  <a:buChar char="-"/>
                </a:pPr>
                <a:r>
                  <a:rPr lang="es-ES" dirty="0"/>
                  <a:t>Se ha adaptado y analizado el software libre </a:t>
                </a:r>
                <a:r>
                  <a:rPr lang="es-ES" dirty="0" err="1"/>
                  <a:t>MMonCa</a:t>
                </a:r>
                <a:r>
                  <a:rPr lang="es-ES" dirty="0"/>
                  <a:t>, estudiando la capacidad de paralelización del mismo mediante la </a:t>
                </a:r>
                <a:r>
                  <a:rPr lang="es-ES" u="sng" dirty="0"/>
                  <a:t>arquitectura de memoria compartida</a:t>
                </a:r>
                <a:r>
                  <a:rPr lang="es-ES" dirty="0"/>
                  <a:t>.</a:t>
                </a:r>
              </a:p>
              <a:p>
                <a:pPr marL="285750" indent="-285750">
                  <a:spcBef>
                    <a:spcPts val="2400"/>
                  </a:spcBef>
                  <a:buFontTx/>
                  <a:buChar char="-"/>
                </a:pPr>
                <a:r>
                  <a:rPr lang="es-ES" dirty="0"/>
                  <a:t>Se ha elaborado una implementación KMC paralelizada mediante </a:t>
                </a:r>
                <a:r>
                  <a:rPr lang="es-ES" u="sng" dirty="0"/>
                  <a:t>arquitectura distribuida</a:t>
                </a:r>
                <a:r>
                  <a:rPr lang="es-ES" dirty="0"/>
                  <a:t>, con los siguientes resultados:</a:t>
                </a:r>
              </a:p>
              <a:p>
                <a:pPr marL="742950" lvl="1" indent="-285750">
                  <a:spcBef>
                    <a:spcPts val="600"/>
                  </a:spcBef>
                  <a:buFont typeface="Arial" panose="020B0604020202020204" pitchFamily="34" charset="0"/>
                  <a:buChar char="•"/>
                </a:pPr>
                <a:r>
                  <a:rPr lang="es-ES" dirty="0"/>
                  <a:t>Importante mejora de rendimiento para sistemas grandes (</a:t>
                </a:r>
                <a14:m>
                  <m:oMath xmlns:m="http://schemas.openxmlformats.org/officeDocument/2006/math">
                    <m:r>
                      <a:rPr lang="es-ES" i="1" dirty="0">
                        <a:latin typeface="Cambria Math" panose="02040503050406030204" pitchFamily="18" charset="0"/>
                      </a:rPr>
                      <m:t>&gt; 200 </m:t>
                    </m:r>
                    <m:r>
                      <a:rPr lang="es-ES" i="1" dirty="0">
                        <a:latin typeface="Cambria Math" panose="02040503050406030204" pitchFamily="18" charset="0"/>
                      </a:rPr>
                      <m:t>𝑛𝑚</m:t>
                    </m:r>
                    <m:r>
                      <a:rPr lang="es-ES" i="1" baseline="30000" dirty="0">
                        <a:latin typeface="Cambria Math" panose="02040503050406030204" pitchFamily="18" charset="0"/>
                      </a:rPr>
                      <m:t>2</m:t>
                    </m:r>
                  </m:oMath>
                </a14:m>
                <a:r>
                  <a:rPr lang="es-ES" dirty="0"/>
                  <a:t>).</a:t>
                </a:r>
              </a:p>
              <a:p>
                <a:pPr marL="742950" lvl="1" indent="-285750">
                  <a:spcBef>
                    <a:spcPts val="600"/>
                  </a:spcBef>
                  <a:buFont typeface="Arial" panose="020B0604020202020204" pitchFamily="34" charset="0"/>
                  <a:buChar char="•"/>
                </a:pPr>
                <a:r>
                  <a:rPr lang="es-ES" dirty="0"/>
                  <a:t>Reproducción de nucleación bidimensional de barita (001).</a:t>
                </a:r>
              </a:p>
              <a:p>
                <a:pPr marL="742950" lvl="1" indent="-285750">
                  <a:spcBef>
                    <a:spcPts val="600"/>
                  </a:spcBef>
                  <a:buFont typeface="Arial" panose="020B0604020202020204" pitchFamily="34" charset="0"/>
                  <a:buChar char="•"/>
                </a:pPr>
                <a:r>
                  <a:rPr lang="es-ES" dirty="0"/>
                  <a:t>Incremento de tamaños de malla alcanzando </a:t>
                </a:r>
                <a14:m>
                  <m:oMath xmlns:m="http://schemas.openxmlformats.org/officeDocument/2006/math">
                    <m:r>
                      <a:rPr lang="es-ES" i="1" dirty="0" smtClean="0">
                        <a:latin typeface="Cambria Math" panose="02040503050406030204" pitchFamily="18" charset="0"/>
                      </a:rPr>
                      <m:t>1 </m:t>
                    </m:r>
                    <m:r>
                      <a:rPr lang="es-ES" i="1" dirty="0">
                        <a:latin typeface="Cambria Math" panose="02040503050406030204" pitchFamily="18" charset="0"/>
                      </a:rPr>
                      <m:t>𝜇</m:t>
                    </m:r>
                    <m:r>
                      <a:rPr lang="es-ES" i="1" dirty="0">
                        <a:latin typeface="Cambria Math" panose="02040503050406030204" pitchFamily="18" charset="0"/>
                      </a:rPr>
                      <m:t>𝑚</m:t>
                    </m:r>
                    <m:r>
                      <a:rPr lang="es-ES" i="1" baseline="30000" dirty="0">
                        <a:latin typeface="Cambria Math" panose="02040503050406030204" pitchFamily="18" charset="0"/>
                      </a:rPr>
                      <m:t>2</m:t>
                    </m:r>
                  </m:oMath>
                </a14:m>
                <a:r>
                  <a:rPr lang="es-ES" dirty="0"/>
                  <a:t>.</a:t>
                </a:r>
              </a:p>
            </p:txBody>
          </p:sp>
        </mc:Choice>
        <mc:Fallback>
          <p:sp>
            <p:nvSpPr>
              <p:cNvPr id="26" name="Rectángulo 25">
                <a:extLst>
                  <a:ext uri="{FF2B5EF4-FFF2-40B4-BE49-F238E27FC236}">
                    <a16:creationId xmlns:a16="http://schemas.microsoft.com/office/drawing/2014/main" id="{B1F964E8-0B08-401C-B36A-F23414B10A0A}"/>
                  </a:ext>
                </a:extLst>
              </p:cNvPr>
              <p:cNvSpPr>
                <a:spLocks noRot="1" noChangeAspect="1" noMove="1" noResize="1" noEditPoints="1" noAdjustHandles="1" noChangeArrowheads="1" noChangeShapeType="1" noTextEdit="1"/>
              </p:cNvSpPr>
              <p:nvPr/>
            </p:nvSpPr>
            <p:spPr>
              <a:xfrm>
                <a:off x="2300324" y="993753"/>
                <a:ext cx="6553220" cy="4770537"/>
              </a:xfrm>
              <a:prstGeom prst="rect">
                <a:avLst/>
              </a:prstGeom>
              <a:blipFill>
                <a:blip r:embed="rId5"/>
                <a:stretch>
                  <a:fillRect l="-558" t="-639" r="-1581" b="-1022"/>
                </a:stretch>
              </a:blipFill>
            </p:spPr>
            <p:txBody>
              <a:bodyPr/>
              <a:lstStyle/>
              <a:p>
                <a:r>
                  <a:rPr lang="es-ES">
                    <a:noFill/>
                  </a:rPr>
                  <a:t> </a:t>
                </a:r>
              </a:p>
            </p:txBody>
          </p:sp>
        </mc:Fallback>
      </mc:AlternateContent>
      <p:graphicFrame>
        <p:nvGraphicFramePr>
          <p:cNvPr id="16" name="Tabla 15">
            <a:extLst>
              <a:ext uri="{FF2B5EF4-FFF2-40B4-BE49-F238E27FC236}">
                <a16:creationId xmlns:a16="http://schemas.microsoft.com/office/drawing/2014/main" id="{F73BC2A1-8C57-4751-91AB-5B0515AE717E}"/>
              </a:ext>
            </a:extLst>
          </p:cNvPr>
          <p:cNvGraphicFramePr>
            <a:graphicFrameLocks noGrp="1"/>
          </p:cNvGraphicFramePr>
          <p:nvPr>
            <p:extLst>
              <p:ext uri="{D42A27DB-BD31-4B8C-83A1-F6EECF244321}">
                <p14:modId xmlns:p14="http://schemas.microsoft.com/office/powerpoint/2010/main" val="2442808878"/>
              </p:ext>
            </p:extLst>
          </p:nvPr>
        </p:nvGraphicFramePr>
        <p:xfrm>
          <a:off x="6221472" y="6153374"/>
          <a:ext cx="2922528" cy="640080"/>
        </p:xfrm>
        <a:graphic>
          <a:graphicData uri="http://schemas.openxmlformats.org/drawingml/2006/table">
            <a:tbl>
              <a:tblPr firstRow="1" bandRow="1">
                <a:tableStyleId>{2D5ABB26-0587-4C30-8999-92F81FD0307C}</a:tableStyleId>
              </a:tblPr>
              <a:tblGrid>
                <a:gridCol w="2458943">
                  <a:extLst>
                    <a:ext uri="{9D8B030D-6E8A-4147-A177-3AD203B41FA5}">
                      <a16:colId xmlns:a16="http://schemas.microsoft.com/office/drawing/2014/main" val="1347896834"/>
                    </a:ext>
                  </a:extLst>
                </a:gridCol>
                <a:gridCol w="463585">
                  <a:extLst>
                    <a:ext uri="{9D8B030D-6E8A-4147-A177-3AD203B41FA5}">
                      <a16:colId xmlns:a16="http://schemas.microsoft.com/office/drawing/2014/main" val="972821047"/>
                    </a:ext>
                  </a:extLst>
                </a:gridCol>
              </a:tblGrid>
              <a:tr h="633819">
                <a:tc>
                  <a:txBody>
                    <a:bodyPr/>
                    <a:lstStyle/>
                    <a:p>
                      <a:pPr algn="r"/>
                      <a:r>
                        <a:rPr lang="es-ES" dirty="0">
                          <a:solidFill>
                            <a:schemeClr val="bg1"/>
                          </a:solidFill>
                        </a:rPr>
                        <a:t>Simulación cinética en Entornos Distribuidos</a:t>
                      </a:r>
                      <a:endParaRPr lang="es-ES" b="0" dirty="0">
                        <a:solidFill>
                          <a:schemeClr val="bg1"/>
                        </a:solidFill>
                      </a:endParaRPr>
                    </a:p>
                  </a:txBody>
                  <a:tcPr anchor="ctr">
                    <a:lnR w="12700" cap="flat" cmpd="sng" algn="ctr">
                      <a:solidFill>
                        <a:schemeClr val="tx1"/>
                      </a:solidFill>
                      <a:prstDash val="solid"/>
                      <a:round/>
                      <a:headEnd type="none" w="med" len="med"/>
                      <a:tailEnd type="none" w="med" len="med"/>
                    </a:lnR>
                  </a:tcPr>
                </a:tc>
                <a:tc>
                  <a:txBody>
                    <a:bodyPr/>
                    <a:lstStyle/>
                    <a:p>
                      <a:pPr algn="ctr"/>
                      <a:fld id="{0E1C8A44-DCA4-45BE-94D1-2AB25001A8D2}" type="slidenum">
                        <a:rPr lang="es-ES" smtClean="0">
                          <a:solidFill>
                            <a:schemeClr val="bg2">
                              <a:lumMod val="60000"/>
                              <a:lumOff val="40000"/>
                            </a:schemeClr>
                          </a:solidFill>
                        </a:rPr>
                        <a:t>44</a:t>
                      </a:fld>
                      <a:endParaRPr lang="es-ES" dirty="0">
                        <a:solidFill>
                          <a:schemeClr val="bg2">
                            <a:lumMod val="60000"/>
                            <a:lumOff val="40000"/>
                          </a:schemeClr>
                        </a:solidFill>
                      </a:endParaRPr>
                    </a:p>
                  </a:txBody>
                  <a:tcPr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862195207"/>
                  </a:ext>
                </a:extLst>
              </a:tr>
            </a:tbl>
          </a:graphicData>
        </a:graphic>
      </p:graphicFrame>
      <p:sp>
        <p:nvSpPr>
          <p:cNvPr id="10" name="Rectángulo 9">
            <a:extLst>
              <a:ext uri="{FF2B5EF4-FFF2-40B4-BE49-F238E27FC236}">
                <a16:creationId xmlns:a16="http://schemas.microsoft.com/office/drawing/2014/main" id="{321651DD-104D-4C3E-9879-05E65108624C}"/>
              </a:ext>
            </a:extLst>
          </p:cNvPr>
          <p:cNvSpPr/>
          <p:nvPr/>
        </p:nvSpPr>
        <p:spPr>
          <a:xfrm>
            <a:off x="0" y="873306"/>
            <a:ext cx="1785769" cy="5215521"/>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s-ES" sz="1350" u="sng" dirty="0">
                <a:solidFill>
                  <a:schemeClr val="bg1"/>
                </a:solidFill>
              </a:rPr>
              <a:t>Crecimiento cristalino</a:t>
            </a:r>
          </a:p>
          <a:p>
            <a:pPr marL="108000" indent="-72000">
              <a:buFontTx/>
              <a:buChar char="-"/>
            </a:pPr>
            <a:r>
              <a:rPr lang="es-ES" sz="1350" dirty="0">
                <a:solidFill>
                  <a:schemeClr val="bg1"/>
                </a:solidFill>
              </a:rPr>
              <a:t>Deposición</a:t>
            </a:r>
          </a:p>
          <a:p>
            <a:pPr marL="108000" indent="-72000">
              <a:buFontTx/>
              <a:buChar char="-"/>
            </a:pPr>
            <a:r>
              <a:rPr lang="es-ES" sz="1350" dirty="0">
                <a:solidFill>
                  <a:schemeClr val="bg1"/>
                </a:solidFill>
              </a:rPr>
              <a:t>Conceptos</a:t>
            </a:r>
          </a:p>
          <a:p>
            <a:pPr marL="108000" indent="-72000">
              <a:buFontTx/>
              <a:buChar char="-"/>
            </a:pPr>
            <a:r>
              <a:rPr lang="es-ES" sz="1350" dirty="0">
                <a:solidFill>
                  <a:schemeClr val="bg1"/>
                </a:solidFill>
              </a:rPr>
              <a:t>Tipos de Crecimiento</a:t>
            </a:r>
          </a:p>
          <a:p>
            <a:pPr marL="108000" indent="-72000">
              <a:buFontTx/>
              <a:buChar char="-"/>
            </a:pPr>
            <a:r>
              <a:rPr lang="es-ES" sz="1350" dirty="0"/>
              <a:t>Modelo TSK</a:t>
            </a:r>
          </a:p>
          <a:p>
            <a:pPr marL="108000" indent="-72000">
              <a:buFontTx/>
              <a:buChar char="-"/>
            </a:pPr>
            <a:endParaRPr lang="es-ES" sz="1350" dirty="0"/>
          </a:p>
          <a:p>
            <a:r>
              <a:rPr lang="es-ES" sz="1350" u="sng" dirty="0">
                <a:solidFill>
                  <a:schemeClr val="bg1"/>
                </a:solidFill>
              </a:rPr>
              <a:t>Simulación atomística</a:t>
            </a:r>
          </a:p>
          <a:p>
            <a:pPr marL="108000" indent="-72000">
              <a:buFontTx/>
              <a:buChar char="-"/>
            </a:pPr>
            <a:r>
              <a:rPr lang="es-ES" sz="1350" dirty="0">
                <a:solidFill>
                  <a:schemeClr val="bg1"/>
                </a:solidFill>
              </a:rPr>
              <a:t>Introducción</a:t>
            </a:r>
          </a:p>
          <a:p>
            <a:pPr marL="108000" indent="-72000">
              <a:buFontTx/>
              <a:buChar char="-"/>
            </a:pPr>
            <a:r>
              <a:rPr lang="es-ES" sz="1350" dirty="0">
                <a:solidFill>
                  <a:schemeClr val="bg1"/>
                </a:solidFill>
              </a:rPr>
              <a:t>Dinámica molecular</a:t>
            </a:r>
          </a:p>
          <a:p>
            <a:pPr marL="108000" indent="-72000">
              <a:buFontTx/>
              <a:buChar char="-"/>
            </a:pPr>
            <a:r>
              <a:rPr lang="es-ES" sz="1350" dirty="0">
                <a:solidFill>
                  <a:schemeClr val="bg1"/>
                </a:solidFill>
              </a:rPr>
              <a:t>Monte Carlo</a:t>
            </a:r>
          </a:p>
          <a:p>
            <a:pPr marL="288000" lvl="1" indent="-171450">
              <a:buFont typeface="Arial" panose="020B0604020202020204" pitchFamily="34" charset="0"/>
              <a:buChar char="•"/>
            </a:pPr>
            <a:r>
              <a:rPr lang="es-ES" sz="1350" dirty="0">
                <a:solidFill>
                  <a:schemeClr val="bg1"/>
                </a:solidFill>
              </a:rPr>
              <a:t>KMC</a:t>
            </a:r>
          </a:p>
          <a:p>
            <a:pPr marL="288000" lvl="1" indent="-171450">
              <a:buFont typeface="Arial" panose="020B0604020202020204" pitchFamily="34" charset="0"/>
              <a:buChar char="•"/>
            </a:pPr>
            <a:r>
              <a:rPr lang="es-ES" sz="1350" dirty="0">
                <a:solidFill>
                  <a:schemeClr val="bg1"/>
                </a:solidFill>
              </a:rPr>
              <a:t>Paralelización</a:t>
            </a:r>
          </a:p>
          <a:p>
            <a:endParaRPr lang="es-ES" sz="1350" b="1" u="sng" dirty="0"/>
          </a:p>
          <a:p>
            <a:r>
              <a:rPr lang="es-ES" sz="1350" u="sng" dirty="0">
                <a:solidFill>
                  <a:schemeClr val="bg1"/>
                </a:solidFill>
              </a:rPr>
              <a:t>Aportaciones</a:t>
            </a:r>
          </a:p>
          <a:p>
            <a:pPr marL="108000" indent="-72000">
              <a:buFontTx/>
              <a:buChar char="-"/>
            </a:pPr>
            <a:r>
              <a:rPr lang="es-ES" sz="1350" dirty="0" err="1">
                <a:solidFill>
                  <a:schemeClr val="bg1"/>
                </a:solidFill>
              </a:rPr>
              <a:t>Homoepitaxia</a:t>
            </a:r>
            <a:endParaRPr lang="es-ES" sz="1350" dirty="0">
              <a:solidFill>
                <a:schemeClr val="bg1"/>
              </a:solidFill>
            </a:endParaRPr>
          </a:p>
          <a:p>
            <a:pPr marL="108000" indent="-72000">
              <a:buFontTx/>
              <a:buChar char="-"/>
            </a:pPr>
            <a:r>
              <a:rPr lang="es-ES" sz="1350" dirty="0" err="1">
                <a:solidFill>
                  <a:schemeClr val="bg1"/>
                </a:solidFill>
              </a:rPr>
              <a:t>Heteroepitaxia</a:t>
            </a:r>
            <a:endParaRPr lang="es-ES" sz="1350" dirty="0">
              <a:solidFill>
                <a:schemeClr val="bg1"/>
              </a:solidFill>
            </a:endParaRPr>
          </a:p>
          <a:p>
            <a:pPr marL="108000" indent="-72000">
              <a:buFontTx/>
              <a:buChar char="-"/>
            </a:pPr>
            <a:r>
              <a:rPr lang="es-ES" sz="1350" dirty="0"/>
              <a:t>Análisis </a:t>
            </a:r>
            <a:r>
              <a:rPr lang="es-ES" sz="1350" dirty="0" err="1"/>
              <a:t>MMonCa</a:t>
            </a:r>
            <a:endParaRPr lang="es-ES" sz="1350" dirty="0"/>
          </a:p>
          <a:p>
            <a:endParaRPr lang="es-ES" sz="1350" dirty="0"/>
          </a:p>
          <a:p>
            <a:r>
              <a:rPr lang="es-ES" sz="1350" u="sng" dirty="0">
                <a:solidFill>
                  <a:schemeClr val="bg1"/>
                </a:solidFill>
              </a:rPr>
              <a:t>Simulador distribuido</a:t>
            </a:r>
          </a:p>
          <a:p>
            <a:pPr marL="108000" indent="-72000">
              <a:buFontTx/>
              <a:buChar char="-"/>
            </a:pPr>
            <a:r>
              <a:rPr lang="es-ES" sz="1350" dirty="0">
                <a:solidFill>
                  <a:schemeClr val="bg1"/>
                </a:solidFill>
              </a:rPr>
              <a:t>Versión secuencial</a:t>
            </a:r>
          </a:p>
          <a:p>
            <a:pPr marL="108000" indent="-72000">
              <a:buFontTx/>
              <a:buChar char="-"/>
            </a:pPr>
            <a:r>
              <a:rPr lang="es-ES" sz="1350" dirty="0">
                <a:solidFill>
                  <a:schemeClr val="bg1"/>
                </a:solidFill>
              </a:rPr>
              <a:t>Versión distribuida</a:t>
            </a:r>
          </a:p>
          <a:p>
            <a:pPr marL="108000" indent="-72000">
              <a:buFontTx/>
              <a:buChar char="-"/>
            </a:pPr>
            <a:r>
              <a:rPr lang="es-ES" sz="1350" dirty="0">
                <a:solidFill>
                  <a:schemeClr val="bg1"/>
                </a:solidFill>
              </a:rPr>
              <a:t>Simulaciones</a:t>
            </a:r>
          </a:p>
          <a:p>
            <a:endParaRPr lang="es-ES" sz="1350" dirty="0"/>
          </a:p>
          <a:p>
            <a:r>
              <a:rPr lang="es-ES" sz="1350" b="1" u="sng" dirty="0">
                <a:solidFill>
                  <a:srgbClr val="FD9101"/>
                </a:solidFill>
              </a:rPr>
              <a:t>Conclusiones</a:t>
            </a:r>
          </a:p>
        </p:txBody>
      </p:sp>
    </p:spTree>
    <p:extLst>
      <p:ext uri="{BB962C8B-B14F-4D97-AF65-F5344CB8AC3E}">
        <p14:creationId xmlns:p14="http://schemas.microsoft.com/office/powerpoint/2010/main" val="37360279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ángulo 7"/>
          <p:cNvSpPr/>
          <p:nvPr/>
        </p:nvSpPr>
        <p:spPr>
          <a:xfrm>
            <a:off x="0" y="6088828"/>
            <a:ext cx="9144000" cy="769172"/>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r"/>
            <a:endParaRPr lang="es-ES" dirty="0"/>
          </a:p>
        </p:txBody>
      </p:sp>
      <p:sp>
        <p:nvSpPr>
          <p:cNvPr id="9" name="Rectángulo 8"/>
          <p:cNvSpPr/>
          <p:nvPr/>
        </p:nvSpPr>
        <p:spPr>
          <a:xfrm>
            <a:off x="0" y="0"/>
            <a:ext cx="1785769" cy="6088828"/>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ES" dirty="0"/>
          </a:p>
        </p:txBody>
      </p:sp>
      <p:pic>
        <p:nvPicPr>
          <p:cNvPr id="11" name="Picture 6" descr="Resultado de imagen de universidad de cádiz"/>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9773" y="75303"/>
            <a:ext cx="473646" cy="60897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8" descr="Resultado de imagen de sistemas inteligentes de computación uc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458" y="75304"/>
            <a:ext cx="1085768" cy="608974"/>
          </a:xfrm>
          <a:prstGeom prst="rect">
            <a:avLst/>
          </a:prstGeom>
          <a:noFill/>
          <a:extLst>
            <a:ext uri="{909E8E84-426E-40DD-AFC4-6F175D3DCCD1}">
              <a14:hiddenFill xmlns:a14="http://schemas.microsoft.com/office/drawing/2010/main">
                <a:solidFill>
                  <a:srgbClr val="FFFFFF"/>
                </a:solidFill>
              </a14:hiddenFill>
            </a:ext>
          </a:extLst>
        </p:spPr>
      </p:pic>
      <p:pic>
        <p:nvPicPr>
          <p:cNvPr id="70" name="Picture 2" descr="Resultado de imagen de cosires 2014">
            <a:extLst>
              <a:ext uri="{FF2B5EF4-FFF2-40B4-BE49-F238E27FC236}">
                <a16:creationId xmlns:a16="http://schemas.microsoft.com/office/drawing/2014/main" id="{3E61207E-9D4F-4684-8BF3-4A9CE2C8BF85}"/>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rightnessContrast bright="40000" contrast="40000"/>
                    </a14:imgEffect>
                  </a14:imgLayer>
                </a14:imgProps>
              </a:ext>
              <a:ext uri="{28A0092B-C50C-407E-A947-70E740481C1C}">
                <a14:useLocalDpi xmlns:a14="http://schemas.microsoft.com/office/drawing/2010/main" val="0"/>
              </a:ext>
            </a:extLst>
          </a:blip>
          <a:srcRect/>
          <a:stretch>
            <a:fillRect/>
          </a:stretch>
        </p:blipFill>
        <p:spPr bwMode="auto">
          <a:xfrm>
            <a:off x="5779890" y="4192340"/>
            <a:ext cx="2828022" cy="725512"/>
          </a:xfrm>
          <a:prstGeom prst="rect">
            <a:avLst/>
          </a:prstGeom>
          <a:solidFill>
            <a:srgbClr val="4B6990">
              <a:alpha val="74000"/>
            </a:srgbClr>
          </a:solidFill>
          <a:effectLst>
            <a:outerShdw blurRad="88900" dist="38100" dir="2700000" sx="102000" sy="102000" algn="tl" rotWithShape="0">
              <a:prstClr val="black">
                <a:alpha val="40000"/>
              </a:prstClr>
            </a:outerShdw>
          </a:effectLst>
          <a:extLst/>
        </p:spPr>
      </p:pic>
      <p:grpSp>
        <p:nvGrpSpPr>
          <p:cNvPr id="2" name="Grupo 1">
            <a:extLst>
              <a:ext uri="{FF2B5EF4-FFF2-40B4-BE49-F238E27FC236}">
                <a16:creationId xmlns:a16="http://schemas.microsoft.com/office/drawing/2014/main" id="{C9628087-5B67-42FB-988C-BA6D961D50E2}"/>
              </a:ext>
            </a:extLst>
          </p:cNvPr>
          <p:cNvGrpSpPr/>
          <p:nvPr/>
        </p:nvGrpSpPr>
        <p:grpSpPr>
          <a:xfrm>
            <a:off x="5924222" y="2444435"/>
            <a:ext cx="2387013" cy="1055109"/>
            <a:chOff x="5847089" y="2658045"/>
            <a:chExt cx="1300066" cy="574656"/>
          </a:xfrm>
          <a:effectLst>
            <a:outerShdw blurRad="88900" dist="38100" dir="2700000" sx="102000" sy="102000" algn="tl" rotWithShape="0">
              <a:prstClr val="black">
                <a:alpha val="40000"/>
              </a:prstClr>
            </a:outerShdw>
          </a:effectLst>
        </p:grpSpPr>
        <p:pic>
          <p:nvPicPr>
            <p:cNvPr id="23" name="Picture 2" descr="http://esingenieria.uca.es/wp-content/themes/esi-theme-v2/images/LogoESI.png">
              <a:extLst>
                <a:ext uri="{FF2B5EF4-FFF2-40B4-BE49-F238E27FC236}">
                  <a16:creationId xmlns:a16="http://schemas.microsoft.com/office/drawing/2014/main" id="{76C5C01C-6808-4E6C-A360-911BE5B95A30}"/>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r="62733"/>
            <a:stretch/>
          </p:blipFill>
          <p:spPr bwMode="auto">
            <a:xfrm>
              <a:off x="5847089" y="2658045"/>
              <a:ext cx="615705" cy="574656"/>
            </a:xfrm>
            <a:prstGeom prst="rect">
              <a:avLst/>
            </a:prstGeom>
            <a:noFill/>
            <a:extLst>
              <a:ext uri="{909E8E84-426E-40DD-AFC4-6F175D3DCCD1}">
                <a14:hiddenFill xmlns:a14="http://schemas.microsoft.com/office/drawing/2010/main">
                  <a:solidFill>
                    <a:srgbClr val="FFFFFF"/>
                  </a:solidFill>
                </a14:hiddenFill>
              </a:ext>
            </a:extLst>
          </p:spPr>
        </p:pic>
        <p:sp>
          <p:nvSpPr>
            <p:cNvPr id="24" name="Diagrama de flujo: datos almacenados 23">
              <a:extLst>
                <a:ext uri="{FF2B5EF4-FFF2-40B4-BE49-F238E27FC236}">
                  <a16:creationId xmlns:a16="http://schemas.microsoft.com/office/drawing/2014/main" id="{C3EB4B28-D77E-4AE6-840D-91BA265F4ECA}"/>
                </a:ext>
              </a:extLst>
            </p:cNvPr>
            <p:cNvSpPr/>
            <p:nvPr/>
          </p:nvSpPr>
          <p:spPr>
            <a:xfrm rot="10800000">
              <a:off x="6328318" y="2694877"/>
              <a:ext cx="818837" cy="491963"/>
            </a:xfrm>
            <a:prstGeom prst="flowChartOnlineStorage">
              <a:avLst/>
            </a:prstGeom>
            <a:gradFill flip="none" rotWithShape="1">
              <a:gsLst>
                <a:gs pos="0">
                  <a:schemeClr val="tx1"/>
                </a:gs>
                <a:gs pos="100000">
                  <a:schemeClr val="bg1">
                    <a:shade val="64000"/>
                    <a:lumMod val="88000"/>
                  </a:scheme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5" name="CuadroTexto 24">
              <a:extLst>
                <a:ext uri="{FF2B5EF4-FFF2-40B4-BE49-F238E27FC236}">
                  <a16:creationId xmlns:a16="http://schemas.microsoft.com/office/drawing/2014/main" id="{D59DBDAF-EE2E-408F-BC6F-EDA2F3621644}"/>
                </a:ext>
              </a:extLst>
            </p:cNvPr>
            <p:cNvSpPr txBox="1"/>
            <p:nvPr/>
          </p:nvSpPr>
          <p:spPr>
            <a:xfrm>
              <a:off x="6477264" y="2759133"/>
              <a:ext cx="590426" cy="352019"/>
            </a:xfrm>
            <a:prstGeom prst="rect">
              <a:avLst/>
            </a:prstGeom>
            <a:noFill/>
          </p:spPr>
          <p:txBody>
            <a:bodyPr wrap="square" rtlCol="0">
              <a:spAutoFit/>
            </a:bodyPr>
            <a:lstStyle/>
            <a:p>
              <a:pPr algn="ctr"/>
              <a:r>
                <a:rPr lang="es-ES" b="1" dirty="0">
                  <a:solidFill>
                    <a:schemeClr val="bg1"/>
                  </a:solidFill>
                </a:rPr>
                <a:t>JOPRESI</a:t>
              </a:r>
            </a:p>
            <a:p>
              <a:pPr algn="ctr"/>
              <a:r>
                <a:rPr lang="es-ES" b="1" dirty="0">
                  <a:solidFill>
                    <a:schemeClr val="bg1"/>
                  </a:solidFill>
                </a:rPr>
                <a:t>III &amp; IV</a:t>
              </a:r>
            </a:p>
          </p:txBody>
        </p:sp>
      </p:grpSp>
      <p:sp>
        <p:nvSpPr>
          <p:cNvPr id="17" name="Título 1">
            <a:extLst>
              <a:ext uri="{FF2B5EF4-FFF2-40B4-BE49-F238E27FC236}">
                <a16:creationId xmlns:a16="http://schemas.microsoft.com/office/drawing/2014/main" id="{E6BDCEEE-1383-41DE-8109-024FFC9938E2}"/>
              </a:ext>
            </a:extLst>
          </p:cNvPr>
          <p:cNvSpPr txBox="1">
            <a:spLocks/>
          </p:cNvSpPr>
          <p:nvPr/>
        </p:nvSpPr>
        <p:spPr>
          <a:xfrm>
            <a:off x="2033195" y="198971"/>
            <a:ext cx="6820349" cy="887552"/>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a:lstStyle>
          <a:p>
            <a:r>
              <a:rPr lang="es-ES" dirty="0"/>
              <a:t>conclusiones</a:t>
            </a:r>
          </a:p>
        </p:txBody>
      </p:sp>
      <p:graphicFrame>
        <p:nvGraphicFramePr>
          <p:cNvPr id="16" name="Tabla 15">
            <a:extLst>
              <a:ext uri="{FF2B5EF4-FFF2-40B4-BE49-F238E27FC236}">
                <a16:creationId xmlns:a16="http://schemas.microsoft.com/office/drawing/2014/main" id="{F73BC2A1-8C57-4751-91AB-5B0515AE717E}"/>
              </a:ext>
            </a:extLst>
          </p:cNvPr>
          <p:cNvGraphicFramePr>
            <a:graphicFrameLocks noGrp="1"/>
          </p:cNvGraphicFramePr>
          <p:nvPr>
            <p:extLst/>
          </p:nvPr>
        </p:nvGraphicFramePr>
        <p:xfrm>
          <a:off x="6221472" y="6153374"/>
          <a:ext cx="2922528" cy="640080"/>
        </p:xfrm>
        <a:graphic>
          <a:graphicData uri="http://schemas.openxmlformats.org/drawingml/2006/table">
            <a:tbl>
              <a:tblPr firstRow="1" bandRow="1">
                <a:tableStyleId>{2D5ABB26-0587-4C30-8999-92F81FD0307C}</a:tableStyleId>
              </a:tblPr>
              <a:tblGrid>
                <a:gridCol w="2458943">
                  <a:extLst>
                    <a:ext uri="{9D8B030D-6E8A-4147-A177-3AD203B41FA5}">
                      <a16:colId xmlns:a16="http://schemas.microsoft.com/office/drawing/2014/main" val="1347896834"/>
                    </a:ext>
                  </a:extLst>
                </a:gridCol>
                <a:gridCol w="463585">
                  <a:extLst>
                    <a:ext uri="{9D8B030D-6E8A-4147-A177-3AD203B41FA5}">
                      <a16:colId xmlns:a16="http://schemas.microsoft.com/office/drawing/2014/main" val="972821047"/>
                    </a:ext>
                  </a:extLst>
                </a:gridCol>
              </a:tblGrid>
              <a:tr h="633819">
                <a:tc>
                  <a:txBody>
                    <a:bodyPr/>
                    <a:lstStyle/>
                    <a:p>
                      <a:pPr algn="r"/>
                      <a:r>
                        <a:rPr lang="es-ES" dirty="0">
                          <a:solidFill>
                            <a:schemeClr val="bg1"/>
                          </a:solidFill>
                        </a:rPr>
                        <a:t>Simulación cinética en Entornos Distribuidos</a:t>
                      </a:r>
                      <a:endParaRPr lang="es-ES" b="0" dirty="0">
                        <a:solidFill>
                          <a:schemeClr val="bg1"/>
                        </a:solidFill>
                      </a:endParaRPr>
                    </a:p>
                  </a:txBody>
                  <a:tcPr anchor="ctr">
                    <a:lnR w="12700" cap="flat" cmpd="sng" algn="ctr">
                      <a:solidFill>
                        <a:schemeClr val="tx1"/>
                      </a:solidFill>
                      <a:prstDash val="solid"/>
                      <a:round/>
                      <a:headEnd type="none" w="med" len="med"/>
                      <a:tailEnd type="none" w="med" len="med"/>
                    </a:lnR>
                  </a:tcPr>
                </a:tc>
                <a:tc>
                  <a:txBody>
                    <a:bodyPr/>
                    <a:lstStyle/>
                    <a:p>
                      <a:pPr algn="ctr"/>
                      <a:fld id="{0E1C8A44-DCA4-45BE-94D1-2AB25001A8D2}" type="slidenum">
                        <a:rPr lang="es-ES" smtClean="0">
                          <a:solidFill>
                            <a:schemeClr val="bg2">
                              <a:lumMod val="60000"/>
                              <a:lumOff val="40000"/>
                            </a:schemeClr>
                          </a:solidFill>
                        </a:rPr>
                        <a:t>45</a:t>
                      </a:fld>
                      <a:endParaRPr lang="es-ES" dirty="0">
                        <a:solidFill>
                          <a:schemeClr val="bg2">
                            <a:lumMod val="60000"/>
                            <a:lumOff val="40000"/>
                          </a:schemeClr>
                        </a:solidFill>
                      </a:endParaRPr>
                    </a:p>
                  </a:txBody>
                  <a:tcPr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862195207"/>
                  </a:ext>
                </a:extLst>
              </a:tr>
            </a:tbl>
          </a:graphicData>
        </a:graphic>
      </p:graphicFrame>
      <p:pic>
        <p:nvPicPr>
          <p:cNvPr id="18" name="Imagen 17">
            <a:extLst>
              <a:ext uri="{FF2B5EF4-FFF2-40B4-BE49-F238E27FC236}">
                <a16:creationId xmlns:a16="http://schemas.microsoft.com/office/drawing/2014/main" id="{EC5AAE50-CEBB-45CA-9261-99A438D122B1}"/>
              </a:ext>
            </a:extLst>
          </p:cNvPr>
          <p:cNvPicPr>
            <a:picLocks noChangeAspect="1"/>
          </p:cNvPicPr>
          <p:nvPr/>
        </p:nvPicPr>
        <p:blipFill>
          <a:blip r:embed="rId8"/>
          <a:stretch>
            <a:fillRect/>
          </a:stretch>
        </p:blipFill>
        <p:spPr>
          <a:xfrm>
            <a:off x="2237015" y="4188377"/>
            <a:ext cx="2466125" cy="764594"/>
          </a:xfrm>
          <a:prstGeom prst="rect">
            <a:avLst/>
          </a:prstGeom>
          <a:effectLst>
            <a:outerShdw blurRad="88900" dist="38100" dir="2700000" sx="102000" sy="102000" algn="tl" rotWithShape="0">
              <a:prstClr val="black">
                <a:alpha val="40000"/>
              </a:prstClr>
            </a:outerShdw>
          </a:effectLst>
        </p:spPr>
      </p:pic>
      <p:sp>
        <p:nvSpPr>
          <p:cNvPr id="19" name="CuadroTexto 18">
            <a:extLst>
              <a:ext uri="{FF2B5EF4-FFF2-40B4-BE49-F238E27FC236}">
                <a16:creationId xmlns:a16="http://schemas.microsoft.com/office/drawing/2014/main" id="{BCB7ABEB-0ED4-447C-82AF-D8FAF33DAB19}"/>
              </a:ext>
            </a:extLst>
          </p:cNvPr>
          <p:cNvSpPr txBox="1"/>
          <p:nvPr/>
        </p:nvSpPr>
        <p:spPr>
          <a:xfrm>
            <a:off x="1785770" y="1086522"/>
            <a:ext cx="7067774" cy="523220"/>
          </a:xfrm>
          <a:prstGeom prst="rect">
            <a:avLst/>
          </a:prstGeom>
          <a:noFill/>
        </p:spPr>
        <p:txBody>
          <a:bodyPr wrap="square" rtlCol="0">
            <a:spAutoFit/>
          </a:bodyPr>
          <a:lstStyle/>
          <a:p>
            <a:pPr algn="ctr"/>
            <a:r>
              <a:rPr lang="es-ES" sz="2800" u="sng" dirty="0"/>
              <a:t>Aportaciones</a:t>
            </a:r>
          </a:p>
        </p:txBody>
      </p:sp>
      <p:sp>
        <p:nvSpPr>
          <p:cNvPr id="21" name="CuadroTexto 20">
            <a:extLst>
              <a:ext uri="{FF2B5EF4-FFF2-40B4-BE49-F238E27FC236}">
                <a16:creationId xmlns:a16="http://schemas.microsoft.com/office/drawing/2014/main" id="{227CC4D9-B7A3-4753-AFE8-9B36ED5C7117}"/>
              </a:ext>
            </a:extLst>
          </p:cNvPr>
          <p:cNvSpPr txBox="1"/>
          <p:nvPr/>
        </p:nvSpPr>
        <p:spPr>
          <a:xfrm>
            <a:off x="2490586" y="1711380"/>
            <a:ext cx="1976224" cy="461665"/>
          </a:xfrm>
          <a:prstGeom prst="rect">
            <a:avLst/>
          </a:prstGeom>
          <a:noFill/>
        </p:spPr>
        <p:txBody>
          <a:bodyPr wrap="square" rtlCol="0">
            <a:spAutoFit/>
          </a:bodyPr>
          <a:lstStyle/>
          <a:p>
            <a:pPr algn="ctr"/>
            <a:r>
              <a:rPr lang="es-ES" sz="2400" dirty="0"/>
              <a:t>Publicaciones</a:t>
            </a:r>
          </a:p>
        </p:txBody>
      </p:sp>
      <p:sp>
        <p:nvSpPr>
          <p:cNvPr id="22" name="CuadroTexto 21">
            <a:extLst>
              <a:ext uri="{FF2B5EF4-FFF2-40B4-BE49-F238E27FC236}">
                <a16:creationId xmlns:a16="http://schemas.microsoft.com/office/drawing/2014/main" id="{FB9D447B-2398-4111-9513-8B830D74F6CD}"/>
              </a:ext>
            </a:extLst>
          </p:cNvPr>
          <p:cNvSpPr txBox="1"/>
          <p:nvPr/>
        </p:nvSpPr>
        <p:spPr>
          <a:xfrm>
            <a:off x="6129617" y="1711380"/>
            <a:ext cx="1976224" cy="461665"/>
          </a:xfrm>
          <a:prstGeom prst="rect">
            <a:avLst/>
          </a:prstGeom>
          <a:noFill/>
        </p:spPr>
        <p:txBody>
          <a:bodyPr wrap="square" rtlCol="0">
            <a:spAutoFit/>
          </a:bodyPr>
          <a:lstStyle/>
          <a:p>
            <a:pPr algn="ctr"/>
            <a:r>
              <a:rPr lang="es-ES" sz="2400" dirty="0"/>
              <a:t>Ponencias</a:t>
            </a:r>
          </a:p>
        </p:txBody>
      </p:sp>
      <p:cxnSp>
        <p:nvCxnSpPr>
          <p:cNvPr id="5" name="Conector recto 4">
            <a:extLst>
              <a:ext uri="{FF2B5EF4-FFF2-40B4-BE49-F238E27FC236}">
                <a16:creationId xmlns:a16="http://schemas.microsoft.com/office/drawing/2014/main" id="{98A707FC-7353-465C-A1D6-E85E0D8E1D52}"/>
              </a:ext>
            </a:extLst>
          </p:cNvPr>
          <p:cNvCxnSpPr/>
          <p:nvPr/>
        </p:nvCxnSpPr>
        <p:spPr>
          <a:xfrm>
            <a:off x="5260157" y="1928057"/>
            <a:ext cx="0" cy="3830288"/>
          </a:xfrm>
          <a:prstGeom prst="line">
            <a:avLst/>
          </a:prstGeom>
          <a:ln w="38100">
            <a:solidFill>
              <a:schemeClr val="tx1"/>
            </a:solidFill>
            <a:prstDash val="lgDash"/>
          </a:ln>
          <a:effectLst/>
        </p:spPr>
        <p:style>
          <a:lnRef idx="1">
            <a:schemeClr val="accent1"/>
          </a:lnRef>
          <a:fillRef idx="0">
            <a:schemeClr val="accent1"/>
          </a:fillRef>
          <a:effectRef idx="0">
            <a:schemeClr val="accent1"/>
          </a:effectRef>
          <a:fontRef idx="minor">
            <a:schemeClr val="tx1"/>
          </a:fontRef>
        </p:style>
      </p:cxnSp>
      <p:pic>
        <p:nvPicPr>
          <p:cNvPr id="28" name="Imagen 27">
            <a:extLst>
              <a:ext uri="{FF2B5EF4-FFF2-40B4-BE49-F238E27FC236}">
                <a16:creationId xmlns:a16="http://schemas.microsoft.com/office/drawing/2014/main" id="{D49EDEAF-0B10-49BA-ADA0-E2DF6D0D843A}"/>
              </a:ext>
            </a:extLst>
          </p:cNvPr>
          <p:cNvPicPr>
            <a:picLocks noChangeAspect="1"/>
          </p:cNvPicPr>
          <p:nvPr/>
        </p:nvPicPr>
        <p:blipFill rotWithShape="1">
          <a:blip r:embed="rId9"/>
          <a:srcRect t="14103" b="42335"/>
          <a:stretch/>
        </p:blipFill>
        <p:spPr>
          <a:xfrm>
            <a:off x="2237015" y="2376234"/>
            <a:ext cx="2451648" cy="1336359"/>
          </a:xfrm>
          <a:prstGeom prst="rect">
            <a:avLst/>
          </a:prstGeom>
          <a:effectLst>
            <a:outerShdw blurRad="88900" dist="38100" dir="2700000" sx="102000" sy="102000" algn="tl" rotWithShape="0">
              <a:prstClr val="black">
                <a:alpha val="40000"/>
              </a:prstClr>
            </a:outerShdw>
          </a:effectLst>
        </p:spPr>
      </p:pic>
      <p:sp>
        <p:nvSpPr>
          <p:cNvPr id="20" name="Rectángulo 19">
            <a:extLst>
              <a:ext uri="{FF2B5EF4-FFF2-40B4-BE49-F238E27FC236}">
                <a16:creationId xmlns:a16="http://schemas.microsoft.com/office/drawing/2014/main" id="{DFD8DEAD-7130-4082-B56E-5B6167287807}"/>
              </a:ext>
            </a:extLst>
          </p:cNvPr>
          <p:cNvSpPr/>
          <p:nvPr/>
        </p:nvSpPr>
        <p:spPr>
          <a:xfrm>
            <a:off x="0" y="873306"/>
            <a:ext cx="1785769" cy="5215521"/>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s-ES" sz="1350" u="sng" dirty="0">
                <a:solidFill>
                  <a:schemeClr val="bg1"/>
                </a:solidFill>
              </a:rPr>
              <a:t>Crecimiento cristalino</a:t>
            </a:r>
          </a:p>
          <a:p>
            <a:pPr marL="108000" indent="-72000">
              <a:buFontTx/>
              <a:buChar char="-"/>
            </a:pPr>
            <a:r>
              <a:rPr lang="es-ES" sz="1350" dirty="0">
                <a:solidFill>
                  <a:schemeClr val="bg1"/>
                </a:solidFill>
              </a:rPr>
              <a:t>Deposición</a:t>
            </a:r>
          </a:p>
          <a:p>
            <a:pPr marL="108000" indent="-72000">
              <a:buFontTx/>
              <a:buChar char="-"/>
            </a:pPr>
            <a:r>
              <a:rPr lang="es-ES" sz="1350" dirty="0">
                <a:solidFill>
                  <a:schemeClr val="bg1"/>
                </a:solidFill>
              </a:rPr>
              <a:t>Conceptos</a:t>
            </a:r>
          </a:p>
          <a:p>
            <a:pPr marL="108000" indent="-72000">
              <a:buFontTx/>
              <a:buChar char="-"/>
            </a:pPr>
            <a:r>
              <a:rPr lang="es-ES" sz="1350" dirty="0">
                <a:solidFill>
                  <a:schemeClr val="bg1"/>
                </a:solidFill>
              </a:rPr>
              <a:t>Tipos de Crecimiento</a:t>
            </a:r>
          </a:p>
          <a:p>
            <a:pPr marL="108000" indent="-72000">
              <a:buFontTx/>
              <a:buChar char="-"/>
            </a:pPr>
            <a:r>
              <a:rPr lang="es-ES" sz="1350" dirty="0"/>
              <a:t>Modelo TSK</a:t>
            </a:r>
          </a:p>
          <a:p>
            <a:pPr marL="108000" indent="-72000">
              <a:buFontTx/>
              <a:buChar char="-"/>
            </a:pPr>
            <a:endParaRPr lang="es-ES" sz="1350" dirty="0"/>
          </a:p>
          <a:p>
            <a:r>
              <a:rPr lang="es-ES" sz="1350" u="sng" dirty="0">
                <a:solidFill>
                  <a:schemeClr val="bg1"/>
                </a:solidFill>
              </a:rPr>
              <a:t>Simulación atomística</a:t>
            </a:r>
          </a:p>
          <a:p>
            <a:pPr marL="108000" indent="-72000">
              <a:buFontTx/>
              <a:buChar char="-"/>
            </a:pPr>
            <a:r>
              <a:rPr lang="es-ES" sz="1350" dirty="0">
                <a:solidFill>
                  <a:schemeClr val="bg1"/>
                </a:solidFill>
              </a:rPr>
              <a:t>Introducción</a:t>
            </a:r>
          </a:p>
          <a:p>
            <a:pPr marL="108000" indent="-72000">
              <a:buFontTx/>
              <a:buChar char="-"/>
            </a:pPr>
            <a:r>
              <a:rPr lang="es-ES" sz="1350" dirty="0">
                <a:solidFill>
                  <a:schemeClr val="bg1"/>
                </a:solidFill>
              </a:rPr>
              <a:t>Dinámica molecular</a:t>
            </a:r>
          </a:p>
          <a:p>
            <a:pPr marL="108000" indent="-72000">
              <a:buFontTx/>
              <a:buChar char="-"/>
            </a:pPr>
            <a:r>
              <a:rPr lang="es-ES" sz="1350" dirty="0">
                <a:solidFill>
                  <a:schemeClr val="bg1"/>
                </a:solidFill>
              </a:rPr>
              <a:t>Monte Carlo</a:t>
            </a:r>
          </a:p>
          <a:p>
            <a:pPr marL="288000" lvl="1" indent="-171450">
              <a:buFont typeface="Arial" panose="020B0604020202020204" pitchFamily="34" charset="0"/>
              <a:buChar char="•"/>
            </a:pPr>
            <a:r>
              <a:rPr lang="es-ES" sz="1350" dirty="0">
                <a:solidFill>
                  <a:schemeClr val="bg1"/>
                </a:solidFill>
              </a:rPr>
              <a:t>KMC</a:t>
            </a:r>
          </a:p>
          <a:p>
            <a:pPr marL="288000" lvl="1" indent="-171450">
              <a:buFont typeface="Arial" panose="020B0604020202020204" pitchFamily="34" charset="0"/>
              <a:buChar char="•"/>
            </a:pPr>
            <a:r>
              <a:rPr lang="es-ES" sz="1350" dirty="0">
                <a:solidFill>
                  <a:schemeClr val="bg1"/>
                </a:solidFill>
              </a:rPr>
              <a:t>Paralelización</a:t>
            </a:r>
          </a:p>
          <a:p>
            <a:endParaRPr lang="es-ES" sz="1350" b="1" u="sng" dirty="0"/>
          </a:p>
          <a:p>
            <a:r>
              <a:rPr lang="es-ES" sz="1350" u="sng" dirty="0">
                <a:solidFill>
                  <a:schemeClr val="bg1"/>
                </a:solidFill>
              </a:rPr>
              <a:t>Aportaciones</a:t>
            </a:r>
          </a:p>
          <a:p>
            <a:pPr marL="108000" indent="-72000">
              <a:buFontTx/>
              <a:buChar char="-"/>
            </a:pPr>
            <a:r>
              <a:rPr lang="es-ES" sz="1350" dirty="0" err="1">
                <a:solidFill>
                  <a:schemeClr val="bg1"/>
                </a:solidFill>
              </a:rPr>
              <a:t>Homoepitaxia</a:t>
            </a:r>
            <a:endParaRPr lang="es-ES" sz="1350" dirty="0">
              <a:solidFill>
                <a:schemeClr val="bg1"/>
              </a:solidFill>
            </a:endParaRPr>
          </a:p>
          <a:p>
            <a:pPr marL="108000" indent="-72000">
              <a:buFontTx/>
              <a:buChar char="-"/>
            </a:pPr>
            <a:r>
              <a:rPr lang="es-ES" sz="1350" dirty="0" err="1">
                <a:solidFill>
                  <a:schemeClr val="bg1"/>
                </a:solidFill>
              </a:rPr>
              <a:t>Heteroepitaxia</a:t>
            </a:r>
            <a:endParaRPr lang="es-ES" sz="1350" dirty="0">
              <a:solidFill>
                <a:schemeClr val="bg1"/>
              </a:solidFill>
            </a:endParaRPr>
          </a:p>
          <a:p>
            <a:pPr marL="108000" indent="-72000">
              <a:buFontTx/>
              <a:buChar char="-"/>
            </a:pPr>
            <a:r>
              <a:rPr lang="es-ES" sz="1350" dirty="0"/>
              <a:t>Análisis </a:t>
            </a:r>
            <a:r>
              <a:rPr lang="es-ES" sz="1350" dirty="0" err="1"/>
              <a:t>MMonCa</a:t>
            </a:r>
            <a:endParaRPr lang="es-ES" sz="1350" dirty="0"/>
          </a:p>
          <a:p>
            <a:endParaRPr lang="es-ES" sz="1350" dirty="0"/>
          </a:p>
          <a:p>
            <a:r>
              <a:rPr lang="es-ES" sz="1350" u="sng" dirty="0">
                <a:solidFill>
                  <a:schemeClr val="bg1"/>
                </a:solidFill>
              </a:rPr>
              <a:t>Simulador distribuido</a:t>
            </a:r>
          </a:p>
          <a:p>
            <a:pPr marL="108000" indent="-72000">
              <a:buFontTx/>
              <a:buChar char="-"/>
            </a:pPr>
            <a:r>
              <a:rPr lang="es-ES" sz="1350" dirty="0">
                <a:solidFill>
                  <a:schemeClr val="bg1"/>
                </a:solidFill>
              </a:rPr>
              <a:t>Versión secuencial</a:t>
            </a:r>
          </a:p>
          <a:p>
            <a:pPr marL="108000" indent="-72000">
              <a:buFontTx/>
              <a:buChar char="-"/>
            </a:pPr>
            <a:r>
              <a:rPr lang="es-ES" sz="1350" dirty="0">
                <a:solidFill>
                  <a:schemeClr val="bg1"/>
                </a:solidFill>
              </a:rPr>
              <a:t>Versión distribuida</a:t>
            </a:r>
          </a:p>
          <a:p>
            <a:pPr marL="108000" indent="-72000">
              <a:buFontTx/>
              <a:buChar char="-"/>
            </a:pPr>
            <a:r>
              <a:rPr lang="es-ES" sz="1350" dirty="0">
                <a:solidFill>
                  <a:schemeClr val="bg1"/>
                </a:solidFill>
              </a:rPr>
              <a:t>Simulaciones</a:t>
            </a:r>
          </a:p>
          <a:p>
            <a:endParaRPr lang="es-ES" sz="1350" dirty="0"/>
          </a:p>
          <a:p>
            <a:r>
              <a:rPr lang="es-ES" sz="1350" b="1" u="sng" dirty="0">
                <a:solidFill>
                  <a:srgbClr val="FD9101"/>
                </a:solidFill>
              </a:rPr>
              <a:t>Conclusiones</a:t>
            </a:r>
          </a:p>
        </p:txBody>
      </p:sp>
    </p:spTree>
    <p:extLst>
      <p:ext uri="{BB962C8B-B14F-4D97-AF65-F5344CB8AC3E}">
        <p14:creationId xmlns:p14="http://schemas.microsoft.com/office/powerpoint/2010/main" val="33003708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ángulo 7"/>
          <p:cNvSpPr/>
          <p:nvPr/>
        </p:nvSpPr>
        <p:spPr>
          <a:xfrm>
            <a:off x="0" y="6088828"/>
            <a:ext cx="9144000" cy="769172"/>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r"/>
            <a:endParaRPr lang="es-ES" dirty="0"/>
          </a:p>
        </p:txBody>
      </p:sp>
      <p:sp>
        <p:nvSpPr>
          <p:cNvPr id="9" name="Rectángulo 8"/>
          <p:cNvSpPr/>
          <p:nvPr/>
        </p:nvSpPr>
        <p:spPr>
          <a:xfrm>
            <a:off x="0" y="0"/>
            <a:ext cx="1785769" cy="6088828"/>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ES" dirty="0"/>
          </a:p>
        </p:txBody>
      </p:sp>
      <p:pic>
        <p:nvPicPr>
          <p:cNvPr id="11" name="Picture 6" descr="Resultado de imagen de universidad de cádiz"/>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9773" y="75303"/>
            <a:ext cx="473646" cy="60897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8" descr="Resultado de imagen de sistemas inteligentes de computación uc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458" y="75304"/>
            <a:ext cx="1085768" cy="608974"/>
          </a:xfrm>
          <a:prstGeom prst="rect">
            <a:avLst/>
          </a:prstGeom>
          <a:noFill/>
          <a:extLst>
            <a:ext uri="{909E8E84-426E-40DD-AFC4-6F175D3DCCD1}">
              <a14:hiddenFill xmlns:a14="http://schemas.microsoft.com/office/drawing/2010/main">
                <a:solidFill>
                  <a:srgbClr val="FFFFFF"/>
                </a:solidFill>
              </a14:hiddenFill>
            </a:ext>
          </a:extLst>
        </p:spPr>
      </p:pic>
      <p:sp>
        <p:nvSpPr>
          <p:cNvPr id="17" name="Título 1">
            <a:extLst>
              <a:ext uri="{FF2B5EF4-FFF2-40B4-BE49-F238E27FC236}">
                <a16:creationId xmlns:a16="http://schemas.microsoft.com/office/drawing/2014/main" id="{E6BDCEEE-1383-41DE-8109-024FFC9938E2}"/>
              </a:ext>
            </a:extLst>
          </p:cNvPr>
          <p:cNvSpPr txBox="1">
            <a:spLocks/>
          </p:cNvSpPr>
          <p:nvPr/>
        </p:nvSpPr>
        <p:spPr>
          <a:xfrm>
            <a:off x="2033195" y="198971"/>
            <a:ext cx="6820349" cy="887552"/>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a:lstStyle>
          <a:p>
            <a:r>
              <a:rPr lang="es-ES" dirty="0"/>
              <a:t>Trabajos futuros</a:t>
            </a:r>
          </a:p>
        </p:txBody>
      </p:sp>
      <p:cxnSp>
        <p:nvCxnSpPr>
          <p:cNvPr id="18" name="Conector recto de flecha 17">
            <a:extLst>
              <a:ext uri="{FF2B5EF4-FFF2-40B4-BE49-F238E27FC236}">
                <a16:creationId xmlns:a16="http://schemas.microsoft.com/office/drawing/2014/main" id="{FC7D9330-5FFF-475E-9EE2-0981AE937542}"/>
              </a:ext>
            </a:extLst>
          </p:cNvPr>
          <p:cNvCxnSpPr>
            <a:cxnSpLocks/>
            <a:stCxn id="28" idx="2"/>
          </p:cNvCxnSpPr>
          <p:nvPr/>
        </p:nvCxnSpPr>
        <p:spPr>
          <a:xfrm>
            <a:off x="5735160" y="5094532"/>
            <a:ext cx="3" cy="446194"/>
          </a:xfrm>
          <a:prstGeom prst="straightConnector1">
            <a:avLst/>
          </a:prstGeom>
          <a:noFill/>
          <a:ln w="12700" cap="flat" cmpd="sng" algn="ctr">
            <a:solidFill>
              <a:srgbClr val="B27E2F"/>
            </a:solidFill>
            <a:prstDash val="solid"/>
            <a:miter lim="800000"/>
            <a:headEnd type="triangle"/>
            <a:tailEnd type="triangle"/>
          </a:ln>
          <a:effectLst/>
        </p:spPr>
      </p:cxnSp>
      <p:cxnSp>
        <p:nvCxnSpPr>
          <p:cNvPr id="19" name="Conector recto de flecha 18">
            <a:extLst>
              <a:ext uri="{FF2B5EF4-FFF2-40B4-BE49-F238E27FC236}">
                <a16:creationId xmlns:a16="http://schemas.microsoft.com/office/drawing/2014/main" id="{B800FD50-6C64-426B-A71B-6E53387A6191}"/>
              </a:ext>
            </a:extLst>
          </p:cNvPr>
          <p:cNvCxnSpPr>
            <a:cxnSpLocks/>
            <a:stCxn id="30" idx="2"/>
          </p:cNvCxnSpPr>
          <p:nvPr/>
        </p:nvCxnSpPr>
        <p:spPr>
          <a:xfrm>
            <a:off x="8354973" y="5101817"/>
            <a:ext cx="0" cy="438909"/>
          </a:xfrm>
          <a:prstGeom prst="straightConnector1">
            <a:avLst/>
          </a:prstGeom>
          <a:noFill/>
          <a:ln w="12700" cap="flat" cmpd="sng" algn="ctr">
            <a:solidFill>
              <a:srgbClr val="B27E2F"/>
            </a:solidFill>
            <a:prstDash val="solid"/>
            <a:miter lim="800000"/>
            <a:headEnd type="triangle"/>
            <a:tailEnd type="triangle"/>
          </a:ln>
          <a:effectLst/>
        </p:spPr>
      </p:cxnSp>
      <p:cxnSp>
        <p:nvCxnSpPr>
          <p:cNvPr id="20" name="Conector recto de flecha 19">
            <a:extLst>
              <a:ext uri="{FF2B5EF4-FFF2-40B4-BE49-F238E27FC236}">
                <a16:creationId xmlns:a16="http://schemas.microsoft.com/office/drawing/2014/main" id="{C883E8B5-417B-49A8-B3BC-A47B60A83F00}"/>
              </a:ext>
            </a:extLst>
          </p:cNvPr>
          <p:cNvCxnSpPr>
            <a:cxnSpLocks/>
            <a:stCxn id="29" idx="2"/>
          </p:cNvCxnSpPr>
          <p:nvPr/>
        </p:nvCxnSpPr>
        <p:spPr>
          <a:xfrm>
            <a:off x="7046893" y="5101817"/>
            <a:ext cx="6" cy="447193"/>
          </a:xfrm>
          <a:prstGeom prst="straightConnector1">
            <a:avLst/>
          </a:prstGeom>
          <a:noFill/>
          <a:ln w="12700" cap="flat" cmpd="sng" algn="ctr">
            <a:solidFill>
              <a:srgbClr val="B27E2F"/>
            </a:solidFill>
            <a:prstDash val="solid"/>
            <a:miter lim="800000"/>
            <a:headEnd type="triangle"/>
            <a:tailEnd type="triangle"/>
          </a:ln>
          <a:effectLst/>
        </p:spPr>
      </p:cxnSp>
      <p:cxnSp>
        <p:nvCxnSpPr>
          <p:cNvPr id="21" name="Conector recto de flecha 20">
            <a:extLst>
              <a:ext uri="{FF2B5EF4-FFF2-40B4-BE49-F238E27FC236}">
                <a16:creationId xmlns:a16="http://schemas.microsoft.com/office/drawing/2014/main" id="{AF91954C-161B-4D71-B42C-718A61FA154A}"/>
              </a:ext>
            </a:extLst>
          </p:cNvPr>
          <p:cNvCxnSpPr>
            <a:cxnSpLocks/>
          </p:cNvCxnSpPr>
          <p:nvPr/>
        </p:nvCxnSpPr>
        <p:spPr>
          <a:xfrm>
            <a:off x="5248773" y="5566793"/>
            <a:ext cx="3592586" cy="0"/>
          </a:xfrm>
          <a:prstGeom prst="straightConnector1">
            <a:avLst/>
          </a:prstGeom>
          <a:noFill/>
          <a:ln w="38100" cap="flat" cmpd="sng" algn="ctr">
            <a:solidFill>
              <a:schemeClr val="accent3">
                <a:lumMod val="75000"/>
              </a:schemeClr>
            </a:solidFill>
            <a:prstDash val="solid"/>
            <a:miter lim="800000"/>
            <a:headEnd type="triangle"/>
            <a:tailEnd type="triangle"/>
          </a:ln>
          <a:effectLst>
            <a:outerShdw blurRad="50800" dist="38100" dir="2700000" algn="tl" rotWithShape="0">
              <a:prstClr val="black">
                <a:alpha val="40000"/>
              </a:prstClr>
            </a:outerShdw>
          </a:effectLst>
        </p:spPr>
      </p:cxnSp>
      <p:sp>
        <p:nvSpPr>
          <p:cNvPr id="22" name="Rectángulo 21">
            <a:extLst>
              <a:ext uri="{FF2B5EF4-FFF2-40B4-BE49-F238E27FC236}">
                <a16:creationId xmlns:a16="http://schemas.microsoft.com/office/drawing/2014/main" id="{70379410-582D-453B-A714-622B93F5F790}"/>
              </a:ext>
            </a:extLst>
          </p:cNvPr>
          <p:cNvSpPr/>
          <p:nvPr/>
        </p:nvSpPr>
        <p:spPr>
          <a:xfrm>
            <a:off x="6151484" y="5572461"/>
            <a:ext cx="1779628" cy="307777"/>
          </a:xfrm>
          <a:prstGeom prst="rect">
            <a:avLst/>
          </a:prstGeom>
        </p:spPr>
        <p:txBody>
          <a:bodyPr wrap="square">
            <a:spAutoFit/>
          </a:bodyPr>
          <a:lstStyle/>
          <a:p>
            <a:pPr algn="ctr">
              <a:spcBef>
                <a:spcPts val="1200"/>
              </a:spcBef>
            </a:pPr>
            <a:r>
              <a:rPr lang="es-ES" sz="1400" dirty="0"/>
              <a:t>Red de datos</a:t>
            </a:r>
          </a:p>
        </p:txBody>
      </p:sp>
      <p:sp>
        <p:nvSpPr>
          <p:cNvPr id="28" name="Rectángulo 27">
            <a:extLst>
              <a:ext uri="{FF2B5EF4-FFF2-40B4-BE49-F238E27FC236}">
                <a16:creationId xmlns:a16="http://schemas.microsoft.com/office/drawing/2014/main" id="{9F4EF34E-E3F0-4AEB-89C8-3298243BAF0D}"/>
              </a:ext>
            </a:extLst>
          </p:cNvPr>
          <p:cNvSpPr/>
          <p:nvPr/>
        </p:nvSpPr>
        <p:spPr>
          <a:xfrm>
            <a:off x="5248773" y="3715343"/>
            <a:ext cx="972773" cy="1379189"/>
          </a:xfrm>
          <a:prstGeom prst="rect">
            <a:avLst/>
          </a:prstGeom>
          <a:solidFill>
            <a:schemeClr val="tx1">
              <a:lumMod val="75000"/>
              <a:lumOff val="25000"/>
              <a:alpha val="37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de-DE" sz="1400" dirty="0"/>
              <a:t>Nodo</a:t>
            </a:r>
          </a:p>
          <a:p>
            <a:pPr algn="ctr"/>
            <a:endParaRPr lang="de-DE" sz="1400" dirty="0"/>
          </a:p>
          <a:p>
            <a:pPr algn="ctr"/>
            <a:endParaRPr lang="de-DE" sz="1400" dirty="0"/>
          </a:p>
          <a:p>
            <a:pPr algn="ctr"/>
            <a:endParaRPr lang="de-DE" sz="1400" dirty="0"/>
          </a:p>
          <a:p>
            <a:pPr algn="ctr"/>
            <a:endParaRPr lang="de-DE" sz="1400" dirty="0"/>
          </a:p>
          <a:p>
            <a:pPr algn="ctr"/>
            <a:endParaRPr lang="de-DE" sz="1400" dirty="0"/>
          </a:p>
        </p:txBody>
      </p:sp>
      <p:sp>
        <p:nvSpPr>
          <p:cNvPr id="29" name="Rectángulo 28">
            <a:extLst>
              <a:ext uri="{FF2B5EF4-FFF2-40B4-BE49-F238E27FC236}">
                <a16:creationId xmlns:a16="http://schemas.microsoft.com/office/drawing/2014/main" id="{5585F6CA-6314-45E1-AEF1-C5038A6BE25E}"/>
              </a:ext>
            </a:extLst>
          </p:cNvPr>
          <p:cNvSpPr/>
          <p:nvPr/>
        </p:nvSpPr>
        <p:spPr>
          <a:xfrm>
            <a:off x="6560506" y="3727204"/>
            <a:ext cx="972773" cy="1374613"/>
          </a:xfrm>
          <a:prstGeom prst="rect">
            <a:avLst/>
          </a:prstGeom>
          <a:solidFill>
            <a:schemeClr val="tx1">
              <a:lumMod val="75000"/>
              <a:lumOff val="25000"/>
              <a:alpha val="37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de-DE" sz="1400" dirty="0"/>
              <a:t>Nodo</a:t>
            </a:r>
          </a:p>
          <a:p>
            <a:pPr algn="ctr"/>
            <a:endParaRPr lang="de-DE" sz="1400" dirty="0"/>
          </a:p>
          <a:p>
            <a:pPr algn="ctr"/>
            <a:endParaRPr lang="de-DE" sz="1400" dirty="0"/>
          </a:p>
          <a:p>
            <a:pPr algn="ctr"/>
            <a:endParaRPr lang="de-DE" sz="1400" dirty="0"/>
          </a:p>
          <a:p>
            <a:pPr algn="ctr"/>
            <a:endParaRPr lang="de-DE" sz="1400" dirty="0"/>
          </a:p>
          <a:p>
            <a:pPr algn="ctr"/>
            <a:endParaRPr lang="de-DE" sz="1400" dirty="0"/>
          </a:p>
        </p:txBody>
      </p:sp>
      <p:sp>
        <p:nvSpPr>
          <p:cNvPr id="30" name="Rectángulo 29">
            <a:extLst>
              <a:ext uri="{FF2B5EF4-FFF2-40B4-BE49-F238E27FC236}">
                <a16:creationId xmlns:a16="http://schemas.microsoft.com/office/drawing/2014/main" id="{3DE534C3-EC84-48AB-8909-0585A77BE176}"/>
              </a:ext>
            </a:extLst>
          </p:cNvPr>
          <p:cNvSpPr/>
          <p:nvPr/>
        </p:nvSpPr>
        <p:spPr>
          <a:xfrm>
            <a:off x="7868586" y="3727204"/>
            <a:ext cx="972773" cy="1374613"/>
          </a:xfrm>
          <a:prstGeom prst="rect">
            <a:avLst/>
          </a:prstGeom>
          <a:solidFill>
            <a:schemeClr val="tx1">
              <a:lumMod val="75000"/>
              <a:lumOff val="25000"/>
              <a:alpha val="37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de-DE" sz="1400" dirty="0"/>
              <a:t>Nodo</a:t>
            </a:r>
          </a:p>
          <a:p>
            <a:pPr algn="ctr"/>
            <a:endParaRPr lang="de-DE" sz="1400" dirty="0"/>
          </a:p>
          <a:p>
            <a:pPr algn="ctr"/>
            <a:endParaRPr lang="de-DE" sz="1400" dirty="0"/>
          </a:p>
          <a:p>
            <a:pPr algn="ctr"/>
            <a:endParaRPr lang="de-DE" sz="1400" dirty="0"/>
          </a:p>
          <a:p>
            <a:pPr algn="ctr"/>
            <a:endParaRPr lang="de-DE" sz="1400" dirty="0"/>
          </a:p>
          <a:p>
            <a:pPr algn="ctr"/>
            <a:endParaRPr lang="de-DE" sz="1400" dirty="0"/>
          </a:p>
        </p:txBody>
      </p:sp>
      <p:pic>
        <p:nvPicPr>
          <p:cNvPr id="35" name="Picture 4" descr="nvidiatestlak20.jpg (480×393)">
            <a:extLst>
              <a:ext uri="{FF2B5EF4-FFF2-40B4-BE49-F238E27FC236}">
                <a16:creationId xmlns:a16="http://schemas.microsoft.com/office/drawing/2014/main" id="{B9A3CA4A-398E-4FDA-9AD6-55586F4D03D6}"/>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0" b="100000" l="0" r="100000">
                        <a14:foregroundMark x1="14583" y1="70738" x2="14583" y2="70738"/>
                        <a14:foregroundMark x1="32292" y1="85751" x2="32292" y2="85751"/>
                        <a14:foregroundMark x1="32917" y1="89822" x2="32917" y2="89822"/>
                        <a14:foregroundMark x1="33542" y1="87277" x2="33542" y2="87277"/>
                        <a14:foregroundMark x1="37708" y1="89313" x2="37708" y2="89313"/>
                        <a14:foregroundMark x1="37917" y1="90331" x2="37917" y2="90331"/>
                        <a14:foregroundMark x1="38125" y1="91094" x2="38125" y2="91094"/>
                        <a14:foregroundMark x1="33542" y1="93893" x2="33542" y2="93893"/>
                        <a14:foregroundMark x1="37292" y1="96947" x2="37292" y2="96947"/>
                        <a14:foregroundMark x1="38333" y1="97455" x2="38333" y2="97455"/>
                        <a14:foregroundMark x1="30625" y1="91094" x2="30625" y2="91094"/>
                        <a14:foregroundMark x1="27083" y1="86768" x2="27083" y2="86768"/>
                        <a14:foregroundMark x1="25417" y1="86514" x2="25417" y2="86514"/>
                        <a14:foregroundMark x1="4167" y1="69466" x2="4167" y2="69466"/>
                        <a14:foregroundMark x1="2708" y1="73028" x2="2708" y2="73028"/>
                        <a14:foregroundMark x1="2708" y1="69720" x2="2708" y2="69720"/>
                        <a14:foregroundMark x1="20625" y1="81934" x2="20625" y2="81934"/>
                        <a14:foregroundMark x1="21667" y1="83715" x2="21667" y2="83715"/>
                        <a14:foregroundMark x1="26667" y1="88804" x2="26667" y2="88804"/>
                        <a14:foregroundMark x1="28958" y1="90840" x2="28958" y2="90840"/>
                        <a14:foregroundMark x1="8750" y1="72265" x2="8750" y2="72265"/>
                        <a14:foregroundMark x1="6875" y1="69720" x2="6875" y2="69720"/>
                        <a14:foregroundMark x1="7083" y1="70738" x2="7083" y2="70738"/>
                        <a14:foregroundMark x1="12083" y1="73537" x2="12083" y2="73537"/>
                        <a14:foregroundMark x1="38125" y1="98219" x2="38125" y2="98219"/>
                      </a14:backgroundRemoval>
                    </a14:imgEffect>
                  </a14:imgLayer>
                </a14:imgProps>
              </a:ext>
              <a:ext uri="{28A0092B-C50C-407E-A947-70E740481C1C}">
                <a14:useLocalDpi xmlns:a14="http://schemas.microsoft.com/office/drawing/2010/main" val="0"/>
              </a:ext>
            </a:extLst>
          </a:blip>
          <a:srcRect/>
          <a:stretch>
            <a:fillRect/>
          </a:stretch>
        </p:blipFill>
        <p:spPr bwMode="auto">
          <a:xfrm rot="20613818">
            <a:off x="5258498" y="4176304"/>
            <a:ext cx="956976" cy="783524"/>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4" descr="nvidiatestlak20.jpg (480×393)">
            <a:extLst>
              <a:ext uri="{FF2B5EF4-FFF2-40B4-BE49-F238E27FC236}">
                <a16:creationId xmlns:a16="http://schemas.microsoft.com/office/drawing/2014/main" id="{5DF823BE-2355-4161-93C9-57F39E62C8EB}"/>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0" b="100000" l="0" r="100000">
                        <a14:foregroundMark x1="14583" y1="70738" x2="14583" y2="70738"/>
                        <a14:foregroundMark x1="32292" y1="85751" x2="32292" y2="85751"/>
                        <a14:foregroundMark x1="32917" y1="89822" x2="32917" y2="89822"/>
                        <a14:foregroundMark x1="33542" y1="87277" x2="33542" y2="87277"/>
                        <a14:foregroundMark x1="37708" y1="89313" x2="37708" y2="89313"/>
                        <a14:foregroundMark x1="37917" y1="90331" x2="37917" y2="90331"/>
                        <a14:foregroundMark x1="38125" y1="91094" x2="38125" y2="91094"/>
                        <a14:foregroundMark x1="33542" y1="93893" x2="33542" y2="93893"/>
                        <a14:foregroundMark x1="37292" y1="96947" x2="37292" y2="96947"/>
                        <a14:foregroundMark x1="38333" y1="97455" x2="38333" y2="97455"/>
                        <a14:foregroundMark x1="30625" y1="91094" x2="30625" y2="91094"/>
                        <a14:foregroundMark x1="27083" y1="86768" x2="27083" y2="86768"/>
                        <a14:foregroundMark x1="25417" y1="86514" x2="25417" y2="86514"/>
                        <a14:foregroundMark x1="4167" y1="69466" x2="4167" y2="69466"/>
                        <a14:foregroundMark x1="2708" y1="73028" x2="2708" y2="73028"/>
                        <a14:foregroundMark x1="2708" y1="69720" x2="2708" y2="69720"/>
                        <a14:foregroundMark x1="20625" y1="81934" x2="20625" y2="81934"/>
                        <a14:foregroundMark x1="21667" y1="83715" x2="21667" y2="83715"/>
                        <a14:foregroundMark x1="26667" y1="88804" x2="26667" y2="88804"/>
                        <a14:foregroundMark x1="28958" y1="90840" x2="28958" y2="90840"/>
                        <a14:foregroundMark x1="8750" y1="72265" x2="8750" y2="72265"/>
                        <a14:foregroundMark x1="6875" y1="69720" x2="6875" y2="69720"/>
                        <a14:foregroundMark x1="7083" y1="70738" x2="7083" y2="70738"/>
                        <a14:foregroundMark x1="12083" y1="73537" x2="12083" y2="73537"/>
                        <a14:foregroundMark x1="38125" y1="98219" x2="38125" y2="98219"/>
                      </a14:backgroundRemoval>
                    </a14:imgEffect>
                  </a14:imgLayer>
                </a14:imgProps>
              </a:ext>
              <a:ext uri="{28A0092B-C50C-407E-A947-70E740481C1C}">
                <a14:useLocalDpi xmlns:a14="http://schemas.microsoft.com/office/drawing/2010/main" val="0"/>
              </a:ext>
            </a:extLst>
          </a:blip>
          <a:srcRect/>
          <a:stretch>
            <a:fillRect/>
          </a:stretch>
        </p:blipFill>
        <p:spPr bwMode="auto">
          <a:xfrm rot="20613818">
            <a:off x="6562810" y="4202185"/>
            <a:ext cx="956976" cy="783524"/>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4" descr="nvidiatestlak20.jpg (480×393)">
            <a:extLst>
              <a:ext uri="{FF2B5EF4-FFF2-40B4-BE49-F238E27FC236}">
                <a16:creationId xmlns:a16="http://schemas.microsoft.com/office/drawing/2014/main" id="{70CB39D7-C363-4813-BC3F-A9BC124C1A6A}"/>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0" b="100000" l="0" r="100000">
                        <a14:foregroundMark x1="14583" y1="70738" x2="14583" y2="70738"/>
                        <a14:foregroundMark x1="32292" y1="85751" x2="32292" y2="85751"/>
                        <a14:foregroundMark x1="32917" y1="89822" x2="32917" y2="89822"/>
                        <a14:foregroundMark x1="33542" y1="87277" x2="33542" y2="87277"/>
                        <a14:foregroundMark x1="37708" y1="89313" x2="37708" y2="89313"/>
                        <a14:foregroundMark x1="37917" y1="90331" x2="37917" y2="90331"/>
                        <a14:foregroundMark x1="38125" y1="91094" x2="38125" y2="91094"/>
                        <a14:foregroundMark x1="33542" y1="93893" x2="33542" y2="93893"/>
                        <a14:foregroundMark x1="37292" y1="96947" x2="37292" y2="96947"/>
                        <a14:foregroundMark x1="38333" y1="97455" x2="38333" y2="97455"/>
                        <a14:foregroundMark x1="30625" y1="91094" x2="30625" y2="91094"/>
                        <a14:foregroundMark x1="27083" y1="86768" x2="27083" y2="86768"/>
                        <a14:foregroundMark x1="25417" y1="86514" x2="25417" y2="86514"/>
                        <a14:foregroundMark x1="4167" y1="69466" x2="4167" y2="69466"/>
                        <a14:foregroundMark x1="2708" y1="73028" x2="2708" y2="73028"/>
                        <a14:foregroundMark x1="2708" y1="69720" x2="2708" y2="69720"/>
                        <a14:foregroundMark x1="20625" y1="81934" x2="20625" y2="81934"/>
                        <a14:foregroundMark x1="21667" y1="83715" x2="21667" y2="83715"/>
                        <a14:foregroundMark x1="26667" y1="88804" x2="26667" y2="88804"/>
                        <a14:foregroundMark x1="28958" y1="90840" x2="28958" y2="90840"/>
                        <a14:foregroundMark x1="8750" y1="72265" x2="8750" y2="72265"/>
                        <a14:foregroundMark x1="6875" y1="69720" x2="6875" y2="69720"/>
                        <a14:foregroundMark x1="7083" y1="70738" x2="7083" y2="70738"/>
                        <a14:foregroundMark x1="12083" y1="73537" x2="12083" y2="73537"/>
                        <a14:foregroundMark x1="38125" y1="98219" x2="38125" y2="98219"/>
                      </a14:backgroundRemoval>
                    </a14:imgEffect>
                  </a14:imgLayer>
                </a14:imgProps>
              </a:ext>
              <a:ext uri="{28A0092B-C50C-407E-A947-70E740481C1C}">
                <a14:useLocalDpi xmlns:a14="http://schemas.microsoft.com/office/drawing/2010/main" val="0"/>
              </a:ext>
            </a:extLst>
          </a:blip>
          <a:srcRect/>
          <a:stretch>
            <a:fillRect/>
          </a:stretch>
        </p:blipFill>
        <p:spPr bwMode="auto">
          <a:xfrm rot="20613818">
            <a:off x="7865229" y="4183589"/>
            <a:ext cx="956976" cy="783524"/>
          </a:xfrm>
          <a:prstGeom prst="rect">
            <a:avLst/>
          </a:prstGeom>
          <a:noFill/>
          <a:extLst>
            <a:ext uri="{909E8E84-426E-40DD-AFC4-6F175D3DCCD1}">
              <a14:hiddenFill xmlns:a14="http://schemas.microsoft.com/office/drawing/2010/main">
                <a:solidFill>
                  <a:srgbClr val="FFFFFF"/>
                </a:solidFill>
              </a14:hiddenFill>
            </a:ext>
          </a:extLst>
        </p:spPr>
      </p:pic>
      <p:cxnSp>
        <p:nvCxnSpPr>
          <p:cNvPr id="38" name="Conector recto de flecha 37">
            <a:extLst>
              <a:ext uri="{FF2B5EF4-FFF2-40B4-BE49-F238E27FC236}">
                <a16:creationId xmlns:a16="http://schemas.microsoft.com/office/drawing/2014/main" id="{1AA90F4E-88A4-4903-A90C-FF316A91BAB7}"/>
              </a:ext>
            </a:extLst>
          </p:cNvPr>
          <p:cNvCxnSpPr>
            <a:cxnSpLocks/>
            <a:stCxn id="43" idx="2"/>
          </p:cNvCxnSpPr>
          <p:nvPr/>
        </p:nvCxnSpPr>
        <p:spPr>
          <a:xfrm>
            <a:off x="5620449" y="2586000"/>
            <a:ext cx="0" cy="318681"/>
          </a:xfrm>
          <a:prstGeom prst="straightConnector1">
            <a:avLst/>
          </a:prstGeom>
          <a:noFill/>
          <a:ln w="12700" cap="flat" cmpd="sng" algn="ctr">
            <a:solidFill>
              <a:srgbClr val="B27E2F"/>
            </a:solidFill>
            <a:prstDash val="solid"/>
            <a:miter lim="800000"/>
            <a:headEnd type="triangle"/>
            <a:tailEnd type="triangle"/>
          </a:ln>
          <a:effectLst/>
        </p:spPr>
      </p:cxnSp>
      <p:cxnSp>
        <p:nvCxnSpPr>
          <p:cNvPr id="39" name="Conector recto de flecha 38">
            <a:extLst>
              <a:ext uri="{FF2B5EF4-FFF2-40B4-BE49-F238E27FC236}">
                <a16:creationId xmlns:a16="http://schemas.microsoft.com/office/drawing/2014/main" id="{55A9E4BB-C1DE-42D1-AE51-E02A13A40CA6}"/>
              </a:ext>
            </a:extLst>
          </p:cNvPr>
          <p:cNvCxnSpPr>
            <a:cxnSpLocks/>
            <a:stCxn id="44" idx="2"/>
          </p:cNvCxnSpPr>
          <p:nvPr/>
        </p:nvCxnSpPr>
        <p:spPr>
          <a:xfrm>
            <a:off x="6550901" y="2586000"/>
            <a:ext cx="0" cy="317691"/>
          </a:xfrm>
          <a:prstGeom prst="straightConnector1">
            <a:avLst/>
          </a:prstGeom>
          <a:noFill/>
          <a:ln w="12700" cap="flat" cmpd="sng" algn="ctr">
            <a:solidFill>
              <a:srgbClr val="B27E2F"/>
            </a:solidFill>
            <a:prstDash val="solid"/>
            <a:miter lim="800000"/>
            <a:headEnd type="triangle"/>
            <a:tailEnd type="triangle"/>
          </a:ln>
          <a:effectLst/>
        </p:spPr>
      </p:cxnSp>
      <p:cxnSp>
        <p:nvCxnSpPr>
          <p:cNvPr id="40" name="Conector recto de flecha 39">
            <a:extLst>
              <a:ext uri="{FF2B5EF4-FFF2-40B4-BE49-F238E27FC236}">
                <a16:creationId xmlns:a16="http://schemas.microsoft.com/office/drawing/2014/main" id="{62DE3208-47CA-4E63-89A6-7AAB09E25A9C}"/>
              </a:ext>
            </a:extLst>
          </p:cNvPr>
          <p:cNvCxnSpPr>
            <a:cxnSpLocks/>
            <a:stCxn id="46" idx="2"/>
          </p:cNvCxnSpPr>
          <p:nvPr/>
        </p:nvCxnSpPr>
        <p:spPr>
          <a:xfrm>
            <a:off x="8467061" y="2573686"/>
            <a:ext cx="0" cy="330005"/>
          </a:xfrm>
          <a:prstGeom prst="straightConnector1">
            <a:avLst/>
          </a:prstGeom>
          <a:noFill/>
          <a:ln w="12700" cap="flat" cmpd="sng" algn="ctr">
            <a:solidFill>
              <a:srgbClr val="B27E2F"/>
            </a:solidFill>
            <a:prstDash val="solid"/>
            <a:miter lim="800000"/>
            <a:headEnd type="triangle"/>
            <a:tailEnd type="triangle"/>
          </a:ln>
          <a:effectLst/>
        </p:spPr>
      </p:cxnSp>
      <p:cxnSp>
        <p:nvCxnSpPr>
          <p:cNvPr id="41" name="Conector recto de flecha 40">
            <a:extLst>
              <a:ext uri="{FF2B5EF4-FFF2-40B4-BE49-F238E27FC236}">
                <a16:creationId xmlns:a16="http://schemas.microsoft.com/office/drawing/2014/main" id="{7D0D95AC-1DDE-474E-B97C-61E79E3E8F7D}"/>
              </a:ext>
            </a:extLst>
          </p:cNvPr>
          <p:cNvCxnSpPr>
            <a:cxnSpLocks/>
            <a:stCxn id="45" idx="2"/>
          </p:cNvCxnSpPr>
          <p:nvPr/>
        </p:nvCxnSpPr>
        <p:spPr>
          <a:xfrm>
            <a:off x="7515293" y="2582890"/>
            <a:ext cx="0" cy="320801"/>
          </a:xfrm>
          <a:prstGeom prst="straightConnector1">
            <a:avLst/>
          </a:prstGeom>
          <a:noFill/>
          <a:ln w="12700" cap="flat" cmpd="sng" algn="ctr">
            <a:solidFill>
              <a:srgbClr val="B27E2F"/>
            </a:solidFill>
            <a:prstDash val="solid"/>
            <a:miter lim="800000"/>
            <a:headEnd type="triangle"/>
            <a:tailEnd type="triangle"/>
          </a:ln>
          <a:effectLst/>
        </p:spPr>
      </p:cxnSp>
      <p:cxnSp>
        <p:nvCxnSpPr>
          <p:cNvPr id="42" name="Conector recto de flecha 41">
            <a:extLst>
              <a:ext uri="{FF2B5EF4-FFF2-40B4-BE49-F238E27FC236}">
                <a16:creationId xmlns:a16="http://schemas.microsoft.com/office/drawing/2014/main" id="{17B3E5AA-47C2-4C0E-89EA-A5A4E00CB7C5}"/>
              </a:ext>
            </a:extLst>
          </p:cNvPr>
          <p:cNvCxnSpPr>
            <a:cxnSpLocks/>
          </p:cNvCxnSpPr>
          <p:nvPr/>
        </p:nvCxnSpPr>
        <p:spPr>
          <a:xfrm>
            <a:off x="5252257" y="2929636"/>
            <a:ext cx="3601287" cy="0"/>
          </a:xfrm>
          <a:prstGeom prst="straightConnector1">
            <a:avLst/>
          </a:prstGeom>
          <a:noFill/>
          <a:ln w="38100" cap="flat" cmpd="sng" algn="ctr">
            <a:solidFill>
              <a:schemeClr val="accent3">
                <a:lumMod val="75000"/>
              </a:schemeClr>
            </a:solidFill>
            <a:prstDash val="solid"/>
            <a:miter lim="800000"/>
            <a:headEnd type="triangle"/>
            <a:tailEnd type="triangle"/>
          </a:ln>
          <a:effectLst/>
        </p:spPr>
      </p:cxnSp>
      <p:sp>
        <p:nvSpPr>
          <p:cNvPr id="43" name="Rectángulo 42">
            <a:extLst>
              <a:ext uri="{FF2B5EF4-FFF2-40B4-BE49-F238E27FC236}">
                <a16:creationId xmlns:a16="http://schemas.microsoft.com/office/drawing/2014/main" id="{255050AF-7DE7-4603-AA39-5574A2ACE90E}"/>
              </a:ext>
            </a:extLst>
          </p:cNvPr>
          <p:cNvSpPr/>
          <p:nvPr/>
        </p:nvSpPr>
        <p:spPr>
          <a:xfrm>
            <a:off x="5252257" y="1648589"/>
            <a:ext cx="736384" cy="937411"/>
          </a:xfrm>
          <a:prstGeom prst="rect">
            <a:avLst/>
          </a:prstGeom>
          <a:solidFill>
            <a:schemeClr val="tx1">
              <a:lumMod val="75000"/>
              <a:lumOff val="25000"/>
              <a:alpha val="37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de-DE" sz="1400" dirty="0"/>
              <a:t>Nodo</a:t>
            </a:r>
          </a:p>
          <a:p>
            <a:pPr algn="ctr"/>
            <a:endParaRPr lang="de-DE" sz="1400" dirty="0"/>
          </a:p>
          <a:p>
            <a:pPr algn="ctr"/>
            <a:endParaRPr lang="de-DE" sz="1400" dirty="0"/>
          </a:p>
          <a:p>
            <a:pPr algn="ctr"/>
            <a:endParaRPr lang="de-DE" sz="1400" dirty="0"/>
          </a:p>
        </p:txBody>
      </p:sp>
      <p:sp>
        <p:nvSpPr>
          <p:cNvPr id="44" name="Rectángulo 43">
            <a:extLst>
              <a:ext uri="{FF2B5EF4-FFF2-40B4-BE49-F238E27FC236}">
                <a16:creationId xmlns:a16="http://schemas.microsoft.com/office/drawing/2014/main" id="{A10A95D6-299C-4D64-AC4E-A2DD16F0CA65}"/>
              </a:ext>
            </a:extLst>
          </p:cNvPr>
          <p:cNvSpPr/>
          <p:nvPr/>
        </p:nvSpPr>
        <p:spPr>
          <a:xfrm>
            <a:off x="6164417" y="1648589"/>
            <a:ext cx="772968" cy="937411"/>
          </a:xfrm>
          <a:prstGeom prst="rect">
            <a:avLst/>
          </a:prstGeom>
          <a:solidFill>
            <a:schemeClr val="tx1">
              <a:lumMod val="75000"/>
              <a:lumOff val="25000"/>
              <a:alpha val="37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de-DE" sz="1400" dirty="0"/>
              <a:t>Nodo</a:t>
            </a:r>
          </a:p>
          <a:p>
            <a:pPr algn="ctr"/>
            <a:endParaRPr lang="de-DE" sz="1400" dirty="0"/>
          </a:p>
          <a:p>
            <a:pPr algn="ctr"/>
            <a:endParaRPr lang="de-DE" sz="1400" dirty="0"/>
          </a:p>
          <a:p>
            <a:pPr algn="ctr"/>
            <a:endParaRPr lang="de-DE" sz="1400" dirty="0"/>
          </a:p>
        </p:txBody>
      </p:sp>
      <p:sp>
        <p:nvSpPr>
          <p:cNvPr id="45" name="Rectángulo 44">
            <a:extLst>
              <a:ext uri="{FF2B5EF4-FFF2-40B4-BE49-F238E27FC236}">
                <a16:creationId xmlns:a16="http://schemas.microsoft.com/office/drawing/2014/main" id="{784146C9-B469-43A8-A25B-3D7A4DBABD74}"/>
              </a:ext>
            </a:extLst>
          </p:cNvPr>
          <p:cNvSpPr/>
          <p:nvPr/>
        </p:nvSpPr>
        <p:spPr>
          <a:xfrm>
            <a:off x="7127274" y="1648589"/>
            <a:ext cx="776038" cy="934301"/>
          </a:xfrm>
          <a:prstGeom prst="rect">
            <a:avLst/>
          </a:prstGeom>
          <a:solidFill>
            <a:schemeClr val="tx1">
              <a:lumMod val="75000"/>
              <a:lumOff val="25000"/>
              <a:alpha val="37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de-DE" sz="1400" dirty="0"/>
              <a:t>Nodo</a:t>
            </a:r>
          </a:p>
          <a:p>
            <a:pPr algn="ctr"/>
            <a:endParaRPr lang="de-DE" sz="1400" dirty="0"/>
          </a:p>
          <a:p>
            <a:pPr algn="ctr"/>
            <a:endParaRPr lang="de-DE" sz="1400" dirty="0"/>
          </a:p>
          <a:p>
            <a:pPr algn="ctr"/>
            <a:endParaRPr lang="de-DE" sz="1400" dirty="0"/>
          </a:p>
        </p:txBody>
      </p:sp>
      <p:sp>
        <p:nvSpPr>
          <p:cNvPr id="46" name="Rectángulo 45">
            <a:extLst>
              <a:ext uri="{FF2B5EF4-FFF2-40B4-BE49-F238E27FC236}">
                <a16:creationId xmlns:a16="http://schemas.microsoft.com/office/drawing/2014/main" id="{C727D961-C50D-45C0-A896-A1CFB66E9277}"/>
              </a:ext>
            </a:extLst>
          </p:cNvPr>
          <p:cNvSpPr/>
          <p:nvPr/>
        </p:nvSpPr>
        <p:spPr>
          <a:xfrm>
            <a:off x="8080578" y="1639385"/>
            <a:ext cx="772966" cy="934301"/>
          </a:xfrm>
          <a:prstGeom prst="rect">
            <a:avLst/>
          </a:prstGeom>
          <a:solidFill>
            <a:schemeClr val="tx1">
              <a:lumMod val="75000"/>
              <a:lumOff val="25000"/>
              <a:alpha val="37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de-DE" sz="1400" dirty="0"/>
              <a:t>Nodo</a:t>
            </a:r>
          </a:p>
          <a:p>
            <a:pPr algn="ctr"/>
            <a:endParaRPr lang="de-DE" sz="1400" dirty="0"/>
          </a:p>
          <a:p>
            <a:pPr algn="ctr"/>
            <a:endParaRPr lang="de-DE" sz="1400" dirty="0"/>
          </a:p>
          <a:p>
            <a:pPr algn="ctr"/>
            <a:endParaRPr lang="de-DE" sz="1400" dirty="0"/>
          </a:p>
        </p:txBody>
      </p:sp>
      <p:grpSp>
        <p:nvGrpSpPr>
          <p:cNvPr id="63" name="Grupo 62">
            <a:extLst>
              <a:ext uri="{FF2B5EF4-FFF2-40B4-BE49-F238E27FC236}">
                <a16:creationId xmlns:a16="http://schemas.microsoft.com/office/drawing/2014/main" id="{CC1C7CE8-3A88-4E50-9013-350B8B836F40}"/>
              </a:ext>
            </a:extLst>
          </p:cNvPr>
          <p:cNvGrpSpPr/>
          <p:nvPr/>
        </p:nvGrpSpPr>
        <p:grpSpPr>
          <a:xfrm>
            <a:off x="5391817" y="1964101"/>
            <a:ext cx="431124" cy="528987"/>
            <a:chOff x="7856458" y="2017027"/>
            <a:chExt cx="923925" cy="1133652"/>
          </a:xfrm>
        </p:grpSpPr>
        <p:pic>
          <p:nvPicPr>
            <p:cNvPr id="61" name="Imagen 60">
              <a:extLst>
                <a:ext uri="{FF2B5EF4-FFF2-40B4-BE49-F238E27FC236}">
                  <a16:creationId xmlns:a16="http://schemas.microsoft.com/office/drawing/2014/main" id="{C6B64A63-8C77-454A-9E32-9A4BE9D94635}"/>
                </a:ext>
              </a:extLst>
            </p:cNvPr>
            <p:cNvPicPr>
              <a:picLocks noChangeAspect="1"/>
            </p:cNvPicPr>
            <p:nvPr/>
          </p:nvPicPr>
          <p:blipFill>
            <a:blip r:embed="rId7"/>
            <a:stretch>
              <a:fillRect/>
            </a:stretch>
          </p:blipFill>
          <p:spPr>
            <a:xfrm rot="5400000">
              <a:off x="8127921" y="1745564"/>
              <a:ext cx="381000" cy="923925"/>
            </a:xfrm>
            <a:prstGeom prst="rect">
              <a:avLst/>
            </a:prstGeom>
          </p:spPr>
        </p:pic>
        <p:pic>
          <p:nvPicPr>
            <p:cNvPr id="65" name="Imagen 64">
              <a:extLst>
                <a:ext uri="{FF2B5EF4-FFF2-40B4-BE49-F238E27FC236}">
                  <a16:creationId xmlns:a16="http://schemas.microsoft.com/office/drawing/2014/main" id="{839DF9E8-5F4D-4DD0-9916-7EB31859FEAF}"/>
                </a:ext>
              </a:extLst>
            </p:cNvPr>
            <p:cNvPicPr>
              <a:picLocks noChangeAspect="1"/>
            </p:cNvPicPr>
            <p:nvPr/>
          </p:nvPicPr>
          <p:blipFill>
            <a:blip r:embed="rId7"/>
            <a:stretch>
              <a:fillRect/>
            </a:stretch>
          </p:blipFill>
          <p:spPr>
            <a:xfrm rot="5400000">
              <a:off x="8127921" y="2126564"/>
              <a:ext cx="381000" cy="923925"/>
            </a:xfrm>
            <a:prstGeom prst="rect">
              <a:avLst/>
            </a:prstGeom>
          </p:spPr>
        </p:pic>
        <p:pic>
          <p:nvPicPr>
            <p:cNvPr id="66" name="Imagen 65">
              <a:extLst>
                <a:ext uri="{FF2B5EF4-FFF2-40B4-BE49-F238E27FC236}">
                  <a16:creationId xmlns:a16="http://schemas.microsoft.com/office/drawing/2014/main" id="{E6725413-3D5A-4C3F-875A-606C5AF0CAA4}"/>
                </a:ext>
              </a:extLst>
            </p:cNvPr>
            <p:cNvPicPr>
              <a:picLocks noChangeAspect="1"/>
            </p:cNvPicPr>
            <p:nvPr/>
          </p:nvPicPr>
          <p:blipFill>
            <a:blip r:embed="rId7"/>
            <a:stretch>
              <a:fillRect/>
            </a:stretch>
          </p:blipFill>
          <p:spPr>
            <a:xfrm rot="5400000">
              <a:off x="8127921" y="2498216"/>
              <a:ext cx="381000" cy="923925"/>
            </a:xfrm>
            <a:prstGeom prst="rect">
              <a:avLst/>
            </a:prstGeom>
          </p:spPr>
        </p:pic>
      </p:grpSp>
      <p:grpSp>
        <p:nvGrpSpPr>
          <p:cNvPr id="68" name="Grupo 67">
            <a:extLst>
              <a:ext uri="{FF2B5EF4-FFF2-40B4-BE49-F238E27FC236}">
                <a16:creationId xmlns:a16="http://schemas.microsoft.com/office/drawing/2014/main" id="{BD72DF8A-B521-4997-AF99-BC0B26411D6C}"/>
              </a:ext>
            </a:extLst>
          </p:cNvPr>
          <p:cNvGrpSpPr/>
          <p:nvPr/>
        </p:nvGrpSpPr>
        <p:grpSpPr>
          <a:xfrm>
            <a:off x="6335339" y="1966281"/>
            <a:ext cx="431124" cy="528987"/>
            <a:chOff x="7856458" y="2017027"/>
            <a:chExt cx="923925" cy="1133652"/>
          </a:xfrm>
        </p:grpSpPr>
        <p:pic>
          <p:nvPicPr>
            <p:cNvPr id="69" name="Imagen 68">
              <a:extLst>
                <a:ext uri="{FF2B5EF4-FFF2-40B4-BE49-F238E27FC236}">
                  <a16:creationId xmlns:a16="http://schemas.microsoft.com/office/drawing/2014/main" id="{56B2F557-BF58-4E87-AB06-43FFC0B165C7}"/>
                </a:ext>
              </a:extLst>
            </p:cNvPr>
            <p:cNvPicPr>
              <a:picLocks noChangeAspect="1"/>
            </p:cNvPicPr>
            <p:nvPr/>
          </p:nvPicPr>
          <p:blipFill>
            <a:blip r:embed="rId7"/>
            <a:stretch>
              <a:fillRect/>
            </a:stretch>
          </p:blipFill>
          <p:spPr>
            <a:xfrm rot="5400000">
              <a:off x="8127921" y="1745564"/>
              <a:ext cx="381000" cy="923925"/>
            </a:xfrm>
            <a:prstGeom prst="rect">
              <a:avLst/>
            </a:prstGeom>
          </p:spPr>
        </p:pic>
        <p:pic>
          <p:nvPicPr>
            <p:cNvPr id="71" name="Imagen 70">
              <a:extLst>
                <a:ext uri="{FF2B5EF4-FFF2-40B4-BE49-F238E27FC236}">
                  <a16:creationId xmlns:a16="http://schemas.microsoft.com/office/drawing/2014/main" id="{440238D7-B1A5-43C6-B037-17193EC9CC8F}"/>
                </a:ext>
              </a:extLst>
            </p:cNvPr>
            <p:cNvPicPr>
              <a:picLocks noChangeAspect="1"/>
            </p:cNvPicPr>
            <p:nvPr/>
          </p:nvPicPr>
          <p:blipFill>
            <a:blip r:embed="rId7"/>
            <a:stretch>
              <a:fillRect/>
            </a:stretch>
          </p:blipFill>
          <p:spPr>
            <a:xfrm rot="5400000">
              <a:off x="8127921" y="2126564"/>
              <a:ext cx="381000" cy="923925"/>
            </a:xfrm>
            <a:prstGeom prst="rect">
              <a:avLst/>
            </a:prstGeom>
          </p:spPr>
        </p:pic>
        <p:pic>
          <p:nvPicPr>
            <p:cNvPr id="73" name="Imagen 72">
              <a:extLst>
                <a:ext uri="{FF2B5EF4-FFF2-40B4-BE49-F238E27FC236}">
                  <a16:creationId xmlns:a16="http://schemas.microsoft.com/office/drawing/2014/main" id="{6A606199-E4F8-4366-8558-B16FE2741AA6}"/>
                </a:ext>
              </a:extLst>
            </p:cNvPr>
            <p:cNvPicPr>
              <a:picLocks noChangeAspect="1"/>
            </p:cNvPicPr>
            <p:nvPr/>
          </p:nvPicPr>
          <p:blipFill>
            <a:blip r:embed="rId7"/>
            <a:stretch>
              <a:fillRect/>
            </a:stretch>
          </p:blipFill>
          <p:spPr>
            <a:xfrm rot="5400000">
              <a:off x="8127921" y="2498216"/>
              <a:ext cx="381000" cy="923925"/>
            </a:xfrm>
            <a:prstGeom prst="rect">
              <a:avLst/>
            </a:prstGeom>
          </p:spPr>
        </p:pic>
      </p:grpSp>
      <p:grpSp>
        <p:nvGrpSpPr>
          <p:cNvPr id="74" name="Grupo 73">
            <a:extLst>
              <a:ext uri="{FF2B5EF4-FFF2-40B4-BE49-F238E27FC236}">
                <a16:creationId xmlns:a16="http://schemas.microsoft.com/office/drawing/2014/main" id="{92D5927C-B6FB-4286-956D-046C8005099E}"/>
              </a:ext>
            </a:extLst>
          </p:cNvPr>
          <p:cNvGrpSpPr/>
          <p:nvPr/>
        </p:nvGrpSpPr>
        <p:grpSpPr>
          <a:xfrm>
            <a:off x="7299730" y="1967747"/>
            <a:ext cx="431124" cy="528987"/>
            <a:chOff x="7856458" y="2017027"/>
            <a:chExt cx="923925" cy="1133652"/>
          </a:xfrm>
        </p:grpSpPr>
        <p:pic>
          <p:nvPicPr>
            <p:cNvPr id="75" name="Imagen 74">
              <a:extLst>
                <a:ext uri="{FF2B5EF4-FFF2-40B4-BE49-F238E27FC236}">
                  <a16:creationId xmlns:a16="http://schemas.microsoft.com/office/drawing/2014/main" id="{ACB8EB7F-28F5-4785-847D-EB04DF6F35AD}"/>
                </a:ext>
              </a:extLst>
            </p:cNvPr>
            <p:cNvPicPr>
              <a:picLocks noChangeAspect="1"/>
            </p:cNvPicPr>
            <p:nvPr/>
          </p:nvPicPr>
          <p:blipFill>
            <a:blip r:embed="rId7"/>
            <a:stretch>
              <a:fillRect/>
            </a:stretch>
          </p:blipFill>
          <p:spPr>
            <a:xfrm rot="5400000">
              <a:off x="8127921" y="1745564"/>
              <a:ext cx="381000" cy="923925"/>
            </a:xfrm>
            <a:prstGeom prst="rect">
              <a:avLst/>
            </a:prstGeom>
          </p:spPr>
        </p:pic>
        <p:pic>
          <p:nvPicPr>
            <p:cNvPr id="76" name="Imagen 75">
              <a:extLst>
                <a:ext uri="{FF2B5EF4-FFF2-40B4-BE49-F238E27FC236}">
                  <a16:creationId xmlns:a16="http://schemas.microsoft.com/office/drawing/2014/main" id="{57CC8D30-7C2B-45B6-BEFA-AAA69371E32F}"/>
                </a:ext>
              </a:extLst>
            </p:cNvPr>
            <p:cNvPicPr>
              <a:picLocks noChangeAspect="1"/>
            </p:cNvPicPr>
            <p:nvPr/>
          </p:nvPicPr>
          <p:blipFill>
            <a:blip r:embed="rId7"/>
            <a:stretch>
              <a:fillRect/>
            </a:stretch>
          </p:blipFill>
          <p:spPr>
            <a:xfrm rot="5400000">
              <a:off x="8127921" y="2126564"/>
              <a:ext cx="381000" cy="923925"/>
            </a:xfrm>
            <a:prstGeom prst="rect">
              <a:avLst/>
            </a:prstGeom>
          </p:spPr>
        </p:pic>
        <p:pic>
          <p:nvPicPr>
            <p:cNvPr id="77" name="Imagen 76">
              <a:extLst>
                <a:ext uri="{FF2B5EF4-FFF2-40B4-BE49-F238E27FC236}">
                  <a16:creationId xmlns:a16="http://schemas.microsoft.com/office/drawing/2014/main" id="{986B5BD7-84A3-4CBE-A213-3AD24345D8BE}"/>
                </a:ext>
              </a:extLst>
            </p:cNvPr>
            <p:cNvPicPr>
              <a:picLocks noChangeAspect="1"/>
            </p:cNvPicPr>
            <p:nvPr/>
          </p:nvPicPr>
          <p:blipFill>
            <a:blip r:embed="rId7"/>
            <a:stretch>
              <a:fillRect/>
            </a:stretch>
          </p:blipFill>
          <p:spPr>
            <a:xfrm rot="5400000">
              <a:off x="8127921" y="2498216"/>
              <a:ext cx="381000" cy="923925"/>
            </a:xfrm>
            <a:prstGeom prst="rect">
              <a:avLst/>
            </a:prstGeom>
          </p:spPr>
        </p:pic>
      </p:grpSp>
      <p:grpSp>
        <p:nvGrpSpPr>
          <p:cNvPr id="78" name="Grupo 77">
            <a:extLst>
              <a:ext uri="{FF2B5EF4-FFF2-40B4-BE49-F238E27FC236}">
                <a16:creationId xmlns:a16="http://schemas.microsoft.com/office/drawing/2014/main" id="{2B60D3BB-8FAB-4190-A0EB-05BC36758774}"/>
              </a:ext>
            </a:extLst>
          </p:cNvPr>
          <p:cNvGrpSpPr/>
          <p:nvPr/>
        </p:nvGrpSpPr>
        <p:grpSpPr>
          <a:xfrm>
            <a:off x="8251498" y="1917748"/>
            <a:ext cx="431124" cy="528987"/>
            <a:chOff x="7856458" y="2017027"/>
            <a:chExt cx="923925" cy="1133652"/>
          </a:xfrm>
        </p:grpSpPr>
        <p:pic>
          <p:nvPicPr>
            <p:cNvPr id="79" name="Imagen 78">
              <a:extLst>
                <a:ext uri="{FF2B5EF4-FFF2-40B4-BE49-F238E27FC236}">
                  <a16:creationId xmlns:a16="http://schemas.microsoft.com/office/drawing/2014/main" id="{E12D46B1-25FC-423C-947B-3B854F072A77}"/>
                </a:ext>
              </a:extLst>
            </p:cNvPr>
            <p:cNvPicPr>
              <a:picLocks noChangeAspect="1"/>
            </p:cNvPicPr>
            <p:nvPr/>
          </p:nvPicPr>
          <p:blipFill>
            <a:blip r:embed="rId7"/>
            <a:stretch>
              <a:fillRect/>
            </a:stretch>
          </p:blipFill>
          <p:spPr>
            <a:xfrm rot="5400000">
              <a:off x="8127921" y="1745564"/>
              <a:ext cx="381000" cy="923925"/>
            </a:xfrm>
            <a:prstGeom prst="rect">
              <a:avLst/>
            </a:prstGeom>
          </p:spPr>
        </p:pic>
        <p:pic>
          <p:nvPicPr>
            <p:cNvPr id="80" name="Imagen 79">
              <a:extLst>
                <a:ext uri="{FF2B5EF4-FFF2-40B4-BE49-F238E27FC236}">
                  <a16:creationId xmlns:a16="http://schemas.microsoft.com/office/drawing/2014/main" id="{8DFB6C65-C8D8-4C35-8956-8A23E63C2151}"/>
                </a:ext>
              </a:extLst>
            </p:cNvPr>
            <p:cNvPicPr>
              <a:picLocks noChangeAspect="1"/>
            </p:cNvPicPr>
            <p:nvPr/>
          </p:nvPicPr>
          <p:blipFill>
            <a:blip r:embed="rId7"/>
            <a:stretch>
              <a:fillRect/>
            </a:stretch>
          </p:blipFill>
          <p:spPr>
            <a:xfrm rot="5400000">
              <a:off x="8127921" y="2126564"/>
              <a:ext cx="381000" cy="923925"/>
            </a:xfrm>
            <a:prstGeom prst="rect">
              <a:avLst/>
            </a:prstGeom>
          </p:spPr>
        </p:pic>
        <p:pic>
          <p:nvPicPr>
            <p:cNvPr id="81" name="Imagen 80">
              <a:extLst>
                <a:ext uri="{FF2B5EF4-FFF2-40B4-BE49-F238E27FC236}">
                  <a16:creationId xmlns:a16="http://schemas.microsoft.com/office/drawing/2014/main" id="{3F226A5D-D39D-4616-A7EC-E8CD8696648E}"/>
                </a:ext>
              </a:extLst>
            </p:cNvPr>
            <p:cNvPicPr>
              <a:picLocks noChangeAspect="1"/>
            </p:cNvPicPr>
            <p:nvPr/>
          </p:nvPicPr>
          <p:blipFill>
            <a:blip r:embed="rId7"/>
            <a:stretch>
              <a:fillRect/>
            </a:stretch>
          </p:blipFill>
          <p:spPr>
            <a:xfrm rot="5400000">
              <a:off x="8127921" y="2498216"/>
              <a:ext cx="381000" cy="923925"/>
            </a:xfrm>
            <a:prstGeom prst="rect">
              <a:avLst/>
            </a:prstGeom>
          </p:spPr>
        </p:pic>
      </p:grpSp>
      <p:sp>
        <p:nvSpPr>
          <p:cNvPr id="106" name="Rectángulo 105">
            <a:extLst>
              <a:ext uri="{FF2B5EF4-FFF2-40B4-BE49-F238E27FC236}">
                <a16:creationId xmlns:a16="http://schemas.microsoft.com/office/drawing/2014/main" id="{6F5DF97D-4D5D-4473-8227-00925EADCE31}"/>
              </a:ext>
            </a:extLst>
          </p:cNvPr>
          <p:cNvSpPr/>
          <p:nvPr/>
        </p:nvSpPr>
        <p:spPr>
          <a:xfrm>
            <a:off x="5342477" y="2941160"/>
            <a:ext cx="3420846" cy="461442"/>
          </a:xfrm>
          <a:prstGeom prst="rect">
            <a:avLst/>
          </a:prstGeom>
        </p:spPr>
        <p:txBody>
          <a:bodyPr wrap="square">
            <a:spAutoFit/>
          </a:bodyPr>
          <a:lstStyle/>
          <a:p>
            <a:pPr algn="ctr">
              <a:spcBef>
                <a:spcPts val="1200"/>
              </a:spcBef>
            </a:pPr>
            <a:r>
              <a:rPr lang="es-ES" sz="1400" dirty="0"/>
              <a:t>Red de datos</a:t>
            </a:r>
          </a:p>
        </p:txBody>
      </p:sp>
      <p:sp>
        <p:nvSpPr>
          <p:cNvPr id="107" name="Rectángulo 106">
            <a:extLst>
              <a:ext uri="{FF2B5EF4-FFF2-40B4-BE49-F238E27FC236}">
                <a16:creationId xmlns:a16="http://schemas.microsoft.com/office/drawing/2014/main" id="{15FAE631-960C-4000-926E-688120063C9D}"/>
              </a:ext>
            </a:extLst>
          </p:cNvPr>
          <p:cNvSpPr/>
          <p:nvPr/>
        </p:nvSpPr>
        <p:spPr>
          <a:xfrm>
            <a:off x="2071360" y="1857517"/>
            <a:ext cx="3210129" cy="3462486"/>
          </a:xfrm>
          <a:prstGeom prst="rect">
            <a:avLst/>
          </a:prstGeom>
        </p:spPr>
        <p:txBody>
          <a:bodyPr wrap="square">
            <a:spAutoFit/>
          </a:bodyPr>
          <a:lstStyle/>
          <a:p>
            <a:pPr marL="285750" indent="-285750">
              <a:spcBef>
                <a:spcPts val="1800"/>
              </a:spcBef>
              <a:buFontTx/>
              <a:buChar char="-"/>
            </a:pPr>
            <a:r>
              <a:rPr lang="es-ES" dirty="0"/>
              <a:t>Aproximación híbrida compartida/distribuida.</a:t>
            </a:r>
          </a:p>
          <a:p>
            <a:pPr marL="285750" indent="-285750">
              <a:spcBef>
                <a:spcPts val="1800"/>
              </a:spcBef>
              <a:buFontTx/>
              <a:buChar char="-"/>
            </a:pPr>
            <a:endParaRPr lang="es-ES" dirty="0"/>
          </a:p>
          <a:p>
            <a:pPr marL="285750" indent="-285750">
              <a:spcBef>
                <a:spcPts val="1800"/>
              </a:spcBef>
              <a:buFontTx/>
              <a:buChar char="-"/>
            </a:pPr>
            <a:endParaRPr lang="es-ES" dirty="0"/>
          </a:p>
          <a:p>
            <a:pPr marL="285750" indent="-285750">
              <a:spcBef>
                <a:spcPts val="1800"/>
              </a:spcBef>
              <a:buFontTx/>
              <a:buChar char="-"/>
            </a:pPr>
            <a:endParaRPr lang="es-ES" dirty="0"/>
          </a:p>
          <a:p>
            <a:pPr marL="285750" indent="-285750">
              <a:spcBef>
                <a:spcPts val="1800"/>
              </a:spcBef>
              <a:buFontTx/>
              <a:buChar char="-"/>
            </a:pPr>
            <a:r>
              <a:rPr lang="es-ES" dirty="0"/>
              <a:t>Aproximación híbrida GPGPU/distribuida.</a:t>
            </a:r>
          </a:p>
          <a:p>
            <a:pPr algn="ctr">
              <a:spcBef>
                <a:spcPts val="1800"/>
              </a:spcBef>
            </a:pPr>
            <a:endParaRPr lang="es-ES" u="sng" dirty="0"/>
          </a:p>
        </p:txBody>
      </p:sp>
      <p:graphicFrame>
        <p:nvGraphicFramePr>
          <p:cNvPr id="53" name="Tabla 52">
            <a:extLst>
              <a:ext uri="{FF2B5EF4-FFF2-40B4-BE49-F238E27FC236}">
                <a16:creationId xmlns:a16="http://schemas.microsoft.com/office/drawing/2014/main" id="{B5EC6C95-07F5-4F5A-B552-5AEDBAFA68FE}"/>
              </a:ext>
            </a:extLst>
          </p:cNvPr>
          <p:cNvGraphicFramePr>
            <a:graphicFrameLocks noGrp="1"/>
          </p:cNvGraphicFramePr>
          <p:nvPr>
            <p:extLst>
              <p:ext uri="{D42A27DB-BD31-4B8C-83A1-F6EECF244321}">
                <p14:modId xmlns:p14="http://schemas.microsoft.com/office/powerpoint/2010/main" val="2442808878"/>
              </p:ext>
            </p:extLst>
          </p:nvPr>
        </p:nvGraphicFramePr>
        <p:xfrm>
          <a:off x="6221472" y="6153374"/>
          <a:ext cx="2922528" cy="640080"/>
        </p:xfrm>
        <a:graphic>
          <a:graphicData uri="http://schemas.openxmlformats.org/drawingml/2006/table">
            <a:tbl>
              <a:tblPr firstRow="1" bandRow="1">
                <a:tableStyleId>{2D5ABB26-0587-4C30-8999-92F81FD0307C}</a:tableStyleId>
              </a:tblPr>
              <a:tblGrid>
                <a:gridCol w="2458943">
                  <a:extLst>
                    <a:ext uri="{9D8B030D-6E8A-4147-A177-3AD203B41FA5}">
                      <a16:colId xmlns:a16="http://schemas.microsoft.com/office/drawing/2014/main" val="1347896834"/>
                    </a:ext>
                  </a:extLst>
                </a:gridCol>
                <a:gridCol w="463585">
                  <a:extLst>
                    <a:ext uri="{9D8B030D-6E8A-4147-A177-3AD203B41FA5}">
                      <a16:colId xmlns:a16="http://schemas.microsoft.com/office/drawing/2014/main" val="972821047"/>
                    </a:ext>
                  </a:extLst>
                </a:gridCol>
              </a:tblGrid>
              <a:tr h="633819">
                <a:tc>
                  <a:txBody>
                    <a:bodyPr/>
                    <a:lstStyle/>
                    <a:p>
                      <a:pPr algn="r"/>
                      <a:r>
                        <a:rPr lang="es-ES" dirty="0">
                          <a:solidFill>
                            <a:schemeClr val="bg1"/>
                          </a:solidFill>
                        </a:rPr>
                        <a:t>Simulación cinética en Entornos Distribuidos</a:t>
                      </a:r>
                      <a:endParaRPr lang="es-ES" b="0" dirty="0">
                        <a:solidFill>
                          <a:schemeClr val="bg1"/>
                        </a:solidFill>
                      </a:endParaRPr>
                    </a:p>
                  </a:txBody>
                  <a:tcPr anchor="ctr">
                    <a:lnR w="12700" cap="flat" cmpd="sng" algn="ctr">
                      <a:solidFill>
                        <a:schemeClr val="tx1"/>
                      </a:solidFill>
                      <a:prstDash val="solid"/>
                      <a:round/>
                      <a:headEnd type="none" w="med" len="med"/>
                      <a:tailEnd type="none" w="med" len="med"/>
                    </a:lnR>
                  </a:tcPr>
                </a:tc>
                <a:tc>
                  <a:txBody>
                    <a:bodyPr/>
                    <a:lstStyle/>
                    <a:p>
                      <a:pPr algn="ctr"/>
                      <a:fld id="{0E1C8A44-DCA4-45BE-94D1-2AB25001A8D2}" type="slidenum">
                        <a:rPr lang="es-ES" smtClean="0">
                          <a:solidFill>
                            <a:schemeClr val="bg2">
                              <a:lumMod val="60000"/>
                              <a:lumOff val="40000"/>
                            </a:schemeClr>
                          </a:solidFill>
                        </a:rPr>
                        <a:t>46</a:t>
                      </a:fld>
                      <a:endParaRPr lang="es-ES" dirty="0">
                        <a:solidFill>
                          <a:schemeClr val="bg2">
                            <a:lumMod val="60000"/>
                            <a:lumOff val="40000"/>
                          </a:schemeClr>
                        </a:solidFill>
                      </a:endParaRPr>
                    </a:p>
                  </a:txBody>
                  <a:tcPr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862195207"/>
                  </a:ext>
                </a:extLst>
              </a:tr>
            </a:tbl>
          </a:graphicData>
        </a:graphic>
      </p:graphicFrame>
      <p:sp>
        <p:nvSpPr>
          <p:cNvPr id="47" name="Rectángulo 46">
            <a:extLst>
              <a:ext uri="{FF2B5EF4-FFF2-40B4-BE49-F238E27FC236}">
                <a16:creationId xmlns:a16="http://schemas.microsoft.com/office/drawing/2014/main" id="{29BB691C-5404-4BF4-B096-A1CE8654DFAF}"/>
              </a:ext>
            </a:extLst>
          </p:cNvPr>
          <p:cNvSpPr/>
          <p:nvPr/>
        </p:nvSpPr>
        <p:spPr>
          <a:xfrm>
            <a:off x="0" y="873306"/>
            <a:ext cx="1785769" cy="5215521"/>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s-ES" sz="1350" u="sng" dirty="0">
                <a:solidFill>
                  <a:schemeClr val="bg1"/>
                </a:solidFill>
              </a:rPr>
              <a:t>Crecimiento cristalino</a:t>
            </a:r>
          </a:p>
          <a:p>
            <a:pPr marL="108000" indent="-72000">
              <a:buFontTx/>
              <a:buChar char="-"/>
            </a:pPr>
            <a:r>
              <a:rPr lang="es-ES" sz="1350" dirty="0">
                <a:solidFill>
                  <a:schemeClr val="bg1"/>
                </a:solidFill>
              </a:rPr>
              <a:t>Deposición</a:t>
            </a:r>
          </a:p>
          <a:p>
            <a:pPr marL="108000" indent="-72000">
              <a:buFontTx/>
              <a:buChar char="-"/>
            </a:pPr>
            <a:r>
              <a:rPr lang="es-ES" sz="1350" dirty="0">
                <a:solidFill>
                  <a:schemeClr val="bg1"/>
                </a:solidFill>
              </a:rPr>
              <a:t>Conceptos</a:t>
            </a:r>
          </a:p>
          <a:p>
            <a:pPr marL="108000" indent="-72000">
              <a:buFontTx/>
              <a:buChar char="-"/>
            </a:pPr>
            <a:r>
              <a:rPr lang="es-ES" sz="1350" dirty="0">
                <a:solidFill>
                  <a:schemeClr val="bg1"/>
                </a:solidFill>
              </a:rPr>
              <a:t>Tipos de Crecimiento</a:t>
            </a:r>
          </a:p>
          <a:p>
            <a:pPr marL="108000" indent="-72000">
              <a:buFontTx/>
              <a:buChar char="-"/>
            </a:pPr>
            <a:r>
              <a:rPr lang="es-ES" sz="1350" dirty="0"/>
              <a:t>Modelo TSK</a:t>
            </a:r>
          </a:p>
          <a:p>
            <a:pPr marL="108000" indent="-72000">
              <a:buFontTx/>
              <a:buChar char="-"/>
            </a:pPr>
            <a:endParaRPr lang="es-ES" sz="1350" dirty="0"/>
          </a:p>
          <a:p>
            <a:r>
              <a:rPr lang="es-ES" sz="1350" u="sng" dirty="0">
                <a:solidFill>
                  <a:schemeClr val="bg1"/>
                </a:solidFill>
              </a:rPr>
              <a:t>Simulación atomística</a:t>
            </a:r>
          </a:p>
          <a:p>
            <a:pPr marL="108000" indent="-72000">
              <a:buFontTx/>
              <a:buChar char="-"/>
            </a:pPr>
            <a:r>
              <a:rPr lang="es-ES" sz="1350" dirty="0">
                <a:solidFill>
                  <a:schemeClr val="bg1"/>
                </a:solidFill>
              </a:rPr>
              <a:t>Introducción</a:t>
            </a:r>
          </a:p>
          <a:p>
            <a:pPr marL="108000" indent="-72000">
              <a:buFontTx/>
              <a:buChar char="-"/>
            </a:pPr>
            <a:r>
              <a:rPr lang="es-ES" sz="1350" dirty="0">
                <a:solidFill>
                  <a:schemeClr val="bg1"/>
                </a:solidFill>
              </a:rPr>
              <a:t>Dinámica molecular</a:t>
            </a:r>
          </a:p>
          <a:p>
            <a:pPr marL="108000" indent="-72000">
              <a:buFontTx/>
              <a:buChar char="-"/>
            </a:pPr>
            <a:r>
              <a:rPr lang="es-ES" sz="1350" dirty="0">
                <a:solidFill>
                  <a:schemeClr val="bg1"/>
                </a:solidFill>
              </a:rPr>
              <a:t>Monte Carlo</a:t>
            </a:r>
          </a:p>
          <a:p>
            <a:pPr marL="288000" lvl="1" indent="-171450">
              <a:buFont typeface="Arial" panose="020B0604020202020204" pitchFamily="34" charset="0"/>
              <a:buChar char="•"/>
            </a:pPr>
            <a:r>
              <a:rPr lang="es-ES" sz="1350" dirty="0">
                <a:solidFill>
                  <a:schemeClr val="bg1"/>
                </a:solidFill>
              </a:rPr>
              <a:t>KMC</a:t>
            </a:r>
          </a:p>
          <a:p>
            <a:pPr marL="288000" lvl="1" indent="-171450">
              <a:buFont typeface="Arial" panose="020B0604020202020204" pitchFamily="34" charset="0"/>
              <a:buChar char="•"/>
            </a:pPr>
            <a:r>
              <a:rPr lang="es-ES" sz="1350" dirty="0">
                <a:solidFill>
                  <a:schemeClr val="bg1"/>
                </a:solidFill>
              </a:rPr>
              <a:t>Paralelización</a:t>
            </a:r>
          </a:p>
          <a:p>
            <a:endParaRPr lang="es-ES" sz="1350" b="1" u="sng" dirty="0"/>
          </a:p>
          <a:p>
            <a:r>
              <a:rPr lang="es-ES" sz="1350" u="sng" dirty="0">
                <a:solidFill>
                  <a:schemeClr val="bg1"/>
                </a:solidFill>
              </a:rPr>
              <a:t>Aportaciones</a:t>
            </a:r>
          </a:p>
          <a:p>
            <a:pPr marL="108000" indent="-72000">
              <a:buFontTx/>
              <a:buChar char="-"/>
            </a:pPr>
            <a:r>
              <a:rPr lang="es-ES" sz="1350" dirty="0" err="1">
                <a:solidFill>
                  <a:schemeClr val="bg1"/>
                </a:solidFill>
              </a:rPr>
              <a:t>Homoepitaxia</a:t>
            </a:r>
            <a:endParaRPr lang="es-ES" sz="1350" dirty="0">
              <a:solidFill>
                <a:schemeClr val="bg1"/>
              </a:solidFill>
            </a:endParaRPr>
          </a:p>
          <a:p>
            <a:pPr marL="108000" indent="-72000">
              <a:buFontTx/>
              <a:buChar char="-"/>
            </a:pPr>
            <a:r>
              <a:rPr lang="es-ES" sz="1350" dirty="0" err="1">
                <a:solidFill>
                  <a:schemeClr val="bg1"/>
                </a:solidFill>
              </a:rPr>
              <a:t>Heteroepitaxia</a:t>
            </a:r>
            <a:endParaRPr lang="es-ES" sz="1350" dirty="0">
              <a:solidFill>
                <a:schemeClr val="bg1"/>
              </a:solidFill>
            </a:endParaRPr>
          </a:p>
          <a:p>
            <a:pPr marL="108000" indent="-72000">
              <a:buFontTx/>
              <a:buChar char="-"/>
            </a:pPr>
            <a:r>
              <a:rPr lang="es-ES" sz="1350" dirty="0"/>
              <a:t>Análisis </a:t>
            </a:r>
            <a:r>
              <a:rPr lang="es-ES" sz="1350" dirty="0" err="1"/>
              <a:t>MMonCa</a:t>
            </a:r>
            <a:endParaRPr lang="es-ES" sz="1350" dirty="0"/>
          </a:p>
          <a:p>
            <a:endParaRPr lang="es-ES" sz="1350" dirty="0"/>
          </a:p>
          <a:p>
            <a:r>
              <a:rPr lang="es-ES" sz="1350" u="sng" dirty="0">
                <a:solidFill>
                  <a:schemeClr val="bg1"/>
                </a:solidFill>
              </a:rPr>
              <a:t>Simulador distribuido</a:t>
            </a:r>
          </a:p>
          <a:p>
            <a:pPr marL="108000" indent="-72000">
              <a:buFontTx/>
              <a:buChar char="-"/>
            </a:pPr>
            <a:r>
              <a:rPr lang="es-ES" sz="1350" dirty="0">
                <a:solidFill>
                  <a:schemeClr val="bg1"/>
                </a:solidFill>
              </a:rPr>
              <a:t>Versión secuencial</a:t>
            </a:r>
          </a:p>
          <a:p>
            <a:pPr marL="108000" indent="-72000">
              <a:buFontTx/>
              <a:buChar char="-"/>
            </a:pPr>
            <a:r>
              <a:rPr lang="es-ES" sz="1350" dirty="0">
                <a:solidFill>
                  <a:schemeClr val="bg1"/>
                </a:solidFill>
              </a:rPr>
              <a:t>Versión distribuida</a:t>
            </a:r>
          </a:p>
          <a:p>
            <a:pPr marL="108000" indent="-72000">
              <a:buFontTx/>
              <a:buChar char="-"/>
            </a:pPr>
            <a:r>
              <a:rPr lang="es-ES" sz="1350" dirty="0">
                <a:solidFill>
                  <a:schemeClr val="bg1"/>
                </a:solidFill>
              </a:rPr>
              <a:t>Simulaciones</a:t>
            </a:r>
          </a:p>
          <a:p>
            <a:endParaRPr lang="es-ES" sz="1350" dirty="0"/>
          </a:p>
          <a:p>
            <a:r>
              <a:rPr lang="es-ES" sz="1350" b="1" u="sng" dirty="0">
                <a:solidFill>
                  <a:srgbClr val="FD9101"/>
                </a:solidFill>
              </a:rPr>
              <a:t>Conclusiones</a:t>
            </a:r>
          </a:p>
        </p:txBody>
      </p:sp>
    </p:spTree>
    <p:extLst>
      <p:ext uri="{BB962C8B-B14F-4D97-AF65-F5344CB8AC3E}">
        <p14:creationId xmlns:p14="http://schemas.microsoft.com/office/powerpoint/2010/main" val="11203922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fontScale="90000"/>
          </a:bodyPr>
          <a:lstStyle/>
          <a:p>
            <a:r>
              <a:rPr lang="es-ES" dirty="0"/>
              <a:t>Simulación Cinética en </a:t>
            </a:r>
            <a:br>
              <a:rPr lang="es-ES" dirty="0"/>
            </a:br>
            <a:r>
              <a:rPr lang="es-ES" dirty="0"/>
              <a:t>Entornos Distribuidos</a:t>
            </a:r>
          </a:p>
        </p:txBody>
      </p:sp>
      <p:sp>
        <p:nvSpPr>
          <p:cNvPr id="3" name="Subtítulo 2"/>
          <p:cNvSpPr>
            <a:spLocks noGrp="1"/>
          </p:cNvSpPr>
          <p:nvPr>
            <p:ph type="subTitle" idx="1"/>
          </p:nvPr>
        </p:nvSpPr>
        <p:spPr/>
        <p:txBody>
          <a:bodyPr/>
          <a:lstStyle/>
          <a:p>
            <a:r>
              <a:rPr lang="es-ES" dirty="0"/>
              <a:t>Tesis Doctoral</a:t>
            </a:r>
          </a:p>
        </p:txBody>
      </p:sp>
      <p:pic>
        <p:nvPicPr>
          <p:cNvPr id="1030" name="Picture 6" descr="Resultado de imagen de universidad de cádiz"/>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45613" y="-15213"/>
            <a:ext cx="1098387" cy="1412212"/>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Resultado de imagen de sistemas inteligentes de computación uc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54839" y="0"/>
            <a:ext cx="2490773" cy="1396999"/>
          </a:xfrm>
          <a:prstGeom prst="rect">
            <a:avLst/>
          </a:prstGeom>
          <a:noFill/>
          <a:extLst>
            <a:ext uri="{909E8E84-426E-40DD-AFC4-6F175D3DCCD1}">
              <a14:hiddenFill xmlns:a14="http://schemas.microsoft.com/office/drawing/2010/main">
                <a:solidFill>
                  <a:srgbClr val="FFFFFF"/>
                </a:solidFill>
              </a14:hiddenFill>
            </a:ext>
          </a:extLst>
        </p:spPr>
      </p:pic>
      <p:sp>
        <p:nvSpPr>
          <p:cNvPr id="10" name="Subtítulo 2"/>
          <p:cNvSpPr txBox="1">
            <a:spLocks/>
          </p:cNvSpPr>
          <p:nvPr/>
        </p:nvSpPr>
        <p:spPr>
          <a:xfrm>
            <a:off x="1771649" y="5397500"/>
            <a:ext cx="6858000" cy="939800"/>
          </a:xfrm>
          <a:prstGeom prst="rect">
            <a:avLst/>
          </a:prstGeom>
        </p:spPr>
        <p:txBody>
          <a:bodyPr vert="horz" lIns="91440" tIns="45720" rIns="91440" bIns="45720" rtlCol="0" anchor="b">
            <a:normAutofit fontScale="85000" lnSpcReduction="20000"/>
          </a:bodyPr>
          <a:lstStyle>
            <a:lvl1pPr marL="0" indent="0" algn="r" defTabSz="685800" rtl="0" eaLnBrk="1" latinLnBrk="0" hangingPunct="1">
              <a:lnSpc>
                <a:spcPct val="90000"/>
              </a:lnSpc>
              <a:spcBef>
                <a:spcPts val="750"/>
              </a:spcBef>
              <a:buFont typeface="Arial" panose="020B0604020202020204" pitchFamily="34" charset="0"/>
              <a:buNone/>
              <a:defRPr sz="2400" b="0" kern="120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20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6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4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4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s-ES" dirty="0">
                <a:solidFill>
                  <a:schemeClr val="tx1">
                    <a:lumMod val="95000"/>
                  </a:schemeClr>
                </a:solidFill>
              </a:rPr>
              <a:t>Jerónimo Abujas</a:t>
            </a:r>
          </a:p>
          <a:p>
            <a:r>
              <a:rPr lang="es-ES" dirty="0">
                <a:solidFill>
                  <a:schemeClr val="tx1">
                    <a:lumMod val="95000"/>
                  </a:schemeClr>
                </a:solidFill>
              </a:rPr>
              <a:t>Joaquín Pizarro</a:t>
            </a:r>
          </a:p>
          <a:p>
            <a:r>
              <a:rPr lang="es-ES" dirty="0">
                <a:solidFill>
                  <a:schemeClr val="tx1">
                    <a:lumMod val="95000"/>
                  </a:schemeClr>
                </a:solidFill>
              </a:rPr>
              <a:t>Pedro L. Galindo</a:t>
            </a:r>
          </a:p>
        </p:txBody>
      </p:sp>
    </p:spTree>
    <p:extLst>
      <p:ext uri="{BB962C8B-B14F-4D97-AF65-F5344CB8AC3E}">
        <p14:creationId xmlns:p14="http://schemas.microsoft.com/office/powerpoint/2010/main" val="9194773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r>
              <a:rPr lang="es-ES" dirty="0"/>
              <a:t>Diapositivas </a:t>
            </a:r>
            <a:r>
              <a:rPr lang="es-ES" dirty="0" err="1"/>
              <a:t>backup</a:t>
            </a:r>
            <a:endParaRPr lang="es-ES" dirty="0"/>
          </a:p>
        </p:txBody>
      </p:sp>
      <p:pic>
        <p:nvPicPr>
          <p:cNvPr id="1030" name="Picture 6" descr="Resultado de imagen de universidad de cádiz"/>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45613" y="-15213"/>
            <a:ext cx="1098387" cy="1412212"/>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Resultado de imagen de sistemas inteligentes de computación uc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54839" y="0"/>
            <a:ext cx="2490773" cy="13969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009614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ángulo 7"/>
          <p:cNvSpPr/>
          <p:nvPr/>
        </p:nvSpPr>
        <p:spPr>
          <a:xfrm>
            <a:off x="0" y="6088828"/>
            <a:ext cx="9144000" cy="769172"/>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r"/>
            <a:endParaRPr lang="es-ES" dirty="0"/>
          </a:p>
        </p:txBody>
      </p:sp>
      <p:sp>
        <p:nvSpPr>
          <p:cNvPr id="9" name="Rectángulo 8"/>
          <p:cNvSpPr/>
          <p:nvPr/>
        </p:nvSpPr>
        <p:spPr>
          <a:xfrm>
            <a:off x="0" y="0"/>
            <a:ext cx="1785769" cy="6088828"/>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ES" dirty="0"/>
          </a:p>
        </p:txBody>
      </p:sp>
      <p:pic>
        <p:nvPicPr>
          <p:cNvPr id="11" name="Picture 6" descr="Resultado de imagen de universidad de cádiz"/>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9773" y="75303"/>
            <a:ext cx="473646" cy="60897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8" descr="Resultado de imagen de sistemas inteligentes de computación uc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458" y="75304"/>
            <a:ext cx="1085768" cy="60897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033195" y="198971"/>
            <a:ext cx="6820349" cy="887552"/>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a:lstStyle>
          <a:p>
            <a:r>
              <a:rPr lang="es-ES" dirty="0"/>
              <a:t>Paralelización de </a:t>
            </a:r>
            <a:r>
              <a:rPr lang="es-ES" dirty="0" err="1"/>
              <a:t>kmc</a:t>
            </a:r>
            <a:endParaRPr lang="es-ES" dirty="0"/>
          </a:p>
        </p:txBody>
      </p:sp>
      <p:graphicFrame>
        <p:nvGraphicFramePr>
          <p:cNvPr id="14" name="Tabla 13"/>
          <p:cNvGraphicFramePr>
            <a:graphicFrameLocks noGrp="1"/>
          </p:cNvGraphicFramePr>
          <p:nvPr/>
        </p:nvGraphicFramePr>
        <p:xfrm>
          <a:off x="5543109" y="6153374"/>
          <a:ext cx="3685952" cy="640080"/>
        </p:xfrm>
        <a:graphic>
          <a:graphicData uri="http://schemas.openxmlformats.org/drawingml/2006/table">
            <a:tbl>
              <a:tblPr firstRow="1" bandRow="1">
                <a:tableStyleId>{2D5ABB26-0587-4C30-8999-92F81FD0307C}</a:tableStyleId>
              </a:tblPr>
              <a:tblGrid>
                <a:gridCol w="2189707">
                  <a:extLst>
                    <a:ext uri="{9D8B030D-6E8A-4147-A177-3AD203B41FA5}">
                      <a16:colId xmlns:a16="http://schemas.microsoft.com/office/drawing/2014/main" val="1347896834"/>
                    </a:ext>
                  </a:extLst>
                </a:gridCol>
                <a:gridCol w="1496245">
                  <a:extLst>
                    <a:ext uri="{9D8B030D-6E8A-4147-A177-3AD203B41FA5}">
                      <a16:colId xmlns:a16="http://schemas.microsoft.com/office/drawing/2014/main" val="972821047"/>
                    </a:ext>
                  </a:extLst>
                </a:gridCol>
              </a:tblGrid>
              <a:tr h="633819">
                <a:tc>
                  <a:txBody>
                    <a:bodyPr/>
                    <a:lstStyle/>
                    <a:p>
                      <a:pPr algn="r"/>
                      <a:r>
                        <a:rPr lang="es-ES" dirty="0">
                          <a:solidFill>
                            <a:schemeClr val="bg1"/>
                          </a:solidFill>
                        </a:rPr>
                        <a:t>Simulación cinética en Entornos Distribuidos</a:t>
                      </a:r>
                      <a:endParaRPr lang="es-ES" b="0" dirty="0">
                        <a:solidFill>
                          <a:schemeClr val="bg1"/>
                        </a:solidFill>
                      </a:endParaRPr>
                    </a:p>
                  </a:txBody>
                  <a:tcPr anchor="ctr">
                    <a:lnR w="12700" cap="flat" cmpd="sng" algn="ctr">
                      <a:solidFill>
                        <a:schemeClr val="tx1"/>
                      </a:solidFill>
                      <a:prstDash val="solid"/>
                      <a:round/>
                      <a:headEnd type="none" w="med" len="med"/>
                      <a:tailEnd type="none" w="med" len="med"/>
                    </a:lnR>
                  </a:tcPr>
                </a:tc>
                <a:tc>
                  <a:txBody>
                    <a:bodyPr/>
                    <a:lstStyle/>
                    <a:p>
                      <a:r>
                        <a:rPr lang="es-ES" dirty="0">
                          <a:solidFill>
                            <a:schemeClr val="bg2">
                              <a:lumMod val="60000"/>
                              <a:lumOff val="40000"/>
                            </a:schemeClr>
                          </a:solidFill>
                        </a:rPr>
                        <a:t>Simulación atomística</a:t>
                      </a:r>
                    </a:p>
                  </a:txBody>
                  <a:tcPr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862195207"/>
                  </a:ext>
                </a:extLst>
              </a:tr>
            </a:tbl>
          </a:graphicData>
        </a:graphic>
      </p:graphicFrame>
      <p:sp>
        <p:nvSpPr>
          <p:cNvPr id="13" name="Rectángulo 12"/>
          <p:cNvSpPr/>
          <p:nvPr/>
        </p:nvSpPr>
        <p:spPr>
          <a:xfrm>
            <a:off x="1921995" y="5361977"/>
            <a:ext cx="7101079" cy="537822"/>
          </a:xfrm>
          <a:prstGeom prst="rect">
            <a:avLst/>
          </a:prstGeom>
          <a:solidFill>
            <a:schemeClr val="tx1">
              <a:lumMod val="75000"/>
              <a:lumOff val="2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de-DE" sz="1400" dirty="0"/>
              <a:t>Stark, «Strategies for modelling kinetic interactions in complex mixtures: Montre Carlo algorithms for MIMD parallel architectures», Chemical Engineerfng Science, 48 (24) 4081-4096, 1993.</a:t>
            </a:r>
          </a:p>
        </p:txBody>
      </p:sp>
      <p:sp>
        <p:nvSpPr>
          <p:cNvPr id="2" name="Elipse 1"/>
          <p:cNvSpPr/>
          <p:nvPr/>
        </p:nvSpPr>
        <p:spPr>
          <a:xfrm>
            <a:off x="2263235" y="1631884"/>
            <a:ext cx="2659117" cy="1403839"/>
          </a:xfrm>
          <a:prstGeom prst="ellipse">
            <a:avLst/>
          </a:prstGeom>
          <a:solidFill>
            <a:srgbClr val="698CB8"/>
          </a:solidFill>
          <a:ln>
            <a:solidFill>
              <a:srgbClr val="698CB8"/>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a:t>Sistema</a:t>
            </a:r>
          </a:p>
        </p:txBody>
      </p:sp>
      <p:sp>
        <p:nvSpPr>
          <p:cNvPr id="15" name="Elipse 14"/>
          <p:cNvSpPr/>
          <p:nvPr/>
        </p:nvSpPr>
        <p:spPr>
          <a:xfrm>
            <a:off x="1918186" y="3158674"/>
            <a:ext cx="1156694" cy="699503"/>
          </a:xfrm>
          <a:prstGeom prst="ellipse">
            <a:avLst/>
          </a:prstGeom>
          <a:solidFill>
            <a:srgbClr val="698CB8"/>
          </a:solidFill>
          <a:ln>
            <a:solidFill>
              <a:srgbClr val="698CB8"/>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100" dirty="0"/>
              <a:t>Subsistema</a:t>
            </a:r>
          </a:p>
        </p:txBody>
      </p:sp>
      <p:sp>
        <p:nvSpPr>
          <p:cNvPr id="16" name="Elipse 15"/>
          <p:cNvSpPr/>
          <p:nvPr/>
        </p:nvSpPr>
        <p:spPr>
          <a:xfrm>
            <a:off x="3014447" y="3777815"/>
            <a:ext cx="1156694" cy="699503"/>
          </a:xfrm>
          <a:prstGeom prst="ellipse">
            <a:avLst/>
          </a:prstGeom>
          <a:solidFill>
            <a:srgbClr val="698CB8"/>
          </a:solidFill>
          <a:ln>
            <a:solidFill>
              <a:srgbClr val="698CB8"/>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100" dirty="0"/>
              <a:t>Subsistema</a:t>
            </a:r>
          </a:p>
        </p:txBody>
      </p:sp>
      <p:sp>
        <p:nvSpPr>
          <p:cNvPr id="17" name="Elipse 16"/>
          <p:cNvSpPr/>
          <p:nvPr/>
        </p:nvSpPr>
        <p:spPr>
          <a:xfrm>
            <a:off x="4110708" y="3158673"/>
            <a:ext cx="1156694" cy="699503"/>
          </a:xfrm>
          <a:prstGeom prst="ellipse">
            <a:avLst/>
          </a:prstGeom>
          <a:solidFill>
            <a:srgbClr val="698CB8"/>
          </a:solidFill>
          <a:ln>
            <a:solidFill>
              <a:srgbClr val="698CB8"/>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100" dirty="0"/>
              <a:t>Subsistema</a:t>
            </a:r>
          </a:p>
        </p:txBody>
      </p:sp>
      <p:cxnSp>
        <p:nvCxnSpPr>
          <p:cNvPr id="18" name="Conector recto de flecha 17"/>
          <p:cNvCxnSpPr>
            <a:cxnSpLocks/>
            <a:stCxn id="2" idx="3"/>
            <a:endCxn id="15" idx="0"/>
          </p:cNvCxnSpPr>
          <p:nvPr/>
        </p:nvCxnSpPr>
        <p:spPr>
          <a:xfrm flipH="1">
            <a:off x="2496533" y="2830136"/>
            <a:ext cx="156121" cy="328538"/>
          </a:xfrm>
          <a:prstGeom prst="straightConnector1">
            <a:avLst/>
          </a:prstGeom>
          <a:ln w="50800">
            <a:solidFill>
              <a:schemeClr val="tx1"/>
            </a:solidFill>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9" name="Conector recto de flecha 18"/>
          <p:cNvCxnSpPr>
            <a:cxnSpLocks/>
            <a:stCxn id="2" idx="5"/>
            <a:endCxn id="17" idx="0"/>
          </p:cNvCxnSpPr>
          <p:nvPr/>
        </p:nvCxnSpPr>
        <p:spPr>
          <a:xfrm>
            <a:off x="4532933" y="2830136"/>
            <a:ext cx="156122" cy="328537"/>
          </a:xfrm>
          <a:prstGeom prst="straightConnector1">
            <a:avLst/>
          </a:prstGeom>
          <a:ln w="50800">
            <a:solidFill>
              <a:schemeClr val="tx1"/>
            </a:solidFill>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0" name="Conector recto de flecha 19"/>
          <p:cNvCxnSpPr>
            <a:cxnSpLocks/>
            <a:stCxn id="2" idx="4"/>
            <a:endCxn id="16" idx="0"/>
          </p:cNvCxnSpPr>
          <p:nvPr/>
        </p:nvCxnSpPr>
        <p:spPr>
          <a:xfrm>
            <a:off x="3592794" y="3035723"/>
            <a:ext cx="0" cy="742092"/>
          </a:xfrm>
          <a:prstGeom prst="straightConnector1">
            <a:avLst/>
          </a:prstGeom>
          <a:ln w="50800">
            <a:solidFill>
              <a:schemeClr val="tx1"/>
            </a:solidFill>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3" name="CuadroTexto 22"/>
          <p:cNvSpPr txBox="1"/>
          <p:nvPr/>
        </p:nvSpPr>
        <p:spPr>
          <a:xfrm>
            <a:off x="1785770" y="1086522"/>
            <a:ext cx="7317998" cy="523220"/>
          </a:xfrm>
          <a:prstGeom prst="rect">
            <a:avLst/>
          </a:prstGeom>
          <a:noFill/>
        </p:spPr>
        <p:txBody>
          <a:bodyPr wrap="square" rtlCol="0">
            <a:spAutoFit/>
          </a:bodyPr>
          <a:lstStyle/>
          <a:p>
            <a:pPr algn="ctr"/>
            <a:r>
              <a:rPr lang="es-ES" sz="2800" u="sng" dirty="0"/>
              <a:t>Aproximación MIMID</a:t>
            </a:r>
          </a:p>
        </p:txBody>
      </p:sp>
      <p:sp>
        <p:nvSpPr>
          <p:cNvPr id="34" name="Rectángulo 33"/>
          <p:cNvSpPr/>
          <p:nvPr/>
        </p:nvSpPr>
        <p:spPr>
          <a:xfrm>
            <a:off x="5944984" y="2258098"/>
            <a:ext cx="798964" cy="395529"/>
          </a:xfrm>
          <a:prstGeom prst="rect">
            <a:avLst/>
          </a:prstGeom>
          <a:solidFill>
            <a:srgbClr val="DDD9C3"/>
          </a:solidFill>
          <a:ln w="635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1050" b="1" i="0" u="none" strike="noStrike" kern="0" cap="none" spc="0" normalizeH="0" baseline="0" noProof="0" dirty="0">
                <a:ln>
                  <a:noFill/>
                </a:ln>
                <a:solidFill>
                  <a:prstClr val="black"/>
                </a:solidFill>
                <a:effectLst/>
                <a:uLnTx/>
                <a:uFillTx/>
                <a:ea typeface="+mn-ea"/>
                <a:cs typeface="+mn-cs"/>
              </a:rPr>
              <a:t>Procesador</a:t>
            </a:r>
          </a:p>
        </p:txBody>
      </p:sp>
      <p:cxnSp>
        <p:nvCxnSpPr>
          <p:cNvPr id="39" name="Conector recto de flecha 38"/>
          <p:cNvCxnSpPr>
            <a:cxnSpLocks/>
            <a:stCxn id="34" idx="2"/>
          </p:cNvCxnSpPr>
          <p:nvPr/>
        </p:nvCxnSpPr>
        <p:spPr>
          <a:xfrm>
            <a:off x="6344466" y="2653627"/>
            <a:ext cx="1" cy="288001"/>
          </a:xfrm>
          <a:prstGeom prst="straightConnector1">
            <a:avLst/>
          </a:prstGeom>
          <a:noFill/>
          <a:ln w="12700" cap="flat" cmpd="sng" algn="ctr">
            <a:solidFill>
              <a:srgbClr val="B27E2F"/>
            </a:solidFill>
            <a:prstDash val="solid"/>
            <a:miter lim="800000"/>
            <a:headEnd type="triangle"/>
            <a:tailEnd type="triangle"/>
          </a:ln>
          <a:effectLst/>
        </p:spPr>
      </p:cxnSp>
      <p:cxnSp>
        <p:nvCxnSpPr>
          <p:cNvPr id="41" name="Conector recto de flecha 40"/>
          <p:cNvCxnSpPr>
            <a:cxnSpLocks/>
            <a:stCxn id="49" idx="2"/>
          </p:cNvCxnSpPr>
          <p:nvPr/>
        </p:nvCxnSpPr>
        <p:spPr>
          <a:xfrm>
            <a:off x="7317380" y="2646972"/>
            <a:ext cx="0" cy="306175"/>
          </a:xfrm>
          <a:prstGeom prst="straightConnector1">
            <a:avLst/>
          </a:prstGeom>
          <a:noFill/>
          <a:ln w="12700" cap="flat" cmpd="sng" algn="ctr">
            <a:solidFill>
              <a:srgbClr val="B27E2F"/>
            </a:solidFill>
            <a:prstDash val="solid"/>
            <a:miter lim="800000"/>
            <a:headEnd type="triangle"/>
            <a:tailEnd type="triangle"/>
          </a:ln>
          <a:effectLst/>
        </p:spPr>
      </p:cxnSp>
      <p:cxnSp>
        <p:nvCxnSpPr>
          <p:cNvPr id="42" name="Conector recto de flecha 41"/>
          <p:cNvCxnSpPr>
            <a:cxnSpLocks/>
            <a:stCxn id="50" idx="2"/>
          </p:cNvCxnSpPr>
          <p:nvPr/>
        </p:nvCxnSpPr>
        <p:spPr>
          <a:xfrm>
            <a:off x="8290294" y="2642694"/>
            <a:ext cx="0" cy="292279"/>
          </a:xfrm>
          <a:prstGeom prst="straightConnector1">
            <a:avLst/>
          </a:prstGeom>
          <a:noFill/>
          <a:ln w="12700" cap="flat" cmpd="sng" algn="ctr">
            <a:solidFill>
              <a:srgbClr val="B27E2F"/>
            </a:solidFill>
            <a:prstDash val="solid"/>
            <a:miter lim="800000"/>
            <a:headEnd type="triangle"/>
            <a:tailEnd type="triangle"/>
          </a:ln>
          <a:effectLst/>
        </p:spPr>
      </p:cxnSp>
      <p:sp>
        <p:nvSpPr>
          <p:cNvPr id="44" name="CuadroTexto 43"/>
          <p:cNvSpPr txBox="1"/>
          <p:nvPr/>
        </p:nvSpPr>
        <p:spPr>
          <a:xfrm>
            <a:off x="6683935" y="1861354"/>
            <a:ext cx="1265796" cy="338554"/>
          </a:xfrm>
          <a:prstGeom prst="rect">
            <a:avLst/>
          </a:prstGeom>
          <a:noFill/>
        </p:spPr>
        <p:txBody>
          <a:bodyPr wrap="none" rtlCol="0">
            <a:spAutoFit/>
          </a:bodyPr>
          <a:lstStyle/>
          <a:p>
            <a:pPr algn="ctr" defTabSz="914400"/>
            <a:r>
              <a:rPr lang="es-ES" sz="1600" dirty="0"/>
              <a:t>Enfoque FSFT</a:t>
            </a:r>
          </a:p>
        </p:txBody>
      </p:sp>
      <p:sp>
        <p:nvSpPr>
          <p:cNvPr id="45" name="Rectángulo 44"/>
          <p:cNvSpPr/>
          <p:nvPr/>
        </p:nvSpPr>
        <p:spPr>
          <a:xfrm>
            <a:off x="5944984" y="2934973"/>
            <a:ext cx="2744792" cy="197764"/>
          </a:xfrm>
          <a:prstGeom prst="rect">
            <a:avLst/>
          </a:prstGeom>
          <a:solidFill>
            <a:srgbClr val="46BA99"/>
          </a:solidFill>
          <a:ln w="6350" cap="flat" cmpd="sng" algn="ctr">
            <a:solidFill>
              <a:srgbClr val="A5A5A5"/>
            </a:solid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1050" b="1" i="0" u="none" strike="noStrike" kern="0" cap="none" spc="0" normalizeH="0" baseline="0" noProof="0" dirty="0">
                <a:ln>
                  <a:noFill/>
                </a:ln>
                <a:solidFill>
                  <a:schemeClr val="bg1"/>
                </a:solidFill>
                <a:effectLst/>
                <a:uLnTx/>
                <a:uFillTx/>
                <a:ea typeface="+mn-ea"/>
                <a:cs typeface="+mn-cs"/>
              </a:rPr>
              <a:t>Sincronización</a:t>
            </a:r>
          </a:p>
        </p:txBody>
      </p:sp>
      <p:sp>
        <p:nvSpPr>
          <p:cNvPr id="49" name="Rectángulo 48"/>
          <p:cNvSpPr/>
          <p:nvPr/>
        </p:nvSpPr>
        <p:spPr>
          <a:xfrm>
            <a:off x="6917898" y="2251443"/>
            <a:ext cx="798964" cy="395529"/>
          </a:xfrm>
          <a:prstGeom prst="rect">
            <a:avLst/>
          </a:prstGeom>
          <a:solidFill>
            <a:srgbClr val="DDD9C3"/>
          </a:solidFill>
          <a:ln w="635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1050" b="1" i="0" u="none" strike="noStrike" kern="0" cap="none" spc="0" normalizeH="0" baseline="0" noProof="0" dirty="0">
                <a:ln>
                  <a:noFill/>
                </a:ln>
                <a:solidFill>
                  <a:prstClr val="black"/>
                </a:solidFill>
                <a:effectLst/>
                <a:uLnTx/>
                <a:uFillTx/>
                <a:ea typeface="+mn-ea"/>
                <a:cs typeface="+mn-cs"/>
              </a:rPr>
              <a:t>Procesador</a:t>
            </a:r>
          </a:p>
        </p:txBody>
      </p:sp>
      <p:sp>
        <p:nvSpPr>
          <p:cNvPr id="50" name="Rectángulo 49"/>
          <p:cNvSpPr/>
          <p:nvPr/>
        </p:nvSpPr>
        <p:spPr>
          <a:xfrm>
            <a:off x="7890812" y="2247165"/>
            <a:ext cx="798964" cy="395529"/>
          </a:xfrm>
          <a:prstGeom prst="rect">
            <a:avLst/>
          </a:prstGeom>
          <a:solidFill>
            <a:srgbClr val="DDD9C3"/>
          </a:solidFill>
          <a:ln w="635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1050" b="1" i="0" u="none" strike="noStrike" kern="0" cap="none" spc="0" normalizeH="0" baseline="0" noProof="0" dirty="0">
                <a:ln>
                  <a:noFill/>
                </a:ln>
                <a:solidFill>
                  <a:prstClr val="black"/>
                </a:solidFill>
                <a:effectLst/>
                <a:uLnTx/>
                <a:uFillTx/>
                <a:ea typeface="+mn-ea"/>
                <a:cs typeface="+mn-cs"/>
              </a:rPr>
              <a:t>Procesador</a:t>
            </a:r>
          </a:p>
        </p:txBody>
      </p:sp>
      <p:sp>
        <p:nvSpPr>
          <p:cNvPr id="57" name="Rectángulo 56"/>
          <p:cNvSpPr/>
          <p:nvPr/>
        </p:nvSpPr>
        <p:spPr>
          <a:xfrm>
            <a:off x="2097051" y="4141772"/>
            <a:ext cx="798964" cy="395529"/>
          </a:xfrm>
          <a:prstGeom prst="rect">
            <a:avLst/>
          </a:prstGeom>
          <a:solidFill>
            <a:srgbClr val="DDD9C3"/>
          </a:solidFill>
          <a:ln w="635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1050" b="1" i="0" u="none" strike="noStrike" kern="0" cap="none" spc="0" normalizeH="0" baseline="0" noProof="0" dirty="0">
                <a:ln>
                  <a:noFill/>
                </a:ln>
                <a:solidFill>
                  <a:prstClr val="black"/>
                </a:solidFill>
                <a:effectLst/>
                <a:uLnTx/>
                <a:uFillTx/>
                <a:ea typeface="+mn-ea"/>
                <a:cs typeface="+mn-cs"/>
              </a:rPr>
              <a:t>Procesador</a:t>
            </a:r>
          </a:p>
        </p:txBody>
      </p:sp>
      <p:sp>
        <p:nvSpPr>
          <p:cNvPr id="59" name="Rectángulo 58"/>
          <p:cNvSpPr/>
          <p:nvPr/>
        </p:nvSpPr>
        <p:spPr>
          <a:xfrm>
            <a:off x="4289572" y="4152705"/>
            <a:ext cx="798964" cy="395529"/>
          </a:xfrm>
          <a:prstGeom prst="rect">
            <a:avLst/>
          </a:prstGeom>
          <a:solidFill>
            <a:srgbClr val="DDD9C3"/>
          </a:solidFill>
          <a:ln w="635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1050" b="1" i="0" u="none" strike="noStrike" kern="0" cap="none" spc="0" normalizeH="0" baseline="0" noProof="0" dirty="0">
                <a:ln>
                  <a:noFill/>
                </a:ln>
                <a:solidFill>
                  <a:prstClr val="black"/>
                </a:solidFill>
                <a:effectLst/>
                <a:uLnTx/>
                <a:uFillTx/>
                <a:ea typeface="+mn-ea"/>
                <a:cs typeface="+mn-cs"/>
              </a:rPr>
              <a:t>Procesador</a:t>
            </a:r>
          </a:p>
        </p:txBody>
      </p:sp>
      <p:sp>
        <p:nvSpPr>
          <p:cNvPr id="60" name="Rectángulo 59"/>
          <p:cNvSpPr/>
          <p:nvPr/>
        </p:nvSpPr>
        <p:spPr>
          <a:xfrm>
            <a:off x="3193311" y="4793068"/>
            <a:ext cx="798964" cy="395529"/>
          </a:xfrm>
          <a:prstGeom prst="rect">
            <a:avLst/>
          </a:prstGeom>
          <a:solidFill>
            <a:srgbClr val="DDD9C3"/>
          </a:solidFill>
          <a:ln w="635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1050" b="1" i="0" u="none" strike="noStrike" kern="0" cap="none" spc="0" normalizeH="0" baseline="0" noProof="0" dirty="0">
                <a:ln>
                  <a:noFill/>
                </a:ln>
                <a:solidFill>
                  <a:prstClr val="black"/>
                </a:solidFill>
                <a:effectLst/>
                <a:uLnTx/>
                <a:uFillTx/>
                <a:ea typeface="+mn-ea"/>
                <a:cs typeface="+mn-cs"/>
              </a:rPr>
              <a:t>Procesador</a:t>
            </a:r>
          </a:p>
        </p:txBody>
      </p:sp>
      <p:cxnSp>
        <p:nvCxnSpPr>
          <p:cNvPr id="61" name="Conector recto de flecha 60"/>
          <p:cNvCxnSpPr>
            <a:cxnSpLocks/>
            <a:stCxn id="15" idx="4"/>
            <a:endCxn id="57" idx="0"/>
          </p:cNvCxnSpPr>
          <p:nvPr/>
        </p:nvCxnSpPr>
        <p:spPr>
          <a:xfrm>
            <a:off x="2496533" y="3858177"/>
            <a:ext cx="0" cy="283595"/>
          </a:xfrm>
          <a:prstGeom prst="straightConnector1">
            <a:avLst/>
          </a:prstGeom>
          <a:ln w="12700">
            <a:solidFill>
              <a:schemeClr val="accent4">
                <a:lumMod val="75000"/>
              </a:schemeClr>
            </a:solidFill>
            <a:tailEnd type="triangle"/>
          </a:ln>
          <a:effectLst/>
        </p:spPr>
        <p:style>
          <a:lnRef idx="1">
            <a:schemeClr val="accent1"/>
          </a:lnRef>
          <a:fillRef idx="0">
            <a:schemeClr val="accent1"/>
          </a:fillRef>
          <a:effectRef idx="0">
            <a:schemeClr val="accent1"/>
          </a:effectRef>
          <a:fontRef idx="minor">
            <a:schemeClr val="tx1"/>
          </a:fontRef>
        </p:style>
      </p:cxnSp>
      <p:cxnSp>
        <p:nvCxnSpPr>
          <p:cNvPr id="64" name="Conector recto de flecha 63"/>
          <p:cNvCxnSpPr>
            <a:cxnSpLocks/>
            <a:stCxn id="16" idx="4"/>
            <a:endCxn id="60" idx="0"/>
          </p:cNvCxnSpPr>
          <p:nvPr/>
        </p:nvCxnSpPr>
        <p:spPr>
          <a:xfrm flipH="1">
            <a:off x="3592793" y="4477318"/>
            <a:ext cx="1" cy="315750"/>
          </a:xfrm>
          <a:prstGeom prst="straightConnector1">
            <a:avLst/>
          </a:prstGeom>
          <a:ln w="12700">
            <a:solidFill>
              <a:schemeClr val="accent4">
                <a:lumMod val="75000"/>
              </a:schemeClr>
            </a:solidFill>
            <a:tailEnd type="triangle"/>
          </a:ln>
          <a:effectLst/>
        </p:spPr>
        <p:style>
          <a:lnRef idx="1">
            <a:schemeClr val="accent1"/>
          </a:lnRef>
          <a:fillRef idx="0">
            <a:schemeClr val="accent1"/>
          </a:fillRef>
          <a:effectRef idx="0">
            <a:schemeClr val="accent1"/>
          </a:effectRef>
          <a:fontRef idx="minor">
            <a:schemeClr val="tx1"/>
          </a:fontRef>
        </p:style>
      </p:cxnSp>
      <p:cxnSp>
        <p:nvCxnSpPr>
          <p:cNvPr id="67" name="Conector recto de flecha 66"/>
          <p:cNvCxnSpPr>
            <a:cxnSpLocks/>
            <a:stCxn id="17" idx="4"/>
            <a:endCxn id="59" idx="0"/>
          </p:cNvCxnSpPr>
          <p:nvPr/>
        </p:nvCxnSpPr>
        <p:spPr>
          <a:xfrm flipH="1">
            <a:off x="4689054" y="3858176"/>
            <a:ext cx="1" cy="294529"/>
          </a:xfrm>
          <a:prstGeom prst="straightConnector1">
            <a:avLst/>
          </a:prstGeom>
          <a:ln w="12700">
            <a:solidFill>
              <a:schemeClr val="accent4">
                <a:lumMod val="75000"/>
              </a:schemeClr>
            </a:solidFill>
            <a:tailEnd type="triangle"/>
          </a:ln>
          <a:effectLst/>
        </p:spPr>
        <p:style>
          <a:lnRef idx="1">
            <a:schemeClr val="accent1"/>
          </a:lnRef>
          <a:fillRef idx="0">
            <a:schemeClr val="accent1"/>
          </a:fillRef>
          <a:effectRef idx="0">
            <a:schemeClr val="accent1"/>
          </a:effectRef>
          <a:fontRef idx="minor">
            <a:schemeClr val="tx1"/>
          </a:fontRef>
        </p:style>
      </p:cxnSp>
      <p:sp>
        <p:nvSpPr>
          <p:cNvPr id="71" name="Rectángulo 70"/>
          <p:cNvSpPr/>
          <p:nvPr/>
        </p:nvSpPr>
        <p:spPr>
          <a:xfrm>
            <a:off x="5938572" y="3881585"/>
            <a:ext cx="798964" cy="395529"/>
          </a:xfrm>
          <a:prstGeom prst="rect">
            <a:avLst/>
          </a:prstGeom>
          <a:solidFill>
            <a:srgbClr val="DDD9C3"/>
          </a:solidFill>
          <a:ln w="635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1050" b="1" i="0" u="none" strike="noStrike" kern="0" cap="none" spc="0" normalizeH="0" baseline="0" noProof="0" dirty="0">
                <a:ln>
                  <a:noFill/>
                </a:ln>
                <a:solidFill>
                  <a:prstClr val="black"/>
                </a:solidFill>
                <a:effectLst/>
                <a:uLnTx/>
                <a:uFillTx/>
                <a:ea typeface="+mn-ea"/>
                <a:cs typeface="+mn-cs"/>
              </a:rPr>
              <a:t>Procesador</a:t>
            </a:r>
          </a:p>
        </p:txBody>
      </p:sp>
      <p:cxnSp>
        <p:nvCxnSpPr>
          <p:cNvPr id="72" name="Conector recto de flecha 71"/>
          <p:cNvCxnSpPr>
            <a:cxnSpLocks/>
            <a:stCxn id="71" idx="2"/>
          </p:cNvCxnSpPr>
          <p:nvPr/>
        </p:nvCxnSpPr>
        <p:spPr>
          <a:xfrm>
            <a:off x="6338054" y="4277114"/>
            <a:ext cx="1" cy="288001"/>
          </a:xfrm>
          <a:prstGeom prst="straightConnector1">
            <a:avLst/>
          </a:prstGeom>
          <a:noFill/>
          <a:ln w="12700" cap="flat" cmpd="sng" algn="ctr">
            <a:solidFill>
              <a:srgbClr val="B27E2F"/>
            </a:solidFill>
            <a:prstDash val="solid"/>
            <a:miter lim="800000"/>
            <a:headEnd type="none"/>
            <a:tailEnd type="triangle"/>
          </a:ln>
          <a:effectLst/>
        </p:spPr>
      </p:cxnSp>
      <p:cxnSp>
        <p:nvCxnSpPr>
          <p:cNvPr id="73" name="Conector recto de flecha 72"/>
          <p:cNvCxnSpPr>
            <a:cxnSpLocks/>
            <a:stCxn id="77" idx="2"/>
          </p:cNvCxnSpPr>
          <p:nvPr/>
        </p:nvCxnSpPr>
        <p:spPr>
          <a:xfrm>
            <a:off x="7310968" y="4270459"/>
            <a:ext cx="0" cy="306175"/>
          </a:xfrm>
          <a:prstGeom prst="straightConnector1">
            <a:avLst/>
          </a:prstGeom>
          <a:noFill/>
          <a:ln w="12700" cap="flat" cmpd="sng" algn="ctr">
            <a:solidFill>
              <a:srgbClr val="B27E2F"/>
            </a:solidFill>
            <a:prstDash val="solid"/>
            <a:miter lim="800000"/>
            <a:headEnd type="none"/>
            <a:tailEnd type="triangle"/>
          </a:ln>
          <a:effectLst/>
        </p:spPr>
      </p:cxnSp>
      <p:cxnSp>
        <p:nvCxnSpPr>
          <p:cNvPr id="74" name="Conector recto de flecha 73"/>
          <p:cNvCxnSpPr>
            <a:cxnSpLocks/>
            <a:stCxn id="78" idx="2"/>
          </p:cNvCxnSpPr>
          <p:nvPr/>
        </p:nvCxnSpPr>
        <p:spPr>
          <a:xfrm>
            <a:off x="8283882" y="4266181"/>
            <a:ext cx="0" cy="292279"/>
          </a:xfrm>
          <a:prstGeom prst="straightConnector1">
            <a:avLst/>
          </a:prstGeom>
          <a:noFill/>
          <a:ln w="12700" cap="flat" cmpd="sng" algn="ctr">
            <a:solidFill>
              <a:srgbClr val="B27E2F"/>
            </a:solidFill>
            <a:prstDash val="solid"/>
            <a:miter lim="800000"/>
            <a:headEnd type="none"/>
            <a:tailEnd type="triangle"/>
          </a:ln>
          <a:effectLst/>
        </p:spPr>
      </p:cxnSp>
      <p:sp>
        <p:nvSpPr>
          <p:cNvPr id="75" name="CuadroTexto 74"/>
          <p:cNvSpPr txBox="1"/>
          <p:nvPr/>
        </p:nvSpPr>
        <p:spPr>
          <a:xfrm>
            <a:off x="6671115" y="3484841"/>
            <a:ext cx="1278620" cy="338554"/>
          </a:xfrm>
          <a:prstGeom prst="rect">
            <a:avLst/>
          </a:prstGeom>
          <a:noFill/>
        </p:spPr>
        <p:txBody>
          <a:bodyPr wrap="none" rtlCol="0">
            <a:spAutoFit/>
          </a:bodyPr>
          <a:lstStyle/>
          <a:p>
            <a:pPr algn="ctr" defTabSz="914400"/>
            <a:r>
              <a:rPr lang="es-ES" sz="1600" dirty="0"/>
              <a:t>Enfoque PSFT</a:t>
            </a:r>
          </a:p>
        </p:txBody>
      </p:sp>
      <p:sp>
        <p:nvSpPr>
          <p:cNvPr id="76" name="Rectángulo 75"/>
          <p:cNvSpPr/>
          <p:nvPr/>
        </p:nvSpPr>
        <p:spPr>
          <a:xfrm>
            <a:off x="5938572" y="4558460"/>
            <a:ext cx="2744792" cy="197764"/>
          </a:xfrm>
          <a:prstGeom prst="rect">
            <a:avLst/>
          </a:prstGeom>
          <a:solidFill>
            <a:srgbClr val="46BA99"/>
          </a:solidFill>
          <a:ln w="6350" cap="flat" cmpd="sng" algn="ctr">
            <a:solidFill>
              <a:srgbClr val="A5A5A5"/>
            </a:solid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1050" b="1" i="0" u="none" strike="noStrike" kern="0" cap="none" spc="0" normalizeH="0" baseline="0" noProof="0" dirty="0">
                <a:ln>
                  <a:noFill/>
                </a:ln>
                <a:solidFill>
                  <a:schemeClr val="bg1"/>
                </a:solidFill>
                <a:effectLst/>
                <a:uLnTx/>
                <a:uFillTx/>
                <a:ea typeface="+mn-ea"/>
                <a:cs typeface="+mn-cs"/>
              </a:rPr>
              <a:t>Sincronización</a:t>
            </a:r>
          </a:p>
        </p:txBody>
      </p:sp>
      <p:sp>
        <p:nvSpPr>
          <p:cNvPr id="77" name="Rectángulo 76"/>
          <p:cNvSpPr/>
          <p:nvPr/>
        </p:nvSpPr>
        <p:spPr>
          <a:xfrm>
            <a:off x="6911486" y="3874930"/>
            <a:ext cx="798964" cy="395529"/>
          </a:xfrm>
          <a:prstGeom prst="rect">
            <a:avLst/>
          </a:prstGeom>
          <a:solidFill>
            <a:srgbClr val="DDD9C3"/>
          </a:solidFill>
          <a:ln w="635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1050" b="1" i="0" u="none" strike="noStrike" kern="0" cap="none" spc="0" normalizeH="0" baseline="0" noProof="0" dirty="0">
                <a:ln>
                  <a:noFill/>
                </a:ln>
                <a:solidFill>
                  <a:prstClr val="black"/>
                </a:solidFill>
                <a:effectLst/>
                <a:uLnTx/>
                <a:uFillTx/>
                <a:ea typeface="+mn-ea"/>
                <a:cs typeface="+mn-cs"/>
              </a:rPr>
              <a:t>Procesador</a:t>
            </a:r>
          </a:p>
        </p:txBody>
      </p:sp>
      <p:sp>
        <p:nvSpPr>
          <p:cNvPr id="78" name="Rectángulo 77"/>
          <p:cNvSpPr/>
          <p:nvPr/>
        </p:nvSpPr>
        <p:spPr>
          <a:xfrm>
            <a:off x="7884400" y="3870652"/>
            <a:ext cx="798964" cy="395529"/>
          </a:xfrm>
          <a:prstGeom prst="rect">
            <a:avLst/>
          </a:prstGeom>
          <a:solidFill>
            <a:srgbClr val="DDD9C3"/>
          </a:solidFill>
          <a:ln w="635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1050" b="1" i="0" u="none" strike="noStrike" kern="0" cap="none" spc="0" normalizeH="0" baseline="0" noProof="0" dirty="0">
                <a:ln>
                  <a:noFill/>
                </a:ln>
                <a:solidFill>
                  <a:prstClr val="black"/>
                </a:solidFill>
                <a:effectLst/>
                <a:uLnTx/>
                <a:uFillTx/>
                <a:ea typeface="+mn-ea"/>
                <a:cs typeface="+mn-cs"/>
              </a:rPr>
              <a:t>Procesador</a:t>
            </a:r>
          </a:p>
        </p:txBody>
      </p:sp>
      <p:sp>
        <p:nvSpPr>
          <p:cNvPr id="40" name="Rectángulo 39">
            <a:extLst>
              <a:ext uri="{FF2B5EF4-FFF2-40B4-BE49-F238E27FC236}">
                <a16:creationId xmlns:a16="http://schemas.microsoft.com/office/drawing/2014/main" id="{96C09EBB-33A3-4C6F-AD57-7276F5165D0A}"/>
              </a:ext>
            </a:extLst>
          </p:cNvPr>
          <p:cNvSpPr/>
          <p:nvPr/>
        </p:nvSpPr>
        <p:spPr>
          <a:xfrm>
            <a:off x="0" y="873306"/>
            <a:ext cx="1785769" cy="5215521"/>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s-ES" sz="1350" u="sng" dirty="0">
                <a:solidFill>
                  <a:schemeClr val="bg1"/>
                </a:solidFill>
              </a:rPr>
              <a:t>Crecimiento cristalino</a:t>
            </a:r>
          </a:p>
          <a:p>
            <a:pPr marL="108000" indent="-72000">
              <a:buFontTx/>
              <a:buChar char="-"/>
            </a:pPr>
            <a:r>
              <a:rPr lang="es-ES" sz="1350" dirty="0">
                <a:solidFill>
                  <a:schemeClr val="bg1"/>
                </a:solidFill>
              </a:rPr>
              <a:t>Deposición</a:t>
            </a:r>
          </a:p>
          <a:p>
            <a:pPr marL="108000" indent="-72000">
              <a:buFontTx/>
              <a:buChar char="-"/>
            </a:pPr>
            <a:r>
              <a:rPr lang="es-ES" sz="1350" dirty="0">
                <a:solidFill>
                  <a:schemeClr val="bg1"/>
                </a:solidFill>
              </a:rPr>
              <a:t>Conceptos</a:t>
            </a:r>
          </a:p>
          <a:p>
            <a:pPr marL="108000" indent="-72000">
              <a:buFontTx/>
              <a:buChar char="-"/>
            </a:pPr>
            <a:r>
              <a:rPr lang="es-ES" sz="1350" dirty="0">
                <a:solidFill>
                  <a:schemeClr val="bg1"/>
                </a:solidFill>
              </a:rPr>
              <a:t>Tipos de Crecimiento</a:t>
            </a:r>
          </a:p>
          <a:p>
            <a:pPr marL="108000" indent="-72000">
              <a:buFontTx/>
              <a:buChar char="-"/>
            </a:pPr>
            <a:r>
              <a:rPr lang="es-ES" sz="1350" dirty="0"/>
              <a:t>Modelo TSK</a:t>
            </a:r>
          </a:p>
          <a:p>
            <a:pPr marL="108000" indent="-72000">
              <a:buFontTx/>
              <a:buChar char="-"/>
            </a:pPr>
            <a:endParaRPr lang="es-ES" sz="1350" dirty="0"/>
          </a:p>
          <a:p>
            <a:r>
              <a:rPr lang="es-ES" sz="1350" b="1" u="sng" dirty="0">
                <a:solidFill>
                  <a:srgbClr val="FD9101"/>
                </a:solidFill>
              </a:rPr>
              <a:t>Simulación atomística</a:t>
            </a:r>
          </a:p>
          <a:p>
            <a:pPr marL="108000" indent="-72000">
              <a:buFontTx/>
              <a:buChar char="-"/>
            </a:pPr>
            <a:r>
              <a:rPr lang="es-ES" sz="1350" dirty="0">
                <a:solidFill>
                  <a:schemeClr val="bg1"/>
                </a:solidFill>
              </a:rPr>
              <a:t>Introducción</a:t>
            </a:r>
          </a:p>
          <a:p>
            <a:pPr marL="108000" indent="-72000">
              <a:buFontTx/>
              <a:buChar char="-"/>
            </a:pPr>
            <a:r>
              <a:rPr lang="es-ES" sz="1350" dirty="0">
                <a:solidFill>
                  <a:schemeClr val="bg1"/>
                </a:solidFill>
              </a:rPr>
              <a:t>Dinámica molecular</a:t>
            </a:r>
          </a:p>
          <a:p>
            <a:pPr marL="108000" indent="-72000">
              <a:buFontTx/>
              <a:buChar char="-"/>
            </a:pPr>
            <a:r>
              <a:rPr lang="es-ES" sz="1350" b="1" dirty="0">
                <a:solidFill>
                  <a:srgbClr val="FD9101"/>
                </a:solidFill>
              </a:rPr>
              <a:t>Monte Carlo</a:t>
            </a:r>
          </a:p>
          <a:p>
            <a:pPr marL="288000" lvl="1" indent="-171450">
              <a:buFont typeface="Arial" panose="020B0604020202020204" pitchFamily="34" charset="0"/>
              <a:buChar char="•"/>
            </a:pPr>
            <a:r>
              <a:rPr lang="es-ES" sz="1350" dirty="0">
                <a:solidFill>
                  <a:schemeClr val="bg1"/>
                </a:solidFill>
              </a:rPr>
              <a:t>KMC</a:t>
            </a:r>
          </a:p>
          <a:p>
            <a:pPr marL="288000" lvl="1" indent="-171450">
              <a:buFont typeface="Arial" panose="020B0604020202020204" pitchFamily="34" charset="0"/>
              <a:buChar char="•"/>
            </a:pPr>
            <a:r>
              <a:rPr lang="es-ES" sz="1350" b="1" dirty="0">
                <a:solidFill>
                  <a:srgbClr val="FD9101"/>
                </a:solidFill>
              </a:rPr>
              <a:t>Paralelización</a:t>
            </a:r>
          </a:p>
          <a:p>
            <a:endParaRPr lang="es-ES" sz="1350" b="1" u="sng" dirty="0"/>
          </a:p>
          <a:p>
            <a:r>
              <a:rPr lang="es-ES" sz="1350" u="sng" dirty="0"/>
              <a:t>Aportaciones</a:t>
            </a:r>
          </a:p>
          <a:p>
            <a:pPr marL="108000" indent="-72000">
              <a:buFontTx/>
              <a:buChar char="-"/>
            </a:pPr>
            <a:r>
              <a:rPr lang="es-ES" sz="1350" dirty="0" err="1"/>
              <a:t>Homoepitaxia</a:t>
            </a:r>
            <a:endParaRPr lang="es-ES" sz="1350" dirty="0"/>
          </a:p>
          <a:p>
            <a:pPr marL="108000" indent="-72000">
              <a:buFontTx/>
              <a:buChar char="-"/>
            </a:pPr>
            <a:r>
              <a:rPr lang="es-ES" sz="1350" dirty="0" err="1"/>
              <a:t>Heteroepitaxia</a:t>
            </a:r>
            <a:endParaRPr lang="es-ES" sz="1350" dirty="0"/>
          </a:p>
          <a:p>
            <a:pPr marL="108000" indent="-72000">
              <a:buFontTx/>
              <a:buChar char="-"/>
            </a:pPr>
            <a:r>
              <a:rPr lang="es-ES" sz="1350" dirty="0"/>
              <a:t>Análisis </a:t>
            </a:r>
            <a:r>
              <a:rPr lang="es-ES" sz="1350" dirty="0" err="1"/>
              <a:t>MMonCa</a:t>
            </a:r>
            <a:endParaRPr lang="es-ES" sz="1350" dirty="0"/>
          </a:p>
          <a:p>
            <a:endParaRPr lang="es-ES" sz="1350" dirty="0"/>
          </a:p>
          <a:p>
            <a:r>
              <a:rPr lang="es-ES" sz="1350" u="sng" dirty="0"/>
              <a:t>Simulador distribuido</a:t>
            </a:r>
          </a:p>
          <a:p>
            <a:pPr marL="108000" indent="-72000">
              <a:buFontTx/>
              <a:buChar char="-"/>
            </a:pPr>
            <a:r>
              <a:rPr lang="es-ES" sz="1350" dirty="0"/>
              <a:t>Versión secuencial</a:t>
            </a:r>
          </a:p>
          <a:p>
            <a:pPr marL="108000" indent="-72000">
              <a:buFontTx/>
              <a:buChar char="-"/>
            </a:pPr>
            <a:r>
              <a:rPr lang="es-ES" sz="1350" dirty="0"/>
              <a:t>Versión distribuida</a:t>
            </a:r>
          </a:p>
          <a:p>
            <a:pPr marL="108000" indent="-72000">
              <a:buFontTx/>
              <a:buChar char="-"/>
            </a:pPr>
            <a:r>
              <a:rPr lang="es-ES" sz="1350" dirty="0"/>
              <a:t>Simulaciones</a:t>
            </a:r>
          </a:p>
          <a:p>
            <a:endParaRPr lang="es-ES" sz="1350" dirty="0"/>
          </a:p>
          <a:p>
            <a:r>
              <a:rPr lang="es-ES" sz="1350" u="sng" dirty="0"/>
              <a:t>Conclusiones</a:t>
            </a:r>
          </a:p>
        </p:txBody>
      </p:sp>
    </p:spTree>
    <p:extLst>
      <p:ext uri="{BB962C8B-B14F-4D97-AF65-F5344CB8AC3E}">
        <p14:creationId xmlns:p14="http://schemas.microsoft.com/office/powerpoint/2010/main" val="4044499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mph" presetSubtype="2" fill="hold" grpId="0" nodeType="clickEffect">
                                  <p:stCondLst>
                                    <p:cond delay="0"/>
                                  </p:stCondLst>
                                  <p:childTnLst>
                                    <p:animClr clrSpc="rgb" dir="cw">
                                      <p:cBhvr override="childStyle">
                                        <p:cTn id="6" dur="10" fill="hold"/>
                                        <p:tgtEl>
                                          <p:spTgt spid="44"/>
                                        </p:tgtEl>
                                        <p:attrNameLst>
                                          <p:attrName>style.color</p:attrName>
                                        </p:attrNameLst>
                                      </p:cBhvr>
                                      <p:to>
                                        <a:srgbClr val="FD9101"/>
                                      </p:to>
                                    </p:animClr>
                                  </p:childTnLst>
                                  <p:subTnLst>
                                    <p:animClr clrSpc="rgb" dir="cw">
                                      <p:cBhvr override="childStyle">
                                        <p:cTn dur="1" fill="hold" display="0" masterRel="nextClick" afterEffect="1"/>
                                        <p:tgtEl>
                                          <p:spTgt spid="44"/>
                                        </p:tgtEl>
                                        <p:attrNameLst>
                                          <p:attrName>ppt_c</p:attrName>
                                        </p:attrNameLst>
                                      </p:cBhvr>
                                      <p:to>
                                        <a:schemeClr val="tx1"/>
                                      </p:to>
                                    </p:animClr>
                                  </p:subTnLst>
                                </p:cTn>
                              </p:par>
                            </p:childTnLst>
                          </p:cTn>
                        </p:par>
                      </p:childTnLst>
                    </p:cTn>
                  </p:par>
                  <p:par>
                    <p:cTn id="7" fill="hold">
                      <p:stCondLst>
                        <p:cond delay="indefinite"/>
                      </p:stCondLst>
                      <p:childTnLst>
                        <p:par>
                          <p:cTn id="8" fill="hold">
                            <p:stCondLst>
                              <p:cond delay="0"/>
                            </p:stCondLst>
                            <p:childTnLst>
                              <p:par>
                                <p:cTn id="9" presetID="3" presetClass="emph" presetSubtype="2" fill="hold" grpId="0" nodeType="clickEffect">
                                  <p:stCondLst>
                                    <p:cond delay="0"/>
                                  </p:stCondLst>
                                  <p:childTnLst>
                                    <p:animClr clrSpc="rgb" dir="cw">
                                      <p:cBhvr override="childStyle">
                                        <p:cTn id="10" dur="10" fill="hold"/>
                                        <p:tgtEl>
                                          <p:spTgt spid="75"/>
                                        </p:tgtEl>
                                        <p:attrNameLst>
                                          <p:attrName>style.color</p:attrName>
                                        </p:attrNameLst>
                                      </p:cBhvr>
                                      <p:to>
                                        <a:srgbClr val="FD9101"/>
                                      </p:to>
                                    </p:animClr>
                                  </p:childTnLst>
                                  <p:subTnLst>
                                    <p:animClr clrSpc="rgb" dir="cw">
                                      <p:cBhvr override="childStyle">
                                        <p:cTn dur="1" fill="hold" display="0" masterRel="nextClick" afterEffect="1"/>
                                        <p:tgtEl>
                                          <p:spTgt spid="75"/>
                                        </p:tgtEl>
                                        <p:attrNameLst>
                                          <p:attrName>ppt_c</p:attrName>
                                        </p:attrNameLst>
                                      </p:cBhvr>
                                      <p:to>
                                        <a:schemeClr val="tx1"/>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p:bldP spid="7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ángulo 7"/>
          <p:cNvSpPr/>
          <p:nvPr/>
        </p:nvSpPr>
        <p:spPr>
          <a:xfrm>
            <a:off x="0" y="6088828"/>
            <a:ext cx="9144000" cy="769172"/>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r"/>
            <a:endParaRPr lang="es-ES" dirty="0"/>
          </a:p>
        </p:txBody>
      </p:sp>
      <p:sp>
        <p:nvSpPr>
          <p:cNvPr id="9" name="Rectángulo 8"/>
          <p:cNvSpPr/>
          <p:nvPr/>
        </p:nvSpPr>
        <p:spPr>
          <a:xfrm>
            <a:off x="0" y="0"/>
            <a:ext cx="1785769" cy="6088828"/>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ES" dirty="0"/>
          </a:p>
        </p:txBody>
      </p:sp>
      <p:pic>
        <p:nvPicPr>
          <p:cNvPr id="11" name="Picture 6" descr="Resultado de imagen de universidad de cádiz"/>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9773" y="75303"/>
            <a:ext cx="473646" cy="60897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8" descr="Resultado de imagen de sistemas inteligentes de computación uc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458" y="75304"/>
            <a:ext cx="1085768" cy="60897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033195" y="198971"/>
            <a:ext cx="6820349" cy="887552"/>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a:lstStyle>
          <a:p>
            <a:r>
              <a:rPr lang="es-ES" dirty="0"/>
              <a:t>TÉCNICAS DE DEPOSICIÓN</a:t>
            </a:r>
          </a:p>
        </p:txBody>
      </p:sp>
      <p:sp>
        <p:nvSpPr>
          <p:cNvPr id="15" name="3 Elipse"/>
          <p:cNvSpPr/>
          <p:nvPr/>
        </p:nvSpPr>
        <p:spPr>
          <a:xfrm>
            <a:off x="5826551" y="4672504"/>
            <a:ext cx="288059" cy="288059"/>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6" name="4 Elipse"/>
          <p:cNvSpPr/>
          <p:nvPr/>
        </p:nvSpPr>
        <p:spPr>
          <a:xfrm>
            <a:off x="6175090" y="4672504"/>
            <a:ext cx="288059" cy="288059"/>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7" name="12 Elipse"/>
          <p:cNvSpPr/>
          <p:nvPr/>
        </p:nvSpPr>
        <p:spPr>
          <a:xfrm>
            <a:off x="6525978" y="4672504"/>
            <a:ext cx="288059" cy="288059"/>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8" name="14 Elipse"/>
          <p:cNvSpPr/>
          <p:nvPr/>
        </p:nvSpPr>
        <p:spPr>
          <a:xfrm>
            <a:off x="6880007" y="4678855"/>
            <a:ext cx="288059" cy="288059"/>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9" name="15 Elipse"/>
          <p:cNvSpPr/>
          <p:nvPr/>
        </p:nvSpPr>
        <p:spPr>
          <a:xfrm>
            <a:off x="7230895" y="4672504"/>
            <a:ext cx="288059" cy="288059"/>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0" name="17 Elipse"/>
          <p:cNvSpPr/>
          <p:nvPr/>
        </p:nvSpPr>
        <p:spPr>
          <a:xfrm>
            <a:off x="7584923" y="4678855"/>
            <a:ext cx="288059" cy="288059"/>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1" name="18 Elipse"/>
          <p:cNvSpPr/>
          <p:nvPr/>
        </p:nvSpPr>
        <p:spPr>
          <a:xfrm>
            <a:off x="7935811" y="4672504"/>
            <a:ext cx="288059" cy="288059"/>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2" name="19 Elipse"/>
          <p:cNvSpPr/>
          <p:nvPr/>
        </p:nvSpPr>
        <p:spPr>
          <a:xfrm>
            <a:off x="5826551" y="4336435"/>
            <a:ext cx="288059" cy="288059"/>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3" name="20 Elipse"/>
          <p:cNvSpPr/>
          <p:nvPr/>
        </p:nvSpPr>
        <p:spPr>
          <a:xfrm>
            <a:off x="6175090" y="4336435"/>
            <a:ext cx="288059" cy="288059"/>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4" name="21 Elipse"/>
          <p:cNvSpPr/>
          <p:nvPr/>
        </p:nvSpPr>
        <p:spPr>
          <a:xfrm>
            <a:off x="6525978" y="4336435"/>
            <a:ext cx="288059" cy="288059"/>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5" name="22 Elipse"/>
          <p:cNvSpPr/>
          <p:nvPr/>
        </p:nvSpPr>
        <p:spPr>
          <a:xfrm>
            <a:off x="6880007" y="4342785"/>
            <a:ext cx="288059" cy="288059"/>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6" name="23 Elipse"/>
          <p:cNvSpPr/>
          <p:nvPr/>
        </p:nvSpPr>
        <p:spPr>
          <a:xfrm>
            <a:off x="7230895" y="4336435"/>
            <a:ext cx="288059" cy="288059"/>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7" name="24 Elipse"/>
          <p:cNvSpPr/>
          <p:nvPr/>
        </p:nvSpPr>
        <p:spPr>
          <a:xfrm>
            <a:off x="7584923" y="4342785"/>
            <a:ext cx="288059" cy="288059"/>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8" name="25 Elipse"/>
          <p:cNvSpPr/>
          <p:nvPr/>
        </p:nvSpPr>
        <p:spPr>
          <a:xfrm>
            <a:off x="7935811" y="4336435"/>
            <a:ext cx="288059" cy="288059"/>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9" name="26 Elipse"/>
          <p:cNvSpPr/>
          <p:nvPr/>
        </p:nvSpPr>
        <p:spPr>
          <a:xfrm>
            <a:off x="5826551" y="4000365"/>
            <a:ext cx="288059" cy="288059"/>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30" name="27 Elipse"/>
          <p:cNvSpPr/>
          <p:nvPr/>
        </p:nvSpPr>
        <p:spPr>
          <a:xfrm>
            <a:off x="6175090" y="4000365"/>
            <a:ext cx="288059" cy="288059"/>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31" name="28 Elipse"/>
          <p:cNvSpPr/>
          <p:nvPr/>
        </p:nvSpPr>
        <p:spPr>
          <a:xfrm>
            <a:off x="6525978" y="4000365"/>
            <a:ext cx="288059" cy="288059"/>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32" name="29 Elipse"/>
          <p:cNvSpPr/>
          <p:nvPr/>
        </p:nvSpPr>
        <p:spPr>
          <a:xfrm>
            <a:off x="6880007" y="4006716"/>
            <a:ext cx="288059" cy="288059"/>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33" name="30 Elipse"/>
          <p:cNvSpPr/>
          <p:nvPr/>
        </p:nvSpPr>
        <p:spPr>
          <a:xfrm>
            <a:off x="7230895" y="4000365"/>
            <a:ext cx="288059" cy="288059"/>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34" name="31 Elipse"/>
          <p:cNvSpPr/>
          <p:nvPr/>
        </p:nvSpPr>
        <p:spPr>
          <a:xfrm>
            <a:off x="7584923" y="4006716"/>
            <a:ext cx="288059" cy="288059"/>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35" name="32 Elipse"/>
          <p:cNvSpPr/>
          <p:nvPr/>
        </p:nvSpPr>
        <p:spPr>
          <a:xfrm>
            <a:off x="7935811" y="4000365"/>
            <a:ext cx="288059" cy="288059"/>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36" name="34 Elipse"/>
          <p:cNvSpPr/>
          <p:nvPr/>
        </p:nvSpPr>
        <p:spPr>
          <a:xfrm>
            <a:off x="5796841" y="3597252"/>
            <a:ext cx="347480" cy="347480"/>
          </a:xfrm>
          <a:prstGeom prst="ellipse">
            <a:avLst/>
          </a:prstGeom>
          <a:solidFill>
            <a:srgbClr val="46B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37" name="35 Elipse"/>
          <p:cNvSpPr/>
          <p:nvPr/>
        </p:nvSpPr>
        <p:spPr>
          <a:xfrm>
            <a:off x="7201184" y="3599061"/>
            <a:ext cx="347480" cy="347480"/>
          </a:xfrm>
          <a:prstGeom prst="ellipse">
            <a:avLst/>
          </a:prstGeom>
          <a:solidFill>
            <a:srgbClr val="46B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38" name="36 Elipse"/>
          <p:cNvSpPr/>
          <p:nvPr/>
        </p:nvSpPr>
        <p:spPr>
          <a:xfrm>
            <a:off x="6275732" y="3597252"/>
            <a:ext cx="347480" cy="347480"/>
          </a:xfrm>
          <a:prstGeom prst="ellipse">
            <a:avLst/>
          </a:prstGeom>
          <a:solidFill>
            <a:srgbClr val="46B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39" name="44 Elipse"/>
          <p:cNvSpPr/>
          <p:nvPr/>
        </p:nvSpPr>
        <p:spPr>
          <a:xfrm>
            <a:off x="8289840" y="4678855"/>
            <a:ext cx="288059" cy="288059"/>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0" name="45 Elipse"/>
          <p:cNvSpPr/>
          <p:nvPr/>
        </p:nvSpPr>
        <p:spPr>
          <a:xfrm>
            <a:off x="8640728" y="4672504"/>
            <a:ext cx="288059" cy="288059"/>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1" name="47 Elipse"/>
          <p:cNvSpPr/>
          <p:nvPr/>
        </p:nvSpPr>
        <p:spPr>
          <a:xfrm>
            <a:off x="8289840" y="4342785"/>
            <a:ext cx="288059" cy="288059"/>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2" name="48 Elipse"/>
          <p:cNvSpPr/>
          <p:nvPr/>
        </p:nvSpPr>
        <p:spPr>
          <a:xfrm>
            <a:off x="8640728" y="4336435"/>
            <a:ext cx="288059" cy="288059"/>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3" name="50 Elipse"/>
          <p:cNvSpPr/>
          <p:nvPr/>
        </p:nvSpPr>
        <p:spPr>
          <a:xfrm>
            <a:off x="8289840" y="4006716"/>
            <a:ext cx="288059" cy="288059"/>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4" name="51 Elipse"/>
          <p:cNvSpPr/>
          <p:nvPr/>
        </p:nvSpPr>
        <p:spPr>
          <a:xfrm>
            <a:off x="8640728" y="4000365"/>
            <a:ext cx="288059" cy="288059"/>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5" name="52 Elipse"/>
          <p:cNvSpPr/>
          <p:nvPr/>
        </p:nvSpPr>
        <p:spPr>
          <a:xfrm>
            <a:off x="6734949" y="3597251"/>
            <a:ext cx="347480" cy="347480"/>
          </a:xfrm>
          <a:prstGeom prst="ellipse">
            <a:avLst/>
          </a:prstGeom>
          <a:solidFill>
            <a:srgbClr val="46B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6" name="53 Elipse"/>
          <p:cNvSpPr/>
          <p:nvPr/>
        </p:nvSpPr>
        <p:spPr>
          <a:xfrm>
            <a:off x="8611018" y="3599060"/>
            <a:ext cx="347480" cy="347480"/>
          </a:xfrm>
          <a:prstGeom prst="ellipse">
            <a:avLst/>
          </a:prstGeom>
          <a:solidFill>
            <a:srgbClr val="46B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7" name="54 Elipse"/>
          <p:cNvSpPr/>
          <p:nvPr/>
        </p:nvSpPr>
        <p:spPr>
          <a:xfrm>
            <a:off x="7672865" y="3597250"/>
            <a:ext cx="347480" cy="347480"/>
          </a:xfrm>
          <a:prstGeom prst="ellipse">
            <a:avLst/>
          </a:prstGeom>
          <a:solidFill>
            <a:srgbClr val="46B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8" name="55 Elipse"/>
          <p:cNvSpPr/>
          <p:nvPr/>
        </p:nvSpPr>
        <p:spPr>
          <a:xfrm>
            <a:off x="8135424" y="3599356"/>
            <a:ext cx="347480" cy="347480"/>
          </a:xfrm>
          <a:prstGeom prst="ellipse">
            <a:avLst/>
          </a:prstGeom>
          <a:solidFill>
            <a:srgbClr val="46B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9" name="56 Elipse"/>
          <p:cNvSpPr/>
          <p:nvPr/>
        </p:nvSpPr>
        <p:spPr>
          <a:xfrm>
            <a:off x="5796840" y="3176574"/>
            <a:ext cx="347480" cy="347480"/>
          </a:xfrm>
          <a:prstGeom prst="ellipse">
            <a:avLst/>
          </a:prstGeom>
          <a:solidFill>
            <a:srgbClr val="46B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50" name="57 Elipse"/>
          <p:cNvSpPr/>
          <p:nvPr/>
        </p:nvSpPr>
        <p:spPr>
          <a:xfrm>
            <a:off x="7201184" y="3178384"/>
            <a:ext cx="347480" cy="347480"/>
          </a:xfrm>
          <a:prstGeom prst="ellipse">
            <a:avLst/>
          </a:prstGeom>
          <a:solidFill>
            <a:srgbClr val="46B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51" name="58 Elipse"/>
          <p:cNvSpPr/>
          <p:nvPr/>
        </p:nvSpPr>
        <p:spPr>
          <a:xfrm>
            <a:off x="6275732" y="3176574"/>
            <a:ext cx="347480" cy="347480"/>
          </a:xfrm>
          <a:prstGeom prst="ellipse">
            <a:avLst/>
          </a:prstGeom>
          <a:solidFill>
            <a:srgbClr val="46B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52" name="59 Elipse"/>
          <p:cNvSpPr/>
          <p:nvPr/>
        </p:nvSpPr>
        <p:spPr>
          <a:xfrm>
            <a:off x="6734948" y="3176574"/>
            <a:ext cx="347480" cy="347480"/>
          </a:xfrm>
          <a:prstGeom prst="ellipse">
            <a:avLst/>
          </a:prstGeom>
          <a:solidFill>
            <a:srgbClr val="46B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53" name="60 Elipse"/>
          <p:cNvSpPr/>
          <p:nvPr/>
        </p:nvSpPr>
        <p:spPr>
          <a:xfrm>
            <a:off x="8611017" y="3178383"/>
            <a:ext cx="347480" cy="347480"/>
          </a:xfrm>
          <a:prstGeom prst="ellipse">
            <a:avLst/>
          </a:prstGeom>
          <a:solidFill>
            <a:srgbClr val="46B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54" name="61 Elipse"/>
          <p:cNvSpPr/>
          <p:nvPr/>
        </p:nvSpPr>
        <p:spPr>
          <a:xfrm>
            <a:off x="7672864" y="3176573"/>
            <a:ext cx="347480" cy="347480"/>
          </a:xfrm>
          <a:prstGeom prst="ellipse">
            <a:avLst/>
          </a:prstGeom>
          <a:solidFill>
            <a:srgbClr val="46B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55" name="62 Elipse"/>
          <p:cNvSpPr/>
          <p:nvPr/>
        </p:nvSpPr>
        <p:spPr>
          <a:xfrm>
            <a:off x="8135423" y="3178679"/>
            <a:ext cx="347480" cy="347480"/>
          </a:xfrm>
          <a:prstGeom prst="ellipse">
            <a:avLst/>
          </a:prstGeom>
          <a:solidFill>
            <a:srgbClr val="46B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56" name="63 Elipse"/>
          <p:cNvSpPr/>
          <p:nvPr/>
        </p:nvSpPr>
        <p:spPr>
          <a:xfrm>
            <a:off x="5796841" y="2744485"/>
            <a:ext cx="347480" cy="347480"/>
          </a:xfrm>
          <a:prstGeom prst="ellipse">
            <a:avLst/>
          </a:prstGeom>
          <a:solidFill>
            <a:srgbClr val="46B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57" name="64 Elipse"/>
          <p:cNvSpPr/>
          <p:nvPr/>
        </p:nvSpPr>
        <p:spPr>
          <a:xfrm>
            <a:off x="7201184" y="2746295"/>
            <a:ext cx="347480" cy="347480"/>
          </a:xfrm>
          <a:prstGeom prst="ellipse">
            <a:avLst/>
          </a:prstGeom>
          <a:solidFill>
            <a:srgbClr val="46B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58" name="65 Elipse"/>
          <p:cNvSpPr/>
          <p:nvPr/>
        </p:nvSpPr>
        <p:spPr>
          <a:xfrm>
            <a:off x="6275732" y="2744485"/>
            <a:ext cx="347480" cy="347480"/>
          </a:xfrm>
          <a:prstGeom prst="ellipse">
            <a:avLst/>
          </a:prstGeom>
          <a:solidFill>
            <a:srgbClr val="46B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59" name="66 Elipse"/>
          <p:cNvSpPr/>
          <p:nvPr/>
        </p:nvSpPr>
        <p:spPr>
          <a:xfrm>
            <a:off x="6734949" y="2744485"/>
            <a:ext cx="347480" cy="347480"/>
          </a:xfrm>
          <a:prstGeom prst="ellipse">
            <a:avLst/>
          </a:prstGeom>
          <a:solidFill>
            <a:srgbClr val="46B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60" name="67 Elipse"/>
          <p:cNvSpPr/>
          <p:nvPr/>
        </p:nvSpPr>
        <p:spPr>
          <a:xfrm>
            <a:off x="8611018" y="2746294"/>
            <a:ext cx="347480" cy="347480"/>
          </a:xfrm>
          <a:prstGeom prst="ellipse">
            <a:avLst/>
          </a:prstGeom>
          <a:solidFill>
            <a:srgbClr val="46B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61" name="68 Elipse"/>
          <p:cNvSpPr/>
          <p:nvPr/>
        </p:nvSpPr>
        <p:spPr>
          <a:xfrm>
            <a:off x="7672865" y="2744484"/>
            <a:ext cx="347480" cy="347480"/>
          </a:xfrm>
          <a:prstGeom prst="ellipse">
            <a:avLst/>
          </a:prstGeom>
          <a:solidFill>
            <a:srgbClr val="46B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62" name="69 Elipse"/>
          <p:cNvSpPr/>
          <p:nvPr/>
        </p:nvSpPr>
        <p:spPr>
          <a:xfrm>
            <a:off x="8135424" y="2746590"/>
            <a:ext cx="347480" cy="347480"/>
          </a:xfrm>
          <a:prstGeom prst="ellipse">
            <a:avLst/>
          </a:prstGeom>
          <a:solidFill>
            <a:srgbClr val="46B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cxnSp>
        <p:nvCxnSpPr>
          <p:cNvPr id="69" name="78 Conector recto"/>
          <p:cNvCxnSpPr>
            <a:stCxn id="56" idx="0"/>
            <a:endCxn id="15" idx="4"/>
          </p:cNvCxnSpPr>
          <p:nvPr/>
        </p:nvCxnSpPr>
        <p:spPr>
          <a:xfrm>
            <a:off x="5970581" y="2744485"/>
            <a:ext cx="0" cy="2216079"/>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0" name="79 Conector recto"/>
          <p:cNvCxnSpPr>
            <a:cxnSpLocks/>
          </p:cNvCxnSpPr>
          <p:nvPr/>
        </p:nvCxnSpPr>
        <p:spPr>
          <a:xfrm>
            <a:off x="8784757" y="2744483"/>
            <a:ext cx="0" cy="2216079"/>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71" name="95 Forma libre"/>
          <p:cNvSpPr/>
          <p:nvPr/>
        </p:nvSpPr>
        <p:spPr>
          <a:xfrm>
            <a:off x="6313486" y="2744484"/>
            <a:ext cx="131588" cy="2209233"/>
          </a:xfrm>
          <a:custGeom>
            <a:avLst/>
            <a:gdLst>
              <a:gd name="connsiteX0" fmla="*/ 197363 w 197363"/>
              <a:gd name="connsiteY0" fmla="*/ 0 h 3305175"/>
              <a:gd name="connsiteX1" fmla="*/ 149738 w 197363"/>
              <a:gd name="connsiteY1" fmla="*/ 1514475 h 3305175"/>
              <a:gd name="connsiteX2" fmla="*/ 16388 w 197363"/>
              <a:gd name="connsiteY2" fmla="*/ 2076450 h 3305175"/>
              <a:gd name="connsiteX3" fmla="*/ 6863 w 197363"/>
              <a:gd name="connsiteY3" fmla="*/ 3305175 h 3305175"/>
            </a:gdLst>
            <a:ahLst/>
            <a:cxnLst>
              <a:cxn ang="0">
                <a:pos x="connsiteX0" y="connsiteY0"/>
              </a:cxn>
              <a:cxn ang="0">
                <a:pos x="connsiteX1" y="connsiteY1"/>
              </a:cxn>
              <a:cxn ang="0">
                <a:pos x="connsiteX2" y="connsiteY2"/>
              </a:cxn>
              <a:cxn ang="0">
                <a:pos x="connsiteX3" y="connsiteY3"/>
              </a:cxn>
            </a:cxnLst>
            <a:rect l="l" t="t" r="r" b="b"/>
            <a:pathLst>
              <a:path w="197363" h="3305175">
                <a:moveTo>
                  <a:pt x="197363" y="0"/>
                </a:moveTo>
                <a:cubicBezTo>
                  <a:pt x="188631" y="584200"/>
                  <a:pt x="179900" y="1168400"/>
                  <a:pt x="149738" y="1514475"/>
                </a:cubicBezTo>
                <a:cubicBezTo>
                  <a:pt x="119575" y="1860550"/>
                  <a:pt x="40200" y="1778000"/>
                  <a:pt x="16388" y="2076450"/>
                </a:cubicBezTo>
                <a:cubicBezTo>
                  <a:pt x="-7425" y="2374900"/>
                  <a:pt x="-281" y="2840037"/>
                  <a:pt x="6863" y="3305175"/>
                </a:cubicBezTo>
              </a:path>
            </a:pathLst>
          </a:custGeom>
          <a:noFill/>
          <a:ln w="25400">
            <a:solidFill>
              <a:srgbClr val="FD910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72" name="96 Forma libre"/>
          <p:cNvSpPr/>
          <p:nvPr/>
        </p:nvSpPr>
        <p:spPr>
          <a:xfrm>
            <a:off x="7715017" y="2744484"/>
            <a:ext cx="131588" cy="2209233"/>
          </a:xfrm>
          <a:custGeom>
            <a:avLst/>
            <a:gdLst>
              <a:gd name="connsiteX0" fmla="*/ 197363 w 197363"/>
              <a:gd name="connsiteY0" fmla="*/ 0 h 3305175"/>
              <a:gd name="connsiteX1" fmla="*/ 149738 w 197363"/>
              <a:gd name="connsiteY1" fmla="*/ 1514475 h 3305175"/>
              <a:gd name="connsiteX2" fmla="*/ 16388 w 197363"/>
              <a:gd name="connsiteY2" fmla="*/ 2076450 h 3305175"/>
              <a:gd name="connsiteX3" fmla="*/ 6863 w 197363"/>
              <a:gd name="connsiteY3" fmla="*/ 3305175 h 3305175"/>
            </a:gdLst>
            <a:ahLst/>
            <a:cxnLst>
              <a:cxn ang="0">
                <a:pos x="connsiteX0" y="connsiteY0"/>
              </a:cxn>
              <a:cxn ang="0">
                <a:pos x="connsiteX1" y="connsiteY1"/>
              </a:cxn>
              <a:cxn ang="0">
                <a:pos x="connsiteX2" y="connsiteY2"/>
              </a:cxn>
              <a:cxn ang="0">
                <a:pos x="connsiteX3" y="connsiteY3"/>
              </a:cxn>
            </a:cxnLst>
            <a:rect l="l" t="t" r="r" b="b"/>
            <a:pathLst>
              <a:path w="197363" h="3305175">
                <a:moveTo>
                  <a:pt x="197363" y="0"/>
                </a:moveTo>
                <a:cubicBezTo>
                  <a:pt x="188631" y="584200"/>
                  <a:pt x="179900" y="1168400"/>
                  <a:pt x="149738" y="1514475"/>
                </a:cubicBezTo>
                <a:cubicBezTo>
                  <a:pt x="119575" y="1860550"/>
                  <a:pt x="40200" y="1778000"/>
                  <a:pt x="16388" y="2076450"/>
                </a:cubicBezTo>
                <a:cubicBezTo>
                  <a:pt x="-7425" y="2374900"/>
                  <a:pt x="-281" y="2840037"/>
                  <a:pt x="6863" y="3305175"/>
                </a:cubicBezTo>
              </a:path>
            </a:pathLst>
          </a:custGeom>
          <a:noFill/>
          <a:ln w="25400">
            <a:solidFill>
              <a:srgbClr val="FD910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cxnSp>
        <p:nvCxnSpPr>
          <p:cNvPr id="73" name="97 Conector recto"/>
          <p:cNvCxnSpPr>
            <a:cxnSpLocks/>
          </p:cNvCxnSpPr>
          <p:nvPr/>
        </p:nvCxnSpPr>
        <p:spPr>
          <a:xfrm>
            <a:off x="7374923" y="2744485"/>
            <a:ext cx="0" cy="2216079"/>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74" name="99 Forma libre"/>
          <p:cNvSpPr/>
          <p:nvPr/>
        </p:nvSpPr>
        <p:spPr>
          <a:xfrm flipH="1">
            <a:off x="6889638" y="2744483"/>
            <a:ext cx="131588" cy="2209233"/>
          </a:xfrm>
          <a:custGeom>
            <a:avLst/>
            <a:gdLst>
              <a:gd name="connsiteX0" fmla="*/ 197363 w 197363"/>
              <a:gd name="connsiteY0" fmla="*/ 0 h 3305175"/>
              <a:gd name="connsiteX1" fmla="*/ 149738 w 197363"/>
              <a:gd name="connsiteY1" fmla="*/ 1514475 h 3305175"/>
              <a:gd name="connsiteX2" fmla="*/ 16388 w 197363"/>
              <a:gd name="connsiteY2" fmla="*/ 2076450 h 3305175"/>
              <a:gd name="connsiteX3" fmla="*/ 6863 w 197363"/>
              <a:gd name="connsiteY3" fmla="*/ 3305175 h 3305175"/>
            </a:gdLst>
            <a:ahLst/>
            <a:cxnLst>
              <a:cxn ang="0">
                <a:pos x="connsiteX0" y="connsiteY0"/>
              </a:cxn>
              <a:cxn ang="0">
                <a:pos x="connsiteX1" y="connsiteY1"/>
              </a:cxn>
              <a:cxn ang="0">
                <a:pos x="connsiteX2" y="connsiteY2"/>
              </a:cxn>
              <a:cxn ang="0">
                <a:pos x="connsiteX3" y="connsiteY3"/>
              </a:cxn>
            </a:cxnLst>
            <a:rect l="l" t="t" r="r" b="b"/>
            <a:pathLst>
              <a:path w="197363" h="3305175">
                <a:moveTo>
                  <a:pt x="197363" y="0"/>
                </a:moveTo>
                <a:cubicBezTo>
                  <a:pt x="188631" y="584200"/>
                  <a:pt x="179900" y="1168400"/>
                  <a:pt x="149738" y="1514475"/>
                </a:cubicBezTo>
                <a:cubicBezTo>
                  <a:pt x="119575" y="1860550"/>
                  <a:pt x="40200" y="1778000"/>
                  <a:pt x="16388" y="2076450"/>
                </a:cubicBezTo>
                <a:cubicBezTo>
                  <a:pt x="-7425" y="2374900"/>
                  <a:pt x="-281" y="2840037"/>
                  <a:pt x="6863" y="3305175"/>
                </a:cubicBezTo>
              </a:path>
            </a:pathLst>
          </a:custGeom>
          <a:noFill/>
          <a:ln w="25400">
            <a:solidFill>
              <a:srgbClr val="FD910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75" name="103 Forma libre"/>
          <p:cNvSpPr/>
          <p:nvPr/>
        </p:nvSpPr>
        <p:spPr>
          <a:xfrm flipH="1">
            <a:off x="8309163" y="2744483"/>
            <a:ext cx="131588" cy="2209233"/>
          </a:xfrm>
          <a:custGeom>
            <a:avLst/>
            <a:gdLst>
              <a:gd name="connsiteX0" fmla="*/ 197363 w 197363"/>
              <a:gd name="connsiteY0" fmla="*/ 0 h 3305175"/>
              <a:gd name="connsiteX1" fmla="*/ 149738 w 197363"/>
              <a:gd name="connsiteY1" fmla="*/ 1514475 h 3305175"/>
              <a:gd name="connsiteX2" fmla="*/ 16388 w 197363"/>
              <a:gd name="connsiteY2" fmla="*/ 2076450 h 3305175"/>
              <a:gd name="connsiteX3" fmla="*/ 6863 w 197363"/>
              <a:gd name="connsiteY3" fmla="*/ 3305175 h 3305175"/>
            </a:gdLst>
            <a:ahLst/>
            <a:cxnLst>
              <a:cxn ang="0">
                <a:pos x="connsiteX0" y="connsiteY0"/>
              </a:cxn>
              <a:cxn ang="0">
                <a:pos x="connsiteX1" y="connsiteY1"/>
              </a:cxn>
              <a:cxn ang="0">
                <a:pos x="connsiteX2" y="connsiteY2"/>
              </a:cxn>
              <a:cxn ang="0">
                <a:pos x="connsiteX3" y="connsiteY3"/>
              </a:cxn>
            </a:cxnLst>
            <a:rect l="l" t="t" r="r" b="b"/>
            <a:pathLst>
              <a:path w="197363" h="3305175">
                <a:moveTo>
                  <a:pt x="197363" y="0"/>
                </a:moveTo>
                <a:cubicBezTo>
                  <a:pt x="188631" y="584200"/>
                  <a:pt x="179900" y="1168400"/>
                  <a:pt x="149738" y="1514475"/>
                </a:cubicBezTo>
                <a:cubicBezTo>
                  <a:pt x="119575" y="1860550"/>
                  <a:pt x="40200" y="1778000"/>
                  <a:pt x="16388" y="2076450"/>
                </a:cubicBezTo>
                <a:cubicBezTo>
                  <a:pt x="-7425" y="2374900"/>
                  <a:pt x="-281" y="2840037"/>
                  <a:pt x="6863" y="3305175"/>
                </a:cubicBezTo>
              </a:path>
            </a:pathLst>
          </a:custGeom>
          <a:noFill/>
          <a:ln w="25400">
            <a:solidFill>
              <a:srgbClr val="FD910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cxnSp>
        <p:nvCxnSpPr>
          <p:cNvPr id="76" name="105 Conector recto"/>
          <p:cNvCxnSpPr>
            <a:stCxn id="31" idx="0"/>
            <a:endCxn id="17" idx="4"/>
          </p:cNvCxnSpPr>
          <p:nvPr/>
        </p:nvCxnSpPr>
        <p:spPr>
          <a:xfrm>
            <a:off x="6670008" y="4000365"/>
            <a:ext cx="0" cy="960198"/>
          </a:xfrm>
          <a:prstGeom prst="line">
            <a:avLst/>
          </a:prstGeom>
          <a:ln w="25400">
            <a:solidFill>
              <a:srgbClr val="D04222"/>
            </a:solidFill>
          </a:ln>
        </p:spPr>
        <p:style>
          <a:lnRef idx="1">
            <a:schemeClr val="accent1"/>
          </a:lnRef>
          <a:fillRef idx="0">
            <a:schemeClr val="accent1"/>
          </a:fillRef>
          <a:effectRef idx="0">
            <a:schemeClr val="accent1"/>
          </a:effectRef>
          <a:fontRef idx="minor">
            <a:schemeClr val="tx1"/>
          </a:fontRef>
        </p:style>
      </p:cxnSp>
      <p:cxnSp>
        <p:nvCxnSpPr>
          <p:cNvPr id="77" name="107 Conector recto"/>
          <p:cNvCxnSpPr>
            <a:stCxn id="35" idx="0"/>
            <a:endCxn id="21" idx="4"/>
          </p:cNvCxnSpPr>
          <p:nvPr/>
        </p:nvCxnSpPr>
        <p:spPr>
          <a:xfrm>
            <a:off x="8079841" y="4000365"/>
            <a:ext cx="0" cy="960198"/>
          </a:xfrm>
          <a:prstGeom prst="line">
            <a:avLst/>
          </a:prstGeom>
          <a:ln w="25400">
            <a:solidFill>
              <a:srgbClr val="D04222"/>
            </a:solidFill>
          </a:ln>
        </p:spPr>
        <p:style>
          <a:lnRef idx="1">
            <a:schemeClr val="accent1"/>
          </a:lnRef>
          <a:fillRef idx="0">
            <a:schemeClr val="accent1"/>
          </a:fillRef>
          <a:effectRef idx="0">
            <a:schemeClr val="accent1"/>
          </a:effectRef>
          <a:fontRef idx="minor">
            <a:schemeClr val="tx1"/>
          </a:fontRef>
        </p:style>
      </p:cxnSp>
      <p:sp>
        <p:nvSpPr>
          <p:cNvPr id="78" name="CuadroTexto 77"/>
          <p:cNvSpPr txBox="1"/>
          <p:nvPr/>
        </p:nvSpPr>
        <p:spPr>
          <a:xfrm>
            <a:off x="6193280" y="2190402"/>
            <a:ext cx="2115883" cy="461665"/>
          </a:xfrm>
          <a:prstGeom prst="rect">
            <a:avLst/>
          </a:prstGeom>
          <a:noFill/>
        </p:spPr>
        <p:txBody>
          <a:bodyPr wrap="square" rtlCol="0">
            <a:spAutoFit/>
          </a:bodyPr>
          <a:lstStyle/>
          <a:p>
            <a:r>
              <a:rPr lang="es-ES" sz="2400" dirty="0" err="1"/>
              <a:t>Heteroepitaxia</a:t>
            </a:r>
            <a:endParaRPr lang="es-ES" sz="2400" dirty="0"/>
          </a:p>
        </p:txBody>
      </p:sp>
      <p:cxnSp>
        <p:nvCxnSpPr>
          <p:cNvPr id="79" name="Conector recto 78"/>
          <p:cNvCxnSpPr>
            <a:cxnSpLocks/>
          </p:cNvCxnSpPr>
          <p:nvPr/>
        </p:nvCxnSpPr>
        <p:spPr>
          <a:xfrm>
            <a:off x="5796840" y="3982573"/>
            <a:ext cx="3272074" cy="0"/>
          </a:xfrm>
          <a:prstGeom prst="line">
            <a:avLst/>
          </a:prstGeom>
          <a:ln w="44450">
            <a:solidFill>
              <a:schemeClr val="accent2">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80" name="34 Elipse"/>
          <p:cNvSpPr/>
          <p:nvPr/>
        </p:nvSpPr>
        <p:spPr>
          <a:xfrm>
            <a:off x="2329261" y="3609711"/>
            <a:ext cx="347480" cy="347480"/>
          </a:xfrm>
          <a:prstGeom prst="ellipse">
            <a:avLst/>
          </a:prstGeom>
          <a:solidFill>
            <a:srgbClr val="46B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1" name="35 Elipse"/>
          <p:cNvSpPr/>
          <p:nvPr/>
        </p:nvSpPr>
        <p:spPr>
          <a:xfrm>
            <a:off x="3733604" y="3611521"/>
            <a:ext cx="347480" cy="347480"/>
          </a:xfrm>
          <a:prstGeom prst="ellipse">
            <a:avLst/>
          </a:prstGeom>
          <a:solidFill>
            <a:srgbClr val="46B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2" name="36 Elipse"/>
          <p:cNvSpPr/>
          <p:nvPr/>
        </p:nvSpPr>
        <p:spPr>
          <a:xfrm>
            <a:off x="2808152" y="3609711"/>
            <a:ext cx="347480" cy="347480"/>
          </a:xfrm>
          <a:prstGeom prst="ellipse">
            <a:avLst/>
          </a:prstGeom>
          <a:solidFill>
            <a:srgbClr val="46B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3" name="52 Elipse"/>
          <p:cNvSpPr/>
          <p:nvPr/>
        </p:nvSpPr>
        <p:spPr>
          <a:xfrm>
            <a:off x="3267369" y="3609710"/>
            <a:ext cx="347480" cy="347480"/>
          </a:xfrm>
          <a:prstGeom prst="ellipse">
            <a:avLst/>
          </a:prstGeom>
          <a:solidFill>
            <a:srgbClr val="46B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4" name="53 Elipse"/>
          <p:cNvSpPr/>
          <p:nvPr/>
        </p:nvSpPr>
        <p:spPr>
          <a:xfrm>
            <a:off x="5143438" y="3611519"/>
            <a:ext cx="347480" cy="347480"/>
          </a:xfrm>
          <a:prstGeom prst="ellipse">
            <a:avLst/>
          </a:prstGeom>
          <a:solidFill>
            <a:srgbClr val="46B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5" name="54 Elipse"/>
          <p:cNvSpPr/>
          <p:nvPr/>
        </p:nvSpPr>
        <p:spPr>
          <a:xfrm>
            <a:off x="4205285" y="3609710"/>
            <a:ext cx="347480" cy="347480"/>
          </a:xfrm>
          <a:prstGeom prst="ellipse">
            <a:avLst/>
          </a:prstGeom>
          <a:solidFill>
            <a:srgbClr val="46B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6" name="55 Elipse"/>
          <p:cNvSpPr/>
          <p:nvPr/>
        </p:nvSpPr>
        <p:spPr>
          <a:xfrm>
            <a:off x="4667844" y="3611815"/>
            <a:ext cx="347480" cy="347480"/>
          </a:xfrm>
          <a:prstGeom prst="ellipse">
            <a:avLst/>
          </a:prstGeom>
          <a:solidFill>
            <a:srgbClr val="46B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7" name="56 Elipse"/>
          <p:cNvSpPr/>
          <p:nvPr/>
        </p:nvSpPr>
        <p:spPr>
          <a:xfrm>
            <a:off x="2329260" y="3189034"/>
            <a:ext cx="347480" cy="347480"/>
          </a:xfrm>
          <a:prstGeom prst="ellipse">
            <a:avLst/>
          </a:prstGeom>
          <a:solidFill>
            <a:srgbClr val="46B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8" name="57 Elipse"/>
          <p:cNvSpPr/>
          <p:nvPr/>
        </p:nvSpPr>
        <p:spPr>
          <a:xfrm>
            <a:off x="3733604" y="3190843"/>
            <a:ext cx="347480" cy="347480"/>
          </a:xfrm>
          <a:prstGeom prst="ellipse">
            <a:avLst/>
          </a:prstGeom>
          <a:solidFill>
            <a:srgbClr val="46B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9" name="58 Elipse"/>
          <p:cNvSpPr/>
          <p:nvPr/>
        </p:nvSpPr>
        <p:spPr>
          <a:xfrm>
            <a:off x="2808152" y="3189034"/>
            <a:ext cx="347480" cy="347480"/>
          </a:xfrm>
          <a:prstGeom prst="ellipse">
            <a:avLst/>
          </a:prstGeom>
          <a:solidFill>
            <a:srgbClr val="46B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90" name="59 Elipse"/>
          <p:cNvSpPr/>
          <p:nvPr/>
        </p:nvSpPr>
        <p:spPr>
          <a:xfrm>
            <a:off x="3267368" y="3189033"/>
            <a:ext cx="347480" cy="347480"/>
          </a:xfrm>
          <a:prstGeom prst="ellipse">
            <a:avLst/>
          </a:prstGeom>
          <a:solidFill>
            <a:srgbClr val="46B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91" name="60 Elipse"/>
          <p:cNvSpPr/>
          <p:nvPr/>
        </p:nvSpPr>
        <p:spPr>
          <a:xfrm>
            <a:off x="5143437" y="3190842"/>
            <a:ext cx="347480" cy="347480"/>
          </a:xfrm>
          <a:prstGeom prst="ellipse">
            <a:avLst/>
          </a:prstGeom>
          <a:solidFill>
            <a:srgbClr val="46B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92" name="61 Elipse"/>
          <p:cNvSpPr/>
          <p:nvPr/>
        </p:nvSpPr>
        <p:spPr>
          <a:xfrm>
            <a:off x="4205284" y="3189032"/>
            <a:ext cx="347480" cy="347480"/>
          </a:xfrm>
          <a:prstGeom prst="ellipse">
            <a:avLst/>
          </a:prstGeom>
          <a:solidFill>
            <a:srgbClr val="46B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93" name="62 Elipse"/>
          <p:cNvSpPr/>
          <p:nvPr/>
        </p:nvSpPr>
        <p:spPr>
          <a:xfrm>
            <a:off x="4667843" y="3191138"/>
            <a:ext cx="347480" cy="347480"/>
          </a:xfrm>
          <a:prstGeom prst="ellipse">
            <a:avLst/>
          </a:prstGeom>
          <a:solidFill>
            <a:srgbClr val="46B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94" name="63 Elipse"/>
          <p:cNvSpPr/>
          <p:nvPr/>
        </p:nvSpPr>
        <p:spPr>
          <a:xfrm>
            <a:off x="2329261" y="2756945"/>
            <a:ext cx="347480" cy="347480"/>
          </a:xfrm>
          <a:prstGeom prst="ellipse">
            <a:avLst/>
          </a:prstGeom>
          <a:solidFill>
            <a:srgbClr val="46B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95" name="64 Elipse"/>
          <p:cNvSpPr/>
          <p:nvPr/>
        </p:nvSpPr>
        <p:spPr>
          <a:xfrm>
            <a:off x="3733604" y="2758754"/>
            <a:ext cx="347480" cy="347480"/>
          </a:xfrm>
          <a:prstGeom prst="ellipse">
            <a:avLst/>
          </a:prstGeom>
          <a:solidFill>
            <a:srgbClr val="46B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96" name="65 Elipse"/>
          <p:cNvSpPr/>
          <p:nvPr/>
        </p:nvSpPr>
        <p:spPr>
          <a:xfrm>
            <a:off x="2808152" y="2756945"/>
            <a:ext cx="347480" cy="347480"/>
          </a:xfrm>
          <a:prstGeom prst="ellipse">
            <a:avLst/>
          </a:prstGeom>
          <a:solidFill>
            <a:srgbClr val="46B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97" name="66 Elipse"/>
          <p:cNvSpPr/>
          <p:nvPr/>
        </p:nvSpPr>
        <p:spPr>
          <a:xfrm>
            <a:off x="3267369" y="2756944"/>
            <a:ext cx="347480" cy="347480"/>
          </a:xfrm>
          <a:prstGeom prst="ellipse">
            <a:avLst/>
          </a:prstGeom>
          <a:solidFill>
            <a:srgbClr val="46B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98" name="67 Elipse"/>
          <p:cNvSpPr/>
          <p:nvPr/>
        </p:nvSpPr>
        <p:spPr>
          <a:xfrm>
            <a:off x="5143438" y="2758753"/>
            <a:ext cx="347480" cy="347480"/>
          </a:xfrm>
          <a:prstGeom prst="ellipse">
            <a:avLst/>
          </a:prstGeom>
          <a:solidFill>
            <a:srgbClr val="46B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99" name="68 Elipse"/>
          <p:cNvSpPr/>
          <p:nvPr/>
        </p:nvSpPr>
        <p:spPr>
          <a:xfrm>
            <a:off x="4205285" y="2756943"/>
            <a:ext cx="347480" cy="347480"/>
          </a:xfrm>
          <a:prstGeom prst="ellipse">
            <a:avLst/>
          </a:prstGeom>
          <a:solidFill>
            <a:srgbClr val="46B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00" name="69 Elipse"/>
          <p:cNvSpPr/>
          <p:nvPr/>
        </p:nvSpPr>
        <p:spPr>
          <a:xfrm>
            <a:off x="4667844" y="2759049"/>
            <a:ext cx="347480" cy="347480"/>
          </a:xfrm>
          <a:prstGeom prst="ellipse">
            <a:avLst/>
          </a:prstGeom>
          <a:solidFill>
            <a:srgbClr val="46B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cxnSp>
        <p:nvCxnSpPr>
          <p:cNvPr id="101" name="71 Conector recto"/>
          <p:cNvCxnSpPr>
            <a:stCxn id="94" idx="2"/>
            <a:endCxn id="98" idx="6"/>
          </p:cNvCxnSpPr>
          <p:nvPr/>
        </p:nvCxnSpPr>
        <p:spPr>
          <a:xfrm>
            <a:off x="2329261" y="2930685"/>
            <a:ext cx="3161657" cy="180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2" name="72 Conector recto"/>
          <p:cNvCxnSpPr>
            <a:cxnSpLocks/>
          </p:cNvCxnSpPr>
          <p:nvPr/>
        </p:nvCxnSpPr>
        <p:spPr>
          <a:xfrm>
            <a:off x="2329261" y="3359473"/>
            <a:ext cx="3161657" cy="180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3" name="73 Conector recto"/>
          <p:cNvCxnSpPr>
            <a:cxnSpLocks/>
          </p:cNvCxnSpPr>
          <p:nvPr/>
        </p:nvCxnSpPr>
        <p:spPr>
          <a:xfrm>
            <a:off x="2329261" y="3773800"/>
            <a:ext cx="3161657" cy="180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04" name="56 Elipse"/>
          <p:cNvSpPr/>
          <p:nvPr/>
        </p:nvSpPr>
        <p:spPr>
          <a:xfrm>
            <a:off x="2328616" y="4031881"/>
            <a:ext cx="347480" cy="347480"/>
          </a:xfrm>
          <a:prstGeom prst="ellipse">
            <a:avLst/>
          </a:prstGeom>
          <a:solidFill>
            <a:srgbClr val="46B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05" name="56 Elipse"/>
          <p:cNvSpPr/>
          <p:nvPr/>
        </p:nvSpPr>
        <p:spPr>
          <a:xfrm>
            <a:off x="2330244" y="4452558"/>
            <a:ext cx="347480" cy="347480"/>
          </a:xfrm>
          <a:prstGeom prst="ellipse">
            <a:avLst/>
          </a:prstGeom>
          <a:solidFill>
            <a:srgbClr val="46B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06" name="56 Elipse"/>
          <p:cNvSpPr/>
          <p:nvPr/>
        </p:nvSpPr>
        <p:spPr>
          <a:xfrm>
            <a:off x="2817297" y="4031881"/>
            <a:ext cx="347480" cy="347480"/>
          </a:xfrm>
          <a:prstGeom prst="ellipse">
            <a:avLst/>
          </a:prstGeom>
          <a:solidFill>
            <a:srgbClr val="46B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07" name="56 Elipse"/>
          <p:cNvSpPr/>
          <p:nvPr/>
        </p:nvSpPr>
        <p:spPr>
          <a:xfrm>
            <a:off x="2818925" y="4452558"/>
            <a:ext cx="347480" cy="347480"/>
          </a:xfrm>
          <a:prstGeom prst="ellipse">
            <a:avLst/>
          </a:prstGeom>
          <a:solidFill>
            <a:srgbClr val="46B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08" name="56 Elipse"/>
          <p:cNvSpPr/>
          <p:nvPr/>
        </p:nvSpPr>
        <p:spPr>
          <a:xfrm>
            <a:off x="3264968" y="4030388"/>
            <a:ext cx="347480" cy="347480"/>
          </a:xfrm>
          <a:prstGeom prst="ellipse">
            <a:avLst/>
          </a:prstGeom>
          <a:solidFill>
            <a:srgbClr val="46B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09" name="56 Elipse"/>
          <p:cNvSpPr/>
          <p:nvPr/>
        </p:nvSpPr>
        <p:spPr>
          <a:xfrm>
            <a:off x="3266597" y="4451065"/>
            <a:ext cx="347480" cy="347480"/>
          </a:xfrm>
          <a:prstGeom prst="ellipse">
            <a:avLst/>
          </a:prstGeom>
          <a:solidFill>
            <a:srgbClr val="46B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10" name="56 Elipse"/>
          <p:cNvSpPr/>
          <p:nvPr/>
        </p:nvSpPr>
        <p:spPr>
          <a:xfrm>
            <a:off x="3732653" y="4030388"/>
            <a:ext cx="347480" cy="347480"/>
          </a:xfrm>
          <a:prstGeom prst="ellipse">
            <a:avLst/>
          </a:prstGeom>
          <a:solidFill>
            <a:srgbClr val="46B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11" name="56 Elipse"/>
          <p:cNvSpPr/>
          <p:nvPr/>
        </p:nvSpPr>
        <p:spPr>
          <a:xfrm>
            <a:off x="3734282" y="4451065"/>
            <a:ext cx="347480" cy="347480"/>
          </a:xfrm>
          <a:prstGeom prst="ellipse">
            <a:avLst/>
          </a:prstGeom>
          <a:solidFill>
            <a:srgbClr val="46B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12" name="56 Elipse"/>
          <p:cNvSpPr/>
          <p:nvPr/>
        </p:nvSpPr>
        <p:spPr>
          <a:xfrm>
            <a:off x="4205284" y="4031878"/>
            <a:ext cx="347480" cy="347480"/>
          </a:xfrm>
          <a:prstGeom prst="ellipse">
            <a:avLst/>
          </a:prstGeom>
          <a:solidFill>
            <a:srgbClr val="46B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13" name="56 Elipse"/>
          <p:cNvSpPr/>
          <p:nvPr/>
        </p:nvSpPr>
        <p:spPr>
          <a:xfrm>
            <a:off x="4206913" y="4452555"/>
            <a:ext cx="347480" cy="347480"/>
          </a:xfrm>
          <a:prstGeom prst="ellipse">
            <a:avLst/>
          </a:prstGeom>
          <a:solidFill>
            <a:srgbClr val="46B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14" name="56 Elipse"/>
          <p:cNvSpPr/>
          <p:nvPr/>
        </p:nvSpPr>
        <p:spPr>
          <a:xfrm>
            <a:off x="4667843" y="4042598"/>
            <a:ext cx="347480" cy="347480"/>
          </a:xfrm>
          <a:prstGeom prst="ellipse">
            <a:avLst/>
          </a:prstGeom>
          <a:solidFill>
            <a:srgbClr val="46B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15" name="56 Elipse"/>
          <p:cNvSpPr/>
          <p:nvPr/>
        </p:nvSpPr>
        <p:spPr>
          <a:xfrm>
            <a:off x="4669472" y="4463276"/>
            <a:ext cx="347480" cy="347480"/>
          </a:xfrm>
          <a:prstGeom prst="ellipse">
            <a:avLst/>
          </a:prstGeom>
          <a:solidFill>
            <a:srgbClr val="46B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16" name="56 Elipse"/>
          <p:cNvSpPr/>
          <p:nvPr/>
        </p:nvSpPr>
        <p:spPr>
          <a:xfrm>
            <a:off x="5143437" y="4033953"/>
            <a:ext cx="347480" cy="347480"/>
          </a:xfrm>
          <a:prstGeom prst="ellipse">
            <a:avLst/>
          </a:prstGeom>
          <a:solidFill>
            <a:srgbClr val="46B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17" name="56 Elipse"/>
          <p:cNvSpPr/>
          <p:nvPr/>
        </p:nvSpPr>
        <p:spPr>
          <a:xfrm>
            <a:off x="5145066" y="4454631"/>
            <a:ext cx="347480" cy="347480"/>
          </a:xfrm>
          <a:prstGeom prst="ellipse">
            <a:avLst/>
          </a:prstGeom>
          <a:solidFill>
            <a:srgbClr val="46B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cxnSp>
        <p:nvCxnSpPr>
          <p:cNvPr id="118" name="74 Conector recto"/>
          <p:cNvCxnSpPr>
            <a:cxnSpLocks/>
          </p:cNvCxnSpPr>
          <p:nvPr/>
        </p:nvCxnSpPr>
        <p:spPr>
          <a:xfrm>
            <a:off x="2329260" y="4206208"/>
            <a:ext cx="3161657" cy="180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9" name="75 Conector recto"/>
          <p:cNvCxnSpPr>
            <a:cxnSpLocks/>
          </p:cNvCxnSpPr>
          <p:nvPr/>
        </p:nvCxnSpPr>
        <p:spPr>
          <a:xfrm>
            <a:off x="2329260" y="4619109"/>
            <a:ext cx="3161657" cy="180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0" name="97 Conector recto"/>
          <p:cNvCxnSpPr>
            <a:cxnSpLocks/>
            <a:endCxn id="111" idx="4"/>
          </p:cNvCxnSpPr>
          <p:nvPr/>
        </p:nvCxnSpPr>
        <p:spPr>
          <a:xfrm>
            <a:off x="3907343" y="2756944"/>
            <a:ext cx="679" cy="204160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1" name="78 Conector recto"/>
          <p:cNvCxnSpPr>
            <a:cxnSpLocks/>
            <a:stCxn id="94" idx="0"/>
            <a:endCxn id="105" idx="4"/>
          </p:cNvCxnSpPr>
          <p:nvPr/>
        </p:nvCxnSpPr>
        <p:spPr>
          <a:xfrm>
            <a:off x="2503001" y="2756945"/>
            <a:ext cx="983" cy="204309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2" name="79 Conector recto"/>
          <p:cNvCxnSpPr>
            <a:cxnSpLocks/>
            <a:endCxn id="117" idx="4"/>
          </p:cNvCxnSpPr>
          <p:nvPr/>
        </p:nvCxnSpPr>
        <p:spPr>
          <a:xfrm>
            <a:off x="5317177" y="2756943"/>
            <a:ext cx="1629" cy="204516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3" name="97 Conector recto"/>
          <p:cNvCxnSpPr>
            <a:cxnSpLocks/>
          </p:cNvCxnSpPr>
          <p:nvPr/>
        </p:nvCxnSpPr>
        <p:spPr>
          <a:xfrm>
            <a:off x="2986410" y="2756944"/>
            <a:ext cx="679" cy="204160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4" name="97 Conector recto"/>
          <p:cNvCxnSpPr>
            <a:cxnSpLocks/>
          </p:cNvCxnSpPr>
          <p:nvPr/>
        </p:nvCxnSpPr>
        <p:spPr>
          <a:xfrm>
            <a:off x="3437694" y="2748481"/>
            <a:ext cx="679" cy="204160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5" name="97 Conector recto"/>
          <p:cNvCxnSpPr>
            <a:cxnSpLocks/>
          </p:cNvCxnSpPr>
          <p:nvPr/>
        </p:nvCxnSpPr>
        <p:spPr>
          <a:xfrm>
            <a:off x="4376299" y="2748481"/>
            <a:ext cx="679" cy="204160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6" name="97 Conector recto"/>
          <p:cNvCxnSpPr>
            <a:cxnSpLocks/>
          </p:cNvCxnSpPr>
          <p:nvPr/>
        </p:nvCxnSpPr>
        <p:spPr>
          <a:xfrm>
            <a:off x="4841155" y="2756944"/>
            <a:ext cx="679" cy="204160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27" name="CuadroTexto 126"/>
          <p:cNvSpPr txBox="1"/>
          <p:nvPr/>
        </p:nvSpPr>
        <p:spPr>
          <a:xfrm>
            <a:off x="2865047" y="2205675"/>
            <a:ext cx="1976224" cy="461665"/>
          </a:xfrm>
          <a:prstGeom prst="rect">
            <a:avLst/>
          </a:prstGeom>
          <a:noFill/>
        </p:spPr>
        <p:txBody>
          <a:bodyPr wrap="square" rtlCol="0">
            <a:spAutoFit/>
          </a:bodyPr>
          <a:lstStyle/>
          <a:p>
            <a:r>
              <a:rPr lang="es-ES" sz="2400" dirty="0" err="1"/>
              <a:t>Homoepitaxia</a:t>
            </a:r>
            <a:endParaRPr lang="es-ES" sz="2400" dirty="0"/>
          </a:p>
        </p:txBody>
      </p:sp>
      <p:cxnSp>
        <p:nvCxnSpPr>
          <p:cNvPr id="128" name="Conector recto 127"/>
          <p:cNvCxnSpPr>
            <a:cxnSpLocks/>
          </p:cNvCxnSpPr>
          <p:nvPr/>
        </p:nvCxnSpPr>
        <p:spPr>
          <a:xfrm>
            <a:off x="2214404" y="3993013"/>
            <a:ext cx="3276513" cy="0"/>
          </a:xfrm>
          <a:prstGeom prst="line">
            <a:avLst/>
          </a:prstGeom>
          <a:ln w="44450">
            <a:solidFill>
              <a:schemeClr val="accent2">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129" name="CuadroTexto 128"/>
          <p:cNvSpPr txBox="1"/>
          <p:nvPr/>
        </p:nvSpPr>
        <p:spPr>
          <a:xfrm rot="16200000">
            <a:off x="1486382" y="3168408"/>
            <a:ext cx="998884" cy="400110"/>
          </a:xfrm>
          <a:prstGeom prst="rect">
            <a:avLst/>
          </a:prstGeom>
          <a:noFill/>
        </p:spPr>
        <p:txBody>
          <a:bodyPr wrap="square" rtlCol="0">
            <a:spAutoFit/>
          </a:bodyPr>
          <a:lstStyle/>
          <a:p>
            <a:r>
              <a:rPr lang="es-ES" sz="2000" dirty="0"/>
              <a:t>Mojado</a:t>
            </a:r>
          </a:p>
        </p:txBody>
      </p:sp>
      <p:sp>
        <p:nvSpPr>
          <p:cNvPr id="130" name="CuadroTexto 129"/>
          <p:cNvSpPr txBox="1"/>
          <p:nvPr/>
        </p:nvSpPr>
        <p:spPr>
          <a:xfrm rot="16200000">
            <a:off x="1447322" y="4251009"/>
            <a:ext cx="1083673" cy="400110"/>
          </a:xfrm>
          <a:prstGeom prst="rect">
            <a:avLst/>
          </a:prstGeom>
          <a:noFill/>
        </p:spPr>
        <p:txBody>
          <a:bodyPr wrap="square" rtlCol="0">
            <a:spAutoFit/>
          </a:bodyPr>
          <a:lstStyle/>
          <a:p>
            <a:r>
              <a:rPr lang="es-ES" sz="2000" dirty="0"/>
              <a:t>Sustrato</a:t>
            </a:r>
          </a:p>
        </p:txBody>
      </p:sp>
      <p:cxnSp>
        <p:nvCxnSpPr>
          <p:cNvPr id="176" name="Conector recto de flecha 175"/>
          <p:cNvCxnSpPr>
            <a:cxnSpLocks/>
          </p:cNvCxnSpPr>
          <p:nvPr/>
        </p:nvCxnSpPr>
        <p:spPr>
          <a:xfrm flipH="1">
            <a:off x="4235545" y="1891696"/>
            <a:ext cx="493771" cy="361243"/>
          </a:xfrm>
          <a:prstGeom prst="straightConnector1">
            <a:avLst/>
          </a:prstGeom>
          <a:ln w="539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7" name="Conector recto de flecha 176"/>
          <p:cNvCxnSpPr>
            <a:cxnSpLocks/>
          </p:cNvCxnSpPr>
          <p:nvPr/>
        </p:nvCxnSpPr>
        <p:spPr>
          <a:xfrm>
            <a:off x="6050605" y="1891696"/>
            <a:ext cx="525761" cy="375106"/>
          </a:xfrm>
          <a:prstGeom prst="straightConnector1">
            <a:avLst/>
          </a:prstGeom>
          <a:ln w="539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3" name="CuadroTexto 132"/>
          <p:cNvSpPr txBox="1"/>
          <p:nvPr/>
        </p:nvSpPr>
        <p:spPr>
          <a:xfrm>
            <a:off x="4825467" y="1455599"/>
            <a:ext cx="1273787" cy="461665"/>
          </a:xfrm>
          <a:prstGeom prst="rect">
            <a:avLst/>
          </a:prstGeom>
          <a:noFill/>
        </p:spPr>
        <p:txBody>
          <a:bodyPr wrap="square" rtlCol="0">
            <a:spAutoFit/>
          </a:bodyPr>
          <a:lstStyle/>
          <a:p>
            <a:pPr algn="ctr"/>
            <a:r>
              <a:rPr lang="es-ES" sz="2400" dirty="0"/>
              <a:t>Epitaxia</a:t>
            </a:r>
          </a:p>
        </p:txBody>
      </p:sp>
      <p:cxnSp>
        <p:nvCxnSpPr>
          <p:cNvPr id="63" name="71 Conector recto"/>
          <p:cNvCxnSpPr>
            <a:stCxn id="56" idx="2"/>
            <a:endCxn id="60" idx="6"/>
          </p:cNvCxnSpPr>
          <p:nvPr/>
        </p:nvCxnSpPr>
        <p:spPr>
          <a:xfrm>
            <a:off x="5796841" y="2918225"/>
            <a:ext cx="3161657" cy="180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4" name="72 Conector recto"/>
          <p:cNvCxnSpPr>
            <a:cxnSpLocks/>
          </p:cNvCxnSpPr>
          <p:nvPr/>
        </p:nvCxnSpPr>
        <p:spPr>
          <a:xfrm>
            <a:off x="5796841" y="3347014"/>
            <a:ext cx="3161657" cy="180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5" name="73 Conector recto"/>
          <p:cNvCxnSpPr>
            <a:cxnSpLocks/>
          </p:cNvCxnSpPr>
          <p:nvPr/>
        </p:nvCxnSpPr>
        <p:spPr>
          <a:xfrm>
            <a:off x="5796841" y="3761341"/>
            <a:ext cx="3161657" cy="180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6" name="74 Conector recto"/>
          <p:cNvCxnSpPr>
            <a:cxnSpLocks/>
          </p:cNvCxnSpPr>
          <p:nvPr/>
        </p:nvCxnSpPr>
        <p:spPr>
          <a:xfrm>
            <a:off x="5796841" y="4134746"/>
            <a:ext cx="3161657" cy="180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7" name="75 Conector recto"/>
          <p:cNvCxnSpPr>
            <a:cxnSpLocks/>
          </p:cNvCxnSpPr>
          <p:nvPr/>
        </p:nvCxnSpPr>
        <p:spPr>
          <a:xfrm>
            <a:off x="5796841" y="4478656"/>
            <a:ext cx="3161657" cy="180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8" name="76 Conector recto"/>
          <p:cNvCxnSpPr>
            <a:cxnSpLocks/>
          </p:cNvCxnSpPr>
          <p:nvPr/>
        </p:nvCxnSpPr>
        <p:spPr>
          <a:xfrm>
            <a:off x="5796841" y="4814726"/>
            <a:ext cx="3161657" cy="180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134" name="Tabla 133">
            <a:extLst>
              <a:ext uri="{FF2B5EF4-FFF2-40B4-BE49-F238E27FC236}">
                <a16:creationId xmlns:a16="http://schemas.microsoft.com/office/drawing/2014/main" id="{1AE24AC2-926C-49AC-8DC5-841A307738B4}"/>
              </a:ext>
            </a:extLst>
          </p:cNvPr>
          <p:cNvGraphicFramePr>
            <a:graphicFrameLocks noGrp="1"/>
          </p:cNvGraphicFramePr>
          <p:nvPr>
            <p:extLst>
              <p:ext uri="{D42A27DB-BD31-4B8C-83A1-F6EECF244321}">
                <p14:modId xmlns:p14="http://schemas.microsoft.com/office/powerpoint/2010/main" val="2442808878"/>
              </p:ext>
            </p:extLst>
          </p:nvPr>
        </p:nvGraphicFramePr>
        <p:xfrm>
          <a:off x="6221472" y="6153374"/>
          <a:ext cx="2922528" cy="640080"/>
        </p:xfrm>
        <a:graphic>
          <a:graphicData uri="http://schemas.openxmlformats.org/drawingml/2006/table">
            <a:tbl>
              <a:tblPr firstRow="1" bandRow="1">
                <a:tableStyleId>{2D5ABB26-0587-4C30-8999-92F81FD0307C}</a:tableStyleId>
              </a:tblPr>
              <a:tblGrid>
                <a:gridCol w="2458943">
                  <a:extLst>
                    <a:ext uri="{9D8B030D-6E8A-4147-A177-3AD203B41FA5}">
                      <a16:colId xmlns:a16="http://schemas.microsoft.com/office/drawing/2014/main" val="1347896834"/>
                    </a:ext>
                  </a:extLst>
                </a:gridCol>
                <a:gridCol w="463585">
                  <a:extLst>
                    <a:ext uri="{9D8B030D-6E8A-4147-A177-3AD203B41FA5}">
                      <a16:colId xmlns:a16="http://schemas.microsoft.com/office/drawing/2014/main" val="972821047"/>
                    </a:ext>
                  </a:extLst>
                </a:gridCol>
              </a:tblGrid>
              <a:tr h="633819">
                <a:tc>
                  <a:txBody>
                    <a:bodyPr/>
                    <a:lstStyle/>
                    <a:p>
                      <a:pPr algn="r"/>
                      <a:r>
                        <a:rPr lang="es-ES" dirty="0">
                          <a:solidFill>
                            <a:schemeClr val="bg1"/>
                          </a:solidFill>
                        </a:rPr>
                        <a:t>Simulación cinética en Entornos Distribuidos</a:t>
                      </a:r>
                      <a:endParaRPr lang="es-ES" b="0" dirty="0">
                        <a:solidFill>
                          <a:schemeClr val="bg1"/>
                        </a:solidFill>
                      </a:endParaRPr>
                    </a:p>
                  </a:txBody>
                  <a:tcPr anchor="ctr">
                    <a:lnR w="12700" cap="flat" cmpd="sng" algn="ctr">
                      <a:solidFill>
                        <a:schemeClr val="tx1"/>
                      </a:solidFill>
                      <a:prstDash val="solid"/>
                      <a:round/>
                      <a:headEnd type="none" w="med" len="med"/>
                      <a:tailEnd type="none" w="med" len="med"/>
                    </a:lnR>
                  </a:tcPr>
                </a:tc>
                <a:tc>
                  <a:txBody>
                    <a:bodyPr/>
                    <a:lstStyle/>
                    <a:p>
                      <a:pPr algn="ctr"/>
                      <a:fld id="{0E1C8A44-DCA4-45BE-94D1-2AB25001A8D2}" type="slidenum">
                        <a:rPr lang="es-ES" smtClean="0">
                          <a:solidFill>
                            <a:schemeClr val="bg2">
                              <a:lumMod val="60000"/>
                              <a:lumOff val="40000"/>
                            </a:schemeClr>
                          </a:solidFill>
                        </a:rPr>
                        <a:t>5</a:t>
                      </a:fld>
                      <a:endParaRPr lang="es-ES" dirty="0">
                        <a:solidFill>
                          <a:schemeClr val="bg2">
                            <a:lumMod val="60000"/>
                            <a:lumOff val="40000"/>
                          </a:schemeClr>
                        </a:solidFill>
                      </a:endParaRPr>
                    </a:p>
                  </a:txBody>
                  <a:tcPr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862195207"/>
                  </a:ext>
                </a:extLst>
              </a:tr>
            </a:tbl>
          </a:graphicData>
        </a:graphic>
      </p:graphicFrame>
      <p:sp>
        <p:nvSpPr>
          <p:cNvPr id="135" name="Rectángulo 134">
            <a:extLst>
              <a:ext uri="{FF2B5EF4-FFF2-40B4-BE49-F238E27FC236}">
                <a16:creationId xmlns:a16="http://schemas.microsoft.com/office/drawing/2014/main" id="{9DE83B00-9B0E-4EF4-AF87-2E33E75DA4E6}"/>
              </a:ext>
            </a:extLst>
          </p:cNvPr>
          <p:cNvSpPr/>
          <p:nvPr/>
        </p:nvSpPr>
        <p:spPr>
          <a:xfrm>
            <a:off x="0" y="873306"/>
            <a:ext cx="1785769" cy="5215521"/>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s-ES" sz="1350" b="1" u="sng" dirty="0">
                <a:solidFill>
                  <a:srgbClr val="FD9101"/>
                </a:solidFill>
              </a:rPr>
              <a:t>Crecimiento cristalino</a:t>
            </a:r>
          </a:p>
          <a:p>
            <a:pPr marL="108000" indent="-72000">
              <a:buFontTx/>
              <a:buChar char="-"/>
            </a:pPr>
            <a:r>
              <a:rPr lang="es-ES" sz="1350" b="1" dirty="0">
                <a:solidFill>
                  <a:srgbClr val="FD9101"/>
                </a:solidFill>
              </a:rPr>
              <a:t>Deposición</a:t>
            </a:r>
          </a:p>
          <a:p>
            <a:pPr marL="108000" indent="-72000">
              <a:buFontTx/>
              <a:buChar char="-"/>
            </a:pPr>
            <a:r>
              <a:rPr lang="es-ES" sz="1350" dirty="0">
                <a:solidFill>
                  <a:schemeClr val="bg1"/>
                </a:solidFill>
              </a:rPr>
              <a:t>Conceptos</a:t>
            </a:r>
          </a:p>
          <a:p>
            <a:pPr marL="108000" indent="-72000">
              <a:buFontTx/>
              <a:buChar char="-"/>
            </a:pPr>
            <a:r>
              <a:rPr lang="es-ES" sz="1350" dirty="0">
                <a:solidFill>
                  <a:schemeClr val="bg1"/>
                </a:solidFill>
              </a:rPr>
              <a:t>Tipos de Crecimiento</a:t>
            </a:r>
          </a:p>
          <a:p>
            <a:pPr marL="108000" indent="-72000">
              <a:buFontTx/>
              <a:buChar char="-"/>
            </a:pPr>
            <a:r>
              <a:rPr lang="es-ES" sz="1350" dirty="0"/>
              <a:t>Modelo TSK</a:t>
            </a:r>
          </a:p>
          <a:p>
            <a:pPr marL="108000" indent="-72000">
              <a:buFontTx/>
              <a:buChar char="-"/>
            </a:pPr>
            <a:endParaRPr lang="es-ES" sz="1350" dirty="0"/>
          </a:p>
          <a:p>
            <a:r>
              <a:rPr lang="es-ES" sz="1350" u="sng" dirty="0"/>
              <a:t>Simulación atomística</a:t>
            </a:r>
          </a:p>
          <a:p>
            <a:pPr marL="108000" indent="-72000">
              <a:buFontTx/>
              <a:buChar char="-"/>
            </a:pPr>
            <a:r>
              <a:rPr lang="es-ES" sz="1350" dirty="0"/>
              <a:t>Introducción</a:t>
            </a:r>
          </a:p>
          <a:p>
            <a:pPr marL="108000" indent="-72000">
              <a:buFontTx/>
              <a:buChar char="-"/>
            </a:pPr>
            <a:r>
              <a:rPr lang="es-ES" sz="1350" dirty="0"/>
              <a:t>Dinámica molecular</a:t>
            </a:r>
          </a:p>
          <a:p>
            <a:pPr marL="108000" indent="-72000">
              <a:buFontTx/>
              <a:buChar char="-"/>
            </a:pPr>
            <a:r>
              <a:rPr lang="es-ES" sz="1350" dirty="0"/>
              <a:t>Monte Carlo</a:t>
            </a:r>
          </a:p>
          <a:p>
            <a:pPr marL="288000" lvl="1" indent="-171450">
              <a:buFont typeface="Arial" panose="020B0604020202020204" pitchFamily="34" charset="0"/>
              <a:buChar char="•"/>
            </a:pPr>
            <a:r>
              <a:rPr lang="es-ES" sz="1350" dirty="0"/>
              <a:t>KMC</a:t>
            </a:r>
          </a:p>
          <a:p>
            <a:pPr marL="288000" lvl="1" indent="-171450">
              <a:buFont typeface="Arial" panose="020B0604020202020204" pitchFamily="34" charset="0"/>
              <a:buChar char="•"/>
            </a:pPr>
            <a:r>
              <a:rPr lang="es-ES" sz="1350" dirty="0"/>
              <a:t>Paralelización</a:t>
            </a:r>
          </a:p>
          <a:p>
            <a:endParaRPr lang="es-ES" sz="1350" b="1" u="sng" dirty="0"/>
          </a:p>
          <a:p>
            <a:r>
              <a:rPr lang="es-ES" sz="1350" u="sng" dirty="0"/>
              <a:t>Aportaciones</a:t>
            </a:r>
          </a:p>
          <a:p>
            <a:pPr marL="108000" indent="-72000">
              <a:buFontTx/>
              <a:buChar char="-"/>
            </a:pPr>
            <a:r>
              <a:rPr lang="es-ES" sz="1350" dirty="0" err="1"/>
              <a:t>Homoepitaxia</a:t>
            </a:r>
            <a:endParaRPr lang="es-ES" sz="1350" dirty="0"/>
          </a:p>
          <a:p>
            <a:pPr marL="108000" indent="-72000">
              <a:buFontTx/>
              <a:buChar char="-"/>
            </a:pPr>
            <a:r>
              <a:rPr lang="es-ES" sz="1350" dirty="0" err="1"/>
              <a:t>Heteroepitaxia</a:t>
            </a:r>
            <a:endParaRPr lang="es-ES" sz="1350" dirty="0"/>
          </a:p>
          <a:p>
            <a:pPr marL="108000" indent="-72000">
              <a:buFontTx/>
              <a:buChar char="-"/>
            </a:pPr>
            <a:r>
              <a:rPr lang="es-ES" sz="1350" dirty="0"/>
              <a:t>Análisis </a:t>
            </a:r>
            <a:r>
              <a:rPr lang="es-ES" sz="1350" dirty="0" err="1"/>
              <a:t>MMonCa</a:t>
            </a:r>
            <a:endParaRPr lang="es-ES" sz="1350" dirty="0"/>
          </a:p>
          <a:p>
            <a:endParaRPr lang="es-ES" sz="1350" dirty="0"/>
          </a:p>
          <a:p>
            <a:r>
              <a:rPr lang="es-ES" sz="1350" u="sng" dirty="0"/>
              <a:t>Simulador distribuido</a:t>
            </a:r>
          </a:p>
          <a:p>
            <a:pPr marL="108000" indent="-72000">
              <a:buFontTx/>
              <a:buChar char="-"/>
            </a:pPr>
            <a:r>
              <a:rPr lang="es-ES" sz="1350" dirty="0"/>
              <a:t>Versión secuencial</a:t>
            </a:r>
          </a:p>
          <a:p>
            <a:pPr marL="108000" indent="-72000">
              <a:buFontTx/>
              <a:buChar char="-"/>
            </a:pPr>
            <a:r>
              <a:rPr lang="es-ES" sz="1350" dirty="0"/>
              <a:t>Versión distribuida</a:t>
            </a:r>
          </a:p>
          <a:p>
            <a:pPr marL="108000" indent="-72000">
              <a:buFontTx/>
              <a:buChar char="-"/>
            </a:pPr>
            <a:r>
              <a:rPr lang="es-ES" sz="1350" dirty="0"/>
              <a:t>Simulaciones</a:t>
            </a:r>
          </a:p>
          <a:p>
            <a:endParaRPr lang="es-ES" sz="1350" dirty="0"/>
          </a:p>
          <a:p>
            <a:r>
              <a:rPr lang="es-ES" sz="1350" u="sng" dirty="0"/>
              <a:t>Conclusiones</a:t>
            </a:r>
          </a:p>
        </p:txBody>
      </p:sp>
    </p:spTree>
    <p:extLst>
      <p:ext uri="{BB962C8B-B14F-4D97-AF65-F5344CB8AC3E}">
        <p14:creationId xmlns:p14="http://schemas.microsoft.com/office/powerpoint/2010/main" val="6716639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mph" presetSubtype="2" fill="hold" grpId="0" nodeType="clickEffect">
                                  <p:stCondLst>
                                    <p:cond delay="0"/>
                                  </p:stCondLst>
                                  <p:iterate type="lt">
                                    <p:tmPct val="0"/>
                                  </p:iterate>
                                  <p:childTnLst>
                                    <p:animClr clrSpc="rgb" dir="cw">
                                      <p:cBhvr override="childStyle">
                                        <p:cTn id="6" dur="200" fill="hold"/>
                                        <p:tgtEl>
                                          <p:spTgt spid="127"/>
                                        </p:tgtEl>
                                        <p:attrNameLst>
                                          <p:attrName>style.color</p:attrName>
                                        </p:attrNameLst>
                                      </p:cBhvr>
                                      <p:to>
                                        <a:schemeClr val="accent1"/>
                                      </p:to>
                                    </p:animClr>
                                  </p:childTnLst>
                                </p:cTn>
                              </p:par>
                            </p:childTnLst>
                          </p:cTn>
                        </p:par>
                      </p:childTnLst>
                    </p:cTn>
                  </p:par>
                  <p:par>
                    <p:cTn id="7" fill="hold">
                      <p:stCondLst>
                        <p:cond delay="indefinite"/>
                      </p:stCondLst>
                      <p:childTnLst>
                        <p:par>
                          <p:cTn id="8" fill="hold">
                            <p:stCondLst>
                              <p:cond delay="0"/>
                            </p:stCondLst>
                            <p:childTnLst>
                              <p:par>
                                <p:cTn id="9" presetID="47" presetClass="entr" presetSubtype="0" fill="hold" grpId="0" nodeType="clickEffect">
                                  <p:stCondLst>
                                    <p:cond delay="0"/>
                                  </p:stCondLst>
                                  <p:childTnLst>
                                    <p:set>
                                      <p:cBhvr>
                                        <p:cTn id="10" dur="1" fill="hold">
                                          <p:stCondLst>
                                            <p:cond delay="0"/>
                                          </p:stCondLst>
                                        </p:cTn>
                                        <p:tgtEl>
                                          <p:spTgt spid="80"/>
                                        </p:tgtEl>
                                        <p:attrNameLst>
                                          <p:attrName>style.visibility</p:attrName>
                                        </p:attrNameLst>
                                      </p:cBhvr>
                                      <p:to>
                                        <p:strVal val="visible"/>
                                      </p:to>
                                    </p:set>
                                    <p:animEffect transition="in" filter="fade">
                                      <p:cBhvr>
                                        <p:cTn id="11" dur="350"/>
                                        <p:tgtEl>
                                          <p:spTgt spid="80"/>
                                        </p:tgtEl>
                                      </p:cBhvr>
                                    </p:animEffect>
                                    <p:anim calcmode="lin" valueType="num">
                                      <p:cBhvr>
                                        <p:cTn id="12" dur="350" fill="hold"/>
                                        <p:tgtEl>
                                          <p:spTgt spid="80"/>
                                        </p:tgtEl>
                                        <p:attrNameLst>
                                          <p:attrName>ppt_x</p:attrName>
                                        </p:attrNameLst>
                                      </p:cBhvr>
                                      <p:tavLst>
                                        <p:tav tm="0">
                                          <p:val>
                                            <p:strVal val="#ppt_x"/>
                                          </p:val>
                                        </p:tav>
                                        <p:tav tm="100000">
                                          <p:val>
                                            <p:strVal val="#ppt_x"/>
                                          </p:val>
                                        </p:tav>
                                      </p:tavLst>
                                    </p:anim>
                                    <p:anim calcmode="lin" valueType="num">
                                      <p:cBhvr>
                                        <p:cTn id="13" dur="350" fill="hold"/>
                                        <p:tgtEl>
                                          <p:spTgt spid="80"/>
                                        </p:tgtEl>
                                        <p:attrNameLst>
                                          <p:attrName>ppt_y</p:attrName>
                                        </p:attrNameLst>
                                      </p:cBhvr>
                                      <p:tavLst>
                                        <p:tav tm="0">
                                          <p:val>
                                            <p:strVal val="#ppt_y-.1"/>
                                          </p:val>
                                        </p:tav>
                                        <p:tav tm="100000">
                                          <p:val>
                                            <p:strVal val="#ppt_y"/>
                                          </p:val>
                                        </p:tav>
                                      </p:tavLst>
                                    </p:anim>
                                  </p:childTnLst>
                                </p:cTn>
                              </p:par>
                              <p:par>
                                <p:cTn id="14" presetID="47" presetClass="entr" presetSubtype="0" fill="hold" grpId="0" nodeType="withEffect">
                                  <p:stCondLst>
                                    <p:cond delay="50"/>
                                  </p:stCondLst>
                                  <p:childTnLst>
                                    <p:set>
                                      <p:cBhvr>
                                        <p:cTn id="15" dur="1" fill="hold">
                                          <p:stCondLst>
                                            <p:cond delay="0"/>
                                          </p:stCondLst>
                                        </p:cTn>
                                        <p:tgtEl>
                                          <p:spTgt spid="82"/>
                                        </p:tgtEl>
                                        <p:attrNameLst>
                                          <p:attrName>style.visibility</p:attrName>
                                        </p:attrNameLst>
                                      </p:cBhvr>
                                      <p:to>
                                        <p:strVal val="visible"/>
                                      </p:to>
                                    </p:set>
                                    <p:animEffect transition="in" filter="fade">
                                      <p:cBhvr>
                                        <p:cTn id="16" dur="350"/>
                                        <p:tgtEl>
                                          <p:spTgt spid="82"/>
                                        </p:tgtEl>
                                      </p:cBhvr>
                                    </p:animEffect>
                                    <p:anim calcmode="lin" valueType="num">
                                      <p:cBhvr>
                                        <p:cTn id="17" dur="350" fill="hold"/>
                                        <p:tgtEl>
                                          <p:spTgt spid="82"/>
                                        </p:tgtEl>
                                        <p:attrNameLst>
                                          <p:attrName>ppt_x</p:attrName>
                                        </p:attrNameLst>
                                      </p:cBhvr>
                                      <p:tavLst>
                                        <p:tav tm="0">
                                          <p:val>
                                            <p:strVal val="#ppt_x"/>
                                          </p:val>
                                        </p:tav>
                                        <p:tav tm="100000">
                                          <p:val>
                                            <p:strVal val="#ppt_x"/>
                                          </p:val>
                                        </p:tav>
                                      </p:tavLst>
                                    </p:anim>
                                    <p:anim calcmode="lin" valueType="num">
                                      <p:cBhvr>
                                        <p:cTn id="18" dur="350" fill="hold"/>
                                        <p:tgtEl>
                                          <p:spTgt spid="82"/>
                                        </p:tgtEl>
                                        <p:attrNameLst>
                                          <p:attrName>ppt_y</p:attrName>
                                        </p:attrNameLst>
                                      </p:cBhvr>
                                      <p:tavLst>
                                        <p:tav tm="0">
                                          <p:val>
                                            <p:strVal val="#ppt_y-.1"/>
                                          </p:val>
                                        </p:tav>
                                        <p:tav tm="100000">
                                          <p:val>
                                            <p:strVal val="#ppt_y"/>
                                          </p:val>
                                        </p:tav>
                                      </p:tavLst>
                                    </p:anim>
                                  </p:childTnLst>
                                </p:cTn>
                              </p:par>
                              <p:par>
                                <p:cTn id="19" presetID="47" presetClass="entr" presetSubtype="0" fill="hold" grpId="0" nodeType="withEffect">
                                  <p:stCondLst>
                                    <p:cond delay="100"/>
                                  </p:stCondLst>
                                  <p:childTnLst>
                                    <p:set>
                                      <p:cBhvr>
                                        <p:cTn id="20" dur="1" fill="hold">
                                          <p:stCondLst>
                                            <p:cond delay="0"/>
                                          </p:stCondLst>
                                        </p:cTn>
                                        <p:tgtEl>
                                          <p:spTgt spid="83"/>
                                        </p:tgtEl>
                                        <p:attrNameLst>
                                          <p:attrName>style.visibility</p:attrName>
                                        </p:attrNameLst>
                                      </p:cBhvr>
                                      <p:to>
                                        <p:strVal val="visible"/>
                                      </p:to>
                                    </p:set>
                                    <p:animEffect transition="in" filter="fade">
                                      <p:cBhvr>
                                        <p:cTn id="21" dur="350"/>
                                        <p:tgtEl>
                                          <p:spTgt spid="83"/>
                                        </p:tgtEl>
                                      </p:cBhvr>
                                    </p:animEffect>
                                    <p:anim calcmode="lin" valueType="num">
                                      <p:cBhvr>
                                        <p:cTn id="22" dur="350" fill="hold"/>
                                        <p:tgtEl>
                                          <p:spTgt spid="83"/>
                                        </p:tgtEl>
                                        <p:attrNameLst>
                                          <p:attrName>ppt_x</p:attrName>
                                        </p:attrNameLst>
                                      </p:cBhvr>
                                      <p:tavLst>
                                        <p:tav tm="0">
                                          <p:val>
                                            <p:strVal val="#ppt_x"/>
                                          </p:val>
                                        </p:tav>
                                        <p:tav tm="100000">
                                          <p:val>
                                            <p:strVal val="#ppt_x"/>
                                          </p:val>
                                        </p:tav>
                                      </p:tavLst>
                                    </p:anim>
                                    <p:anim calcmode="lin" valueType="num">
                                      <p:cBhvr>
                                        <p:cTn id="23" dur="350" fill="hold"/>
                                        <p:tgtEl>
                                          <p:spTgt spid="83"/>
                                        </p:tgtEl>
                                        <p:attrNameLst>
                                          <p:attrName>ppt_y</p:attrName>
                                        </p:attrNameLst>
                                      </p:cBhvr>
                                      <p:tavLst>
                                        <p:tav tm="0">
                                          <p:val>
                                            <p:strVal val="#ppt_y-.1"/>
                                          </p:val>
                                        </p:tav>
                                        <p:tav tm="100000">
                                          <p:val>
                                            <p:strVal val="#ppt_y"/>
                                          </p:val>
                                        </p:tav>
                                      </p:tavLst>
                                    </p:anim>
                                  </p:childTnLst>
                                </p:cTn>
                              </p:par>
                              <p:par>
                                <p:cTn id="24" presetID="47" presetClass="entr" presetSubtype="0" fill="hold" grpId="0" nodeType="withEffect">
                                  <p:stCondLst>
                                    <p:cond delay="150"/>
                                  </p:stCondLst>
                                  <p:childTnLst>
                                    <p:set>
                                      <p:cBhvr>
                                        <p:cTn id="25" dur="1" fill="hold">
                                          <p:stCondLst>
                                            <p:cond delay="0"/>
                                          </p:stCondLst>
                                        </p:cTn>
                                        <p:tgtEl>
                                          <p:spTgt spid="81"/>
                                        </p:tgtEl>
                                        <p:attrNameLst>
                                          <p:attrName>style.visibility</p:attrName>
                                        </p:attrNameLst>
                                      </p:cBhvr>
                                      <p:to>
                                        <p:strVal val="visible"/>
                                      </p:to>
                                    </p:set>
                                    <p:animEffect transition="in" filter="fade">
                                      <p:cBhvr>
                                        <p:cTn id="26" dur="350"/>
                                        <p:tgtEl>
                                          <p:spTgt spid="81"/>
                                        </p:tgtEl>
                                      </p:cBhvr>
                                    </p:animEffect>
                                    <p:anim calcmode="lin" valueType="num">
                                      <p:cBhvr>
                                        <p:cTn id="27" dur="350" fill="hold"/>
                                        <p:tgtEl>
                                          <p:spTgt spid="81"/>
                                        </p:tgtEl>
                                        <p:attrNameLst>
                                          <p:attrName>ppt_x</p:attrName>
                                        </p:attrNameLst>
                                      </p:cBhvr>
                                      <p:tavLst>
                                        <p:tav tm="0">
                                          <p:val>
                                            <p:strVal val="#ppt_x"/>
                                          </p:val>
                                        </p:tav>
                                        <p:tav tm="100000">
                                          <p:val>
                                            <p:strVal val="#ppt_x"/>
                                          </p:val>
                                        </p:tav>
                                      </p:tavLst>
                                    </p:anim>
                                    <p:anim calcmode="lin" valueType="num">
                                      <p:cBhvr>
                                        <p:cTn id="28" dur="350" fill="hold"/>
                                        <p:tgtEl>
                                          <p:spTgt spid="81"/>
                                        </p:tgtEl>
                                        <p:attrNameLst>
                                          <p:attrName>ppt_y</p:attrName>
                                        </p:attrNameLst>
                                      </p:cBhvr>
                                      <p:tavLst>
                                        <p:tav tm="0">
                                          <p:val>
                                            <p:strVal val="#ppt_y-.1"/>
                                          </p:val>
                                        </p:tav>
                                        <p:tav tm="100000">
                                          <p:val>
                                            <p:strVal val="#ppt_y"/>
                                          </p:val>
                                        </p:tav>
                                      </p:tavLst>
                                    </p:anim>
                                  </p:childTnLst>
                                </p:cTn>
                              </p:par>
                              <p:par>
                                <p:cTn id="29" presetID="47" presetClass="entr" presetSubtype="0" fill="hold" grpId="0" nodeType="withEffect">
                                  <p:stCondLst>
                                    <p:cond delay="200"/>
                                  </p:stCondLst>
                                  <p:childTnLst>
                                    <p:set>
                                      <p:cBhvr>
                                        <p:cTn id="30" dur="1" fill="hold">
                                          <p:stCondLst>
                                            <p:cond delay="0"/>
                                          </p:stCondLst>
                                        </p:cTn>
                                        <p:tgtEl>
                                          <p:spTgt spid="85"/>
                                        </p:tgtEl>
                                        <p:attrNameLst>
                                          <p:attrName>style.visibility</p:attrName>
                                        </p:attrNameLst>
                                      </p:cBhvr>
                                      <p:to>
                                        <p:strVal val="visible"/>
                                      </p:to>
                                    </p:set>
                                    <p:animEffect transition="in" filter="fade">
                                      <p:cBhvr>
                                        <p:cTn id="31" dur="350"/>
                                        <p:tgtEl>
                                          <p:spTgt spid="85"/>
                                        </p:tgtEl>
                                      </p:cBhvr>
                                    </p:animEffect>
                                    <p:anim calcmode="lin" valueType="num">
                                      <p:cBhvr>
                                        <p:cTn id="32" dur="350" fill="hold"/>
                                        <p:tgtEl>
                                          <p:spTgt spid="85"/>
                                        </p:tgtEl>
                                        <p:attrNameLst>
                                          <p:attrName>ppt_x</p:attrName>
                                        </p:attrNameLst>
                                      </p:cBhvr>
                                      <p:tavLst>
                                        <p:tav tm="0">
                                          <p:val>
                                            <p:strVal val="#ppt_x"/>
                                          </p:val>
                                        </p:tav>
                                        <p:tav tm="100000">
                                          <p:val>
                                            <p:strVal val="#ppt_x"/>
                                          </p:val>
                                        </p:tav>
                                      </p:tavLst>
                                    </p:anim>
                                    <p:anim calcmode="lin" valueType="num">
                                      <p:cBhvr>
                                        <p:cTn id="33" dur="350" fill="hold"/>
                                        <p:tgtEl>
                                          <p:spTgt spid="85"/>
                                        </p:tgtEl>
                                        <p:attrNameLst>
                                          <p:attrName>ppt_y</p:attrName>
                                        </p:attrNameLst>
                                      </p:cBhvr>
                                      <p:tavLst>
                                        <p:tav tm="0">
                                          <p:val>
                                            <p:strVal val="#ppt_y-.1"/>
                                          </p:val>
                                        </p:tav>
                                        <p:tav tm="100000">
                                          <p:val>
                                            <p:strVal val="#ppt_y"/>
                                          </p:val>
                                        </p:tav>
                                      </p:tavLst>
                                    </p:anim>
                                  </p:childTnLst>
                                </p:cTn>
                              </p:par>
                              <p:par>
                                <p:cTn id="34" presetID="47" presetClass="entr" presetSubtype="0" fill="hold" grpId="0" nodeType="withEffect">
                                  <p:stCondLst>
                                    <p:cond delay="250"/>
                                  </p:stCondLst>
                                  <p:childTnLst>
                                    <p:set>
                                      <p:cBhvr>
                                        <p:cTn id="35" dur="1" fill="hold">
                                          <p:stCondLst>
                                            <p:cond delay="0"/>
                                          </p:stCondLst>
                                        </p:cTn>
                                        <p:tgtEl>
                                          <p:spTgt spid="86"/>
                                        </p:tgtEl>
                                        <p:attrNameLst>
                                          <p:attrName>style.visibility</p:attrName>
                                        </p:attrNameLst>
                                      </p:cBhvr>
                                      <p:to>
                                        <p:strVal val="visible"/>
                                      </p:to>
                                    </p:set>
                                    <p:animEffect transition="in" filter="fade">
                                      <p:cBhvr>
                                        <p:cTn id="36" dur="350"/>
                                        <p:tgtEl>
                                          <p:spTgt spid="86"/>
                                        </p:tgtEl>
                                      </p:cBhvr>
                                    </p:animEffect>
                                    <p:anim calcmode="lin" valueType="num">
                                      <p:cBhvr>
                                        <p:cTn id="37" dur="350" fill="hold"/>
                                        <p:tgtEl>
                                          <p:spTgt spid="86"/>
                                        </p:tgtEl>
                                        <p:attrNameLst>
                                          <p:attrName>ppt_x</p:attrName>
                                        </p:attrNameLst>
                                      </p:cBhvr>
                                      <p:tavLst>
                                        <p:tav tm="0">
                                          <p:val>
                                            <p:strVal val="#ppt_x"/>
                                          </p:val>
                                        </p:tav>
                                        <p:tav tm="100000">
                                          <p:val>
                                            <p:strVal val="#ppt_x"/>
                                          </p:val>
                                        </p:tav>
                                      </p:tavLst>
                                    </p:anim>
                                    <p:anim calcmode="lin" valueType="num">
                                      <p:cBhvr>
                                        <p:cTn id="38" dur="350" fill="hold"/>
                                        <p:tgtEl>
                                          <p:spTgt spid="86"/>
                                        </p:tgtEl>
                                        <p:attrNameLst>
                                          <p:attrName>ppt_y</p:attrName>
                                        </p:attrNameLst>
                                      </p:cBhvr>
                                      <p:tavLst>
                                        <p:tav tm="0">
                                          <p:val>
                                            <p:strVal val="#ppt_y-.1"/>
                                          </p:val>
                                        </p:tav>
                                        <p:tav tm="100000">
                                          <p:val>
                                            <p:strVal val="#ppt_y"/>
                                          </p:val>
                                        </p:tav>
                                      </p:tavLst>
                                    </p:anim>
                                  </p:childTnLst>
                                </p:cTn>
                              </p:par>
                              <p:par>
                                <p:cTn id="39" presetID="47" presetClass="entr" presetSubtype="0" fill="hold" grpId="0" nodeType="withEffect">
                                  <p:stCondLst>
                                    <p:cond delay="300"/>
                                  </p:stCondLst>
                                  <p:childTnLst>
                                    <p:set>
                                      <p:cBhvr>
                                        <p:cTn id="40" dur="1" fill="hold">
                                          <p:stCondLst>
                                            <p:cond delay="0"/>
                                          </p:stCondLst>
                                        </p:cTn>
                                        <p:tgtEl>
                                          <p:spTgt spid="84"/>
                                        </p:tgtEl>
                                        <p:attrNameLst>
                                          <p:attrName>style.visibility</p:attrName>
                                        </p:attrNameLst>
                                      </p:cBhvr>
                                      <p:to>
                                        <p:strVal val="visible"/>
                                      </p:to>
                                    </p:set>
                                    <p:animEffect transition="in" filter="fade">
                                      <p:cBhvr>
                                        <p:cTn id="41" dur="350"/>
                                        <p:tgtEl>
                                          <p:spTgt spid="84"/>
                                        </p:tgtEl>
                                      </p:cBhvr>
                                    </p:animEffect>
                                    <p:anim calcmode="lin" valueType="num">
                                      <p:cBhvr>
                                        <p:cTn id="42" dur="350" fill="hold"/>
                                        <p:tgtEl>
                                          <p:spTgt spid="84"/>
                                        </p:tgtEl>
                                        <p:attrNameLst>
                                          <p:attrName>ppt_x</p:attrName>
                                        </p:attrNameLst>
                                      </p:cBhvr>
                                      <p:tavLst>
                                        <p:tav tm="0">
                                          <p:val>
                                            <p:strVal val="#ppt_x"/>
                                          </p:val>
                                        </p:tav>
                                        <p:tav tm="100000">
                                          <p:val>
                                            <p:strVal val="#ppt_x"/>
                                          </p:val>
                                        </p:tav>
                                      </p:tavLst>
                                    </p:anim>
                                    <p:anim calcmode="lin" valueType="num">
                                      <p:cBhvr>
                                        <p:cTn id="43" dur="350" fill="hold"/>
                                        <p:tgtEl>
                                          <p:spTgt spid="84"/>
                                        </p:tgtEl>
                                        <p:attrNameLst>
                                          <p:attrName>ppt_y</p:attrName>
                                        </p:attrNameLst>
                                      </p:cBhvr>
                                      <p:tavLst>
                                        <p:tav tm="0">
                                          <p:val>
                                            <p:strVal val="#ppt_y-.1"/>
                                          </p:val>
                                        </p:tav>
                                        <p:tav tm="100000">
                                          <p:val>
                                            <p:strVal val="#ppt_y"/>
                                          </p:val>
                                        </p:tav>
                                      </p:tavLst>
                                    </p:anim>
                                  </p:childTnLst>
                                </p:cTn>
                              </p:par>
                              <p:par>
                                <p:cTn id="44" presetID="47" presetClass="entr" presetSubtype="0" fill="hold" grpId="0" nodeType="withEffect">
                                  <p:stCondLst>
                                    <p:cond delay="400"/>
                                  </p:stCondLst>
                                  <p:childTnLst>
                                    <p:set>
                                      <p:cBhvr>
                                        <p:cTn id="45" dur="1" fill="hold">
                                          <p:stCondLst>
                                            <p:cond delay="0"/>
                                          </p:stCondLst>
                                        </p:cTn>
                                        <p:tgtEl>
                                          <p:spTgt spid="91"/>
                                        </p:tgtEl>
                                        <p:attrNameLst>
                                          <p:attrName>style.visibility</p:attrName>
                                        </p:attrNameLst>
                                      </p:cBhvr>
                                      <p:to>
                                        <p:strVal val="visible"/>
                                      </p:to>
                                    </p:set>
                                    <p:animEffect transition="in" filter="fade">
                                      <p:cBhvr>
                                        <p:cTn id="46" dur="350"/>
                                        <p:tgtEl>
                                          <p:spTgt spid="91"/>
                                        </p:tgtEl>
                                      </p:cBhvr>
                                    </p:animEffect>
                                    <p:anim calcmode="lin" valueType="num">
                                      <p:cBhvr>
                                        <p:cTn id="47" dur="350" fill="hold"/>
                                        <p:tgtEl>
                                          <p:spTgt spid="91"/>
                                        </p:tgtEl>
                                        <p:attrNameLst>
                                          <p:attrName>ppt_x</p:attrName>
                                        </p:attrNameLst>
                                      </p:cBhvr>
                                      <p:tavLst>
                                        <p:tav tm="0">
                                          <p:val>
                                            <p:strVal val="#ppt_x"/>
                                          </p:val>
                                        </p:tav>
                                        <p:tav tm="100000">
                                          <p:val>
                                            <p:strVal val="#ppt_x"/>
                                          </p:val>
                                        </p:tav>
                                      </p:tavLst>
                                    </p:anim>
                                    <p:anim calcmode="lin" valueType="num">
                                      <p:cBhvr>
                                        <p:cTn id="48" dur="350" fill="hold"/>
                                        <p:tgtEl>
                                          <p:spTgt spid="91"/>
                                        </p:tgtEl>
                                        <p:attrNameLst>
                                          <p:attrName>ppt_y</p:attrName>
                                        </p:attrNameLst>
                                      </p:cBhvr>
                                      <p:tavLst>
                                        <p:tav tm="0">
                                          <p:val>
                                            <p:strVal val="#ppt_y-.1"/>
                                          </p:val>
                                        </p:tav>
                                        <p:tav tm="100000">
                                          <p:val>
                                            <p:strVal val="#ppt_y"/>
                                          </p:val>
                                        </p:tav>
                                      </p:tavLst>
                                    </p:anim>
                                  </p:childTnLst>
                                </p:cTn>
                              </p:par>
                              <p:par>
                                <p:cTn id="49" presetID="47" presetClass="entr" presetSubtype="0" fill="hold" grpId="0" nodeType="withEffect">
                                  <p:stCondLst>
                                    <p:cond delay="350"/>
                                  </p:stCondLst>
                                  <p:childTnLst>
                                    <p:set>
                                      <p:cBhvr>
                                        <p:cTn id="50" dur="1" fill="hold">
                                          <p:stCondLst>
                                            <p:cond delay="0"/>
                                          </p:stCondLst>
                                        </p:cTn>
                                        <p:tgtEl>
                                          <p:spTgt spid="93"/>
                                        </p:tgtEl>
                                        <p:attrNameLst>
                                          <p:attrName>style.visibility</p:attrName>
                                        </p:attrNameLst>
                                      </p:cBhvr>
                                      <p:to>
                                        <p:strVal val="visible"/>
                                      </p:to>
                                    </p:set>
                                    <p:animEffect transition="in" filter="fade">
                                      <p:cBhvr>
                                        <p:cTn id="51" dur="350"/>
                                        <p:tgtEl>
                                          <p:spTgt spid="93"/>
                                        </p:tgtEl>
                                      </p:cBhvr>
                                    </p:animEffect>
                                    <p:anim calcmode="lin" valueType="num">
                                      <p:cBhvr>
                                        <p:cTn id="52" dur="350" fill="hold"/>
                                        <p:tgtEl>
                                          <p:spTgt spid="93"/>
                                        </p:tgtEl>
                                        <p:attrNameLst>
                                          <p:attrName>ppt_x</p:attrName>
                                        </p:attrNameLst>
                                      </p:cBhvr>
                                      <p:tavLst>
                                        <p:tav tm="0">
                                          <p:val>
                                            <p:strVal val="#ppt_x"/>
                                          </p:val>
                                        </p:tav>
                                        <p:tav tm="100000">
                                          <p:val>
                                            <p:strVal val="#ppt_x"/>
                                          </p:val>
                                        </p:tav>
                                      </p:tavLst>
                                    </p:anim>
                                    <p:anim calcmode="lin" valueType="num">
                                      <p:cBhvr>
                                        <p:cTn id="53" dur="350" fill="hold"/>
                                        <p:tgtEl>
                                          <p:spTgt spid="93"/>
                                        </p:tgtEl>
                                        <p:attrNameLst>
                                          <p:attrName>ppt_y</p:attrName>
                                        </p:attrNameLst>
                                      </p:cBhvr>
                                      <p:tavLst>
                                        <p:tav tm="0">
                                          <p:val>
                                            <p:strVal val="#ppt_y-.1"/>
                                          </p:val>
                                        </p:tav>
                                        <p:tav tm="100000">
                                          <p:val>
                                            <p:strVal val="#ppt_y"/>
                                          </p:val>
                                        </p:tav>
                                      </p:tavLst>
                                    </p:anim>
                                  </p:childTnLst>
                                </p:cTn>
                              </p:par>
                              <p:par>
                                <p:cTn id="54" presetID="47" presetClass="entr" presetSubtype="0" fill="hold" grpId="0" nodeType="withEffect">
                                  <p:stCondLst>
                                    <p:cond delay="300"/>
                                  </p:stCondLst>
                                  <p:childTnLst>
                                    <p:set>
                                      <p:cBhvr>
                                        <p:cTn id="55" dur="1" fill="hold">
                                          <p:stCondLst>
                                            <p:cond delay="0"/>
                                          </p:stCondLst>
                                        </p:cTn>
                                        <p:tgtEl>
                                          <p:spTgt spid="92"/>
                                        </p:tgtEl>
                                        <p:attrNameLst>
                                          <p:attrName>style.visibility</p:attrName>
                                        </p:attrNameLst>
                                      </p:cBhvr>
                                      <p:to>
                                        <p:strVal val="visible"/>
                                      </p:to>
                                    </p:set>
                                    <p:animEffect transition="in" filter="fade">
                                      <p:cBhvr>
                                        <p:cTn id="56" dur="350"/>
                                        <p:tgtEl>
                                          <p:spTgt spid="92"/>
                                        </p:tgtEl>
                                      </p:cBhvr>
                                    </p:animEffect>
                                    <p:anim calcmode="lin" valueType="num">
                                      <p:cBhvr>
                                        <p:cTn id="57" dur="350" fill="hold"/>
                                        <p:tgtEl>
                                          <p:spTgt spid="92"/>
                                        </p:tgtEl>
                                        <p:attrNameLst>
                                          <p:attrName>ppt_x</p:attrName>
                                        </p:attrNameLst>
                                      </p:cBhvr>
                                      <p:tavLst>
                                        <p:tav tm="0">
                                          <p:val>
                                            <p:strVal val="#ppt_x"/>
                                          </p:val>
                                        </p:tav>
                                        <p:tav tm="100000">
                                          <p:val>
                                            <p:strVal val="#ppt_x"/>
                                          </p:val>
                                        </p:tav>
                                      </p:tavLst>
                                    </p:anim>
                                    <p:anim calcmode="lin" valueType="num">
                                      <p:cBhvr>
                                        <p:cTn id="58" dur="350" fill="hold"/>
                                        <p:tgtEl>
                                          <p:spTgt spid="92"/>
                                        </p:tgtEl>
                                        <p:attrNameLst>
                                          <p:attrName>ppt_y</p:attrName>
                                        </p:attrNameLst>
                                      </p:cBhvr>
                                      <p:tavLst>
                                        <p:tav tm="0">
                                          <p:val>
                                            <p:strVal val="#ppt_y-.1"/>
                                          </p:val>
                                        </p:tav>
                                        <p:tav tm="100000">
                                          <p:val>
                                            <p:strVal val="#ppt_y"/>
                                          </p:val>
                                        </p:tav>
                                      </p:tavLst>
                                    </p:anim>
                                  </p:childTnLst>
                                </p:cTn>
                              </p:par>
                              <p:par>
                                <p:cTn id="59" presetID="47" presetClass="entr" presetSubtype="0" fill="hold" grpId="0" nodeType="withEffect">
                                  <p:stCondLst>
                                    <p:cond delay="250"/>
                                  </p:stCondLst>
                                  <p:childTnLst>
                                    <p:set>
                                      <p:cBhvr>
                                        <p:cTn id="60" dur="1" fill="hold">
                                          <p:stCondLst>
                                            <p:cond delay="0"/>
                                          </p:stCondLst>
                                        </p:cTn>
                                        <p:tgtEl>
                                          <p:spTgt spid="88"/>
                                        </p:tgtEl>
                                        <p:attrNameLst>
                                          <p:attrName>style.visibility</p:attrName>
                                        </p:attrNameLst>
                                      </p:cBhvr>
                                      <p:to>
                                        <p:strVal val="visible"/>
                                      </p:to>
                                    </p:set>
                                    <p:animEffect transition="in" filter="fade">
                                      <p:cBhvr>
                                        <p:cTn id="61" dur="350"/>
                                        <p:tgtEl>
                                          <p:spTgt spid="88"/>
                                        </p:tgtEl>
                                      </p:cBhvr>
                                    </p:animEffect>
                                    <p:anim calcmode="lin" valueType="num">
                                      <p:cBhvr>
                                        <p:cTn id="62" dur="350" fill="hold"/>
                                        <p:tgtEl>
                                          <p:spTgt spid="88"/>
                                        </p:tgtEl>
                                        <p:attrNameLst>
                                          <p:attrName>ppt_x</p:attrName>
                                        </p:attrNameLst>
                                      </p:cBhvr>
                                      <p:tavLst>
                                        <p:tav tm="0">
                                          <p:val>
                                            <p:strVal val="#ppt_x"/>
                                          </p:val>
                                        </p:tav>
                                        <p:tav tm="100000">
                                          <p:val>
                                            <p:strVal val="#ppt_x"/>
                                          </p:val>
                                        </p:tav>
                                      </p:tavLst>
                                    </p:anim>
                                    <p:anim calcmode="lin" valueType="num">
                                      <p:cBhvr>
                                        <p:cTn id="63" dur="350" fill="hold"/>
                                        <p:tgtEl>
                                          <p:spTgt spid="88"/>
                                        </p:tgtEl>
                                        <p:attrNameLst>
                                          <p:attrName>ppt_y</p:attrName>
                                        </p:attrNameLst>
                                      </p:cBhvr>
                                      <p:tavLst>
                                        <p:tav tm="0">
                                          <p:val>
                                            <p:strVal val="#ppt_y-.1"/>
                                          </p:val>
                                        </p:tav>
                                        <p:tav tm="100000">
                                          <p:val>
                                            <p:strVal val="#ppt_y"/>
                                          </p:val>
                                        </p:tav>
                                      </p:tavLst>
                                    </p:anim>
                                  </p:childTnLst>
                                </p:cTn>
                              </p:par>
                              <p:par>
                                <p:cTn id="64" presetID="47" presetClass="entr" presetSubtype="0" fill="hold" grpId="0" nodeType="withEffect">
                                  <p:stCondLst>
                                    <p:cond delay="200"/>
                                  </p:stCondLst>
                                  <p:childTnLst>
                                    <p:set>
                                      <p:cBhvr>
                                        <p:cTn id="65" dur="1" fill="hold">
                                          <p:stCondLst>
                                            <p:cond delay="0"/>
                                          </p:stCondLst>
                                        </p:cTn>
                                        <p:tgtEl>
                                          <p:spTgt spid="90"/>
                                        </p:tgtEl>
                                        <p:attrNameLst>
                                          <p:attrName>style.visibility</p:attrName>
                                        </p:attrNameLst>
                                      </p:cBhvr>
                                      <p:to>
                                        <p:strVal val="visible"/>
                                      </p:to>
                                    </p:set>
                                    <p:animEffect transition="in" filter="fade">
                                      <p:cBhvr>
                                        <p:cTn id="66" dur="350"/>
                                        <p:tgtEl>
                                          <p:spTgt spid="90"/>
                                        </p:tgtEl>
                                      </p:cBhvr>
                                    </p:animEffect>
                                    <p:anim calcmode="lin" valueType="num">
                                      <p:cBhvr>
                                        <p:cTn id="67" dur="350" fill="hold"/>
                                        <p:tgtEl>
                                          <p:spTgt spid="90"/>
                                        </p:tgtEl>
                                        <p:attrNameLst>
                                          <p:attrName>ppt_x</p:attrName>
                                        </p:attrNameLst>
                                      </p:cBhvr>
                                      <p:tavLst>
                                        <p:tav tm="0">
                                          <p:val>
                                            <p:strVal val="#ppt_x"/>
                                          </p:val>
                                        </p:tav>
                                        <p:tav tm="100000">
                                          <p:val>
                                            <p:strVal val="#ppt_x"/>
                                          </p:val>
                                        </p:tav>
                                      </p:tavLst>
                                    </p:anim>
                                    <p:anim calcmode="lin" valueType="num">
                                      <p:cBhvr>
                                        <p:cTn id="68" dur="350" fill="hold"/>
                                        <p:tgtEl>
                                          <p:spTgt spid="90"/>
                                        </p:tgtEl>
                                        <p:attrNameLst>
                                          <p:attrName>ppt_y</p:attrName>
                                        </p:attrNameLst>
                                      </p:cBhvr>
                                      <p:tavLst>
                                        <p:tav tm="0">
                                          <p:val>
                                            <p:strVal val="#ppt_y-.1"/>
                                          </p:val>
                                        </p:tav>
                                        <p:tav tm="100000">
                                          <p:val>
                                            <p:strVal val="#ppt_y"/>
                                          </p:val>
                                        </p:tav>
                                      </p:tavLst>
                                    </p:anim>
                                  </p:childTnLst>
                                </p:cTn>
                              </p:par>
                              <p:par>
                                <p:cTn id="69" presetID="47" presetClass="entr" presetSubtype="0" fill="hold" grpId="0" nodeType="withEffect">
                                  <p:stCondLst>
                                    <p:cond delay="150"/>
                                  </p:stCondLst>
                                  <p:childTnLst>
                                    <p:set>
                                      <p:cBhvr>
                                        <p:cTn id="70" dur="1" fill="hold">
                                          <p:stCondLst>
                                            <p:cond delay="0"/>
                                          </p:stCondLst>
                                        </p:cTn>
                                        <p:tgtEl>
                                          <p:spTgt spid="89"/>
                                        </p:tgtEl>
                                        <p:attrNameLst>
                                          <p:attrName>style.visibility</p:attrName>
                                        </p:attrNameLst>
                                      </p:cBhvr>
                                      <p:to>
                                        <p:strVal val="visible"/>
                                      </p:to>
                                    </p:set>
                                    <p:animEffect transition="in" filter="fade">
                                      <p:cBhvr>
                                        <p:cTn id="71" dur="350"/>
                                        <p:tgtEl>
                                          <p:spTgt spid="89"/>
                                        </p:tgtEl>
                                      </p:cBhvr>
                                    </p:animEffect>
                                    <p:anim calcmode="lin" valueType="num">
                                      <p:cBhvr>
                                        <p:cTn id="72" dur="350" fill="hold"/>
                                        <p:tgtEl>
                                          <p:spTgt spid="89"/>
                                        </p:tgtEl>
                                        <p:attrNameLst>
                                          <p:attrName>ppt_x</p:attrName>
                                        </p:attrNameLst>
                                      </p:cBhvr>
                                      <p:tavLst>
                                        <p:tav tm="0">
                                          <p:val>
                                            <p:strVal val="#ppt_x"/>
                                          </p:val>
                                        </p:tav>
                                        <p:tav tm="100000">
                                          <p:val>
                                            <p:strVal val="#ppt_x"/>
                                          </p:val>
                                        </p:tav>
                                      </p:tavLst>
                                    </p:anim>
                                    <p:anim calcmode="lin" valueType="num">
                                      <p:cBhvr>
                                        <p:cTn id="73" dur="350" fill="hold"/>
                                        <p:tgtEl>
                                          <p:spTgt spid="89"/>
                                        </p:tgtEl>
                                        <p:attrNameLst>
                                          <p:attrName>ppt_y</p:attrName>
                                        </p:attrNameLst>
                                      </p:cBhvr>
                                      <p:tavLst>
                                        <p:tav tm="0">
                                          <p:val>
                                            <p:strVal val="#ppt_y-.1"/>
                                          </p:val>
                                        </p:tav>
                                        <p:tav tm="100000">
                                          <p:val>
                                            <p:strVal val="#ppt_y"/>
                                          </p:val>
                                        </p:tav>
                                      </p:tavLst>
                                    </p:anim>
                                  </p:childTnLst>
                                </p:cTn>
                              </p:par>
                              <p:par>
                                <p:cTn id="74" presetID="47" presetClass="entr" presetSubtype="0" fill="hold" grpId="0" nodeType="withEffect">
                                  <p:stCondLst>
                                    <p:cond delay="100"/>
                                  </p:stCondLst>
                                  <p:childTnLst>
                                    <p:set>
                                      <p:cBhvr>
                                        <p:cTn id="75" dur="1" fill="hold">
                                          <p:stCondLst>
                                            <p:cond delay="0"/>
                                          </p:stCondLst>
                                        </p:cTn>
                                        <p:tgtEl>
                                          <p:spTgt spid="87"/>
                                        </p:tgtEl>
                                        <p:attrNameLst>
                                          <p:attrName>style.visibility</p:attrName>
                                        </p:attrNameLst>
                                      </p:cBhvr>
                                      <p:to>
                                        <p:strVal val="visible"/>
                                      </p:to>
                                    </p:set>
                                    <p:animEffect transition="in" filter="fade">
                                      <p:cBhvr>
                                        <p:cTn id="76" dur="350"/>
                                        <p:tgtEl>
                                          <p:spTgt spid="87"/>
                                        </p:tgtEl>
                                      </p:cBhvr>
                                    </p:animEffect>
                                    <p:anim calcmode="lin" valueType="num">
                                      <p:cBhvr>
                                        <p:cTn id="77" dur="350" fill="hold"/>
                                        <p:tgtEl>
                                          <p:spTgt spid="87"/>
                                        </p:tgtEl>
                                        <p:attrNameLst>
                                          <p:attrName>ppt_x</p:attrName>
                                        </p:attrNameLst>
                                      </p:cBhvr>
                                      <p:tavLst>
                                        <p:tav tm="0">
                                          <p:val>
                                            <p:strVal val="#ppt_x"/>
                                          </p:val>
                                        </p:tav>
                                        <p:tav tm="100000">
                                          <p:val>
                                            <p:strVal val="#ppt_x"/>
                                          </p:val>
                                        </p:tav>
                                      </p:tavLst>
                                    </p:anim>
                                    <p:anim calcmode="lin" valueType="num">
                                      <p:cBhvr>
                                        <p:cTn id="78" dur="350" fill="hold"/>
                                        <p:tgtEl>
                                          <p:spTgt spid="87"/>
                                        </p:tgtEl>
                                        <p:attrNameLst>
                                          <p:attrName>ppt_y</p:attrName>
                                        </p:attrNameLst>
                                      </p:cBhvr>
                                      <p:tavLst>
                                        <p:tav tm="0">
                                          <p:val>
                                            <p:strVal val="#ppt_y-.1"/>
                                          </p:val>
                                        </p:tav>
                                        <p:tav tm="100000">
                                          <p:val>
                                            <p:strVal val="#ppt_y"/>
                                          </p:val>
                                        </p:tav>
                                      </p:tavLst>
                                    </p:anim>
                                  </p:childTnLst>
                                </p:cTn>
                              </p:par>
                              <p:par>
                                <p:cTn id="79" presetID="47" presetClass="entr" presetSubtype="0" fill="hold" grpId="0" nodeType="withEffect">
                                  <p:stCondLst>
                                    <p:cond delay="200"/>
                                  </p:stCondLst>
                                  <p:childTnLst>
                                    <p:set>
                                      <p:cBhvr>
                                        <p:cTn id="80" dur="1" fill="hold">
                                          <p:stCondLst>
                                            <p:cond delay="0"/>
                                          </p:stCondLst>
                                        </p:cTn>
                                        <p:tgtEl>
                                          <p:spTgt spid="94"/>
                                        </p:tgtEl>
                                        <p:attrNameLst>
                                          <p:attrName>style.visibility</p:attrName>
                                        </p:attrNameLst>
                                      </p:cBhvr>
                                      <p:to>
                                        <p:strVal val="visible"/>
                                      </p:to>
                                    </p:set>
                                    <p:animEffect transition="in" filter="fade">
                                      <p:cBhvr>
                                        <p:cTn id="81" dur="350"/>
                                        <p:tgtEl>
                                          <p:spTgt spid="94"/>
                                        </p:tgtEl>
                                      </p:cBhvr>
                                    </p:animEffect>
                                    <p:anim calcmode="lin" valueType="num">
                                      <p:cBhvr>
                                        <p:cTn id="82" dur="350" fill="hold"/>
                                        <p:tgtEl>
                                          <p:spTgt spid="94"/>
                                        </p:tgtEl>
                                        <p:attrNameLst>
                                          <p:attrName>ppt_x</p:attrName>
                                        </p:attrNameLst>
                                      </p:cBhvr>
                                      <p:tavLst>
                                        <p:tav tm="0">
                                          <p:val>
                                            <p:strVal val="#ppt_x"/>
                                          </p:val>
                                        </p:tav>
                                        <p:tav tm="100000">
                                          <p:val>
                                            <p:strVal val="#ppt_x"/>
                                          </p:val>
                                        </p:tav>
                                      </p:tavLst>
                                    </p:anim>
                                    <p:anim calcmode="lin" valueType="num">
                                      <p:cBhvr>
                                        <p:cTn id="83" dur="350" fill="hold"/>
                                        <p:tgtEl>
                                          <p:spTgt spid="94"/>
                                        </p:tgtEl>
                                        <p:attrNameLst>
                                          <p:attrName>ppt_y</p:attrName>
                                        </p:attrNameLst>
                                      </p:cBhvr>
                                      <p:tavLst>
                                        <p:tav tm="0">
                                          <p:val>
                                            <p:strVal val="#ppt_y-.1"/>
                                          </p:val>
                                        </p:tav>
                                        <p:tav tm="100000">
                                          <p:val>
                                            <p:strVal val="#ppt_y"/>
                                          </p:val>
                                        </p:tav>
                                      </p:tavLst>
                                    </p:anim>
                                  </p:childTnLst>
                                </p:cTn>
                              </p:par>
                              <p:par>
                                <p:cTn id="84" presetID="47" presetClass="entr" presetSubtype="0" fill="hold" grpId="0" nodeType="withEffect">
                                  <p:stCondLst>
                                    <p:cond delay="250"/>
                                  </p:stCondLst>
                                  <p:childTnLst>
                                    <p:set>
                                      <p:cBhvr>
                                        <p:cTn id="85" dur="1" fill="hold">
                                          <p:stCondLst>
                                            <p:cond delay="0"/>
                                          </p:stCondLst>
                                        </p:cTn>
                                        <p:tgtEl>
                                          <p:spTgt spid="96"/>
                                        </p:tgtEl>
                                        <p:attrNameLst>
                                          <p:attrName>style.visibility</p:attrName>
                                        </p:attrNameLst>
                                      </p:cBhvr>
                                      <p:to>
                                        <p:strVal val="visible"/>
                                      </p:to>
                                    </p:set>
                                    <p:animEffect transition="in" filter="fade">
                                      <p:cBhvr>
                                        <p:cTn id="86" dur="350"/>
                                        <p:tgtEl>
                                          <p:spTgt spid="96"/>
                                        </p:tgtEl>
                                      </p:cBhvr>
                                    </p:animEffect>
                                    <p:anim calcmode="lin" valueType="num">
                                      <p:cBhvr>
                                        <p:cTn id="87" dur="350" fill="hold"/>
                                        <p:tgtEl>
                                          <p:spTgt spid="96"/>
                                        </p:tgtEl>
                                        <p:attrNameLst>
                                          <p:attrName>ppt_x</p:attrName>
                                        </p:attrNameLst>
                                      </p:cBhvr>
                                      <p:tavLst>
                                        <p:tav tm="0">
                                          <p:val>
                                            <p:strVal val="#ppt_x"/>
                                          </p:val>
                                        </p:tav>
                                        <p:tav tm="100000">
                                          <p:val>
                                            <p:strVal val="#ppt_x"/>
                                          </p:val>
                                        </p:tav>
                                      </p:tavLst>
                                    </p:anim>
                                    <p:anim calcmode="lin" valueType="num">
                                      <p:cBhvr>
                                        <p:cTn id="88" dur="350" fill="hold"/>
                                        <p:tgtEl>
                                          <p:spTgt spid="96"/>
                                        </p:tgtEl>
                                        <p:attrNameLst>
                                          <p:attrName>ppt_y</p:attrName>
                                        </p:attrNameLst>
                                      </p:cBhvr>
                                      <p:tavLst>
                                        <p:tav tm="0">
                                          <p:val>
                                            <p:strVal val="#ppt_y-.1"/>
                                          </p:val>
                                        </p:tav>
                                        <p:tav tm="100000">
                                          <p:val>
                                            <p:strVal val="#ppt_y"/>
                                          </p:val>
                                        </p:tav>
                                      </p:tavLst>
                                    </p:anim>
                                  </p:childTnLst>
                                </p:cTn>
                              </p:par>
                              <p:par>
                                <p:cTn id="89" presetID="47" presetClass="entr" presetSubtype="0" fill="hold" grpId="0" nodeType="withEffect">
                                  <p:stCondLst>
                                    <p:cond delay="300"/>
                                  </p:stCondLst>
                                  <p:childTnLst>
                                    <p:set>
                                      <p:cBhvr>
                                        <p:cTn id="90" dur="1" fill="hold">
                                          <p:stCondLst>
                                            <p:cond delay="0"/>
                                          </p:stCondLst>
                                        </p:cTn>
                                        <p:tgtEl>
                                          <p:spTgt spid="97"/>
                                        </p:tgtEl>
                                        <p:attrNameLst>
                                          <p:attrName>style.visibility</p:attrName>
                                        </p:attrNameLst>
                                      </p:cBhvr>
                                      <p:to>
                                        <p:strVal val="visible"/>
                                      </p:to>
                                    </p:set>
                                    <p:animEffect transition="in" filter="fade">
                                      <p:cBhvr>
                                        <p:cTn id="91" dur="350"/>
                                        <p:tgtEl>
                                          <p:spTgt spid="97"/>
                                        </p:tgtEl>
                                      </p:cBhvr>
                                    </p:animEffect>
                                    <p:anim calcmode="lin" valueType="num">
                                      <p:cBhvr>
                                        <p:cTn id="92" dur="350" fill="hold"/>
                                        <p:tgtEl>
                                          <p:spTgt spid="97"/>
                                        </p:tgtEl>
                                        <p:attrNameLst>
                                          <p:attrName>ppt_x</p:attrName>
                                        </p:attrNameLst>
                                      </p:cBhvr>
                                      <p:tavLst>
                                        <p:tav tm="0">
                                          <p:val>
                                            <p:strVal val="#ppt_x"/>
                                          </p:val>
                                        </p:tav>
                                        <p:tav tm="100000">
                                          <p:val>
                                            <p:strVal val="#ppt_x"/>
                                          </p:val>
                                        </p:tav>
                                      </p:tavLst>
                                    </p:anim>
                                    <p:anim calcmode="lin" valueType="num">
                                      <p:cBhvr>
                                        <p:cTn id="93" dur="350" fill="hold"/>
                                        <p:tgtEl>
                                          <p:spTgt spid="97"/>
                                        </p:tgtEl>
                                        <p:attrNameLst>
                                          <p:attrName>ppt_y</p:attrName>
                                        </p:attrNameLst>
                                      </p:cBhvr>
                                      <p:tavLst>
                                        <p:tav tm="0">
                                          <p:val>
                                            <p:strVal val="#ppt_y-.1"/>
                                          </p:val>
                                        </p:tav>
                                        <p:tav tm="100000">
                                          <p:val>
                                            <p:strVal val="#ppt_y"/>
                                          </p:val>
                                        </p:tav>
                                      </p:tavLst>
                                    </p:anim>
                                  </p:childTnLst>
                                </p:cTn>
                              </p:par>
                              <p:par>
                                <p:cTn id="94" presetID="47" presetClass="entr" presetSubtype="0" fill="hold" grpId="0" nodeType="withEffect">
                                  <p:stCondLst>
                                    <p:cond delay="350"/>
                                  </p:stCondLst>
                                  <p:childTnLst>
                                    <p:set>
                                      <p:cBhvr>
                                        <p:cTn id="95" dur="1" fill="hold">
                                          <p:stCondLst>
                                            <p:cond delay="0"/>
                                          </p:stCondLst>
                                        </p:cTn>
                                        <p:tgtEl>
                                          <p:spTgt spid="95"/>
                                        </p:tgtEl>
                                        <p:attrNameLst>
                                          <p:attrName>style.visibility</p:attrName>
                                        </p:attrNameLst>
                                      </p:cBhvr>
                                      <p:to>
                                        <p:strVal val="visible"/>
                                      </p:to>
                                    </p:set>
                                    <p:animEffect transition="in" filter="fade">
                                      <p:cBhvr>
                                        <p:cTn id="96" dur="350"/>
                                        <p:tgtEl>
                                          <p:spTgt spid="95"/>
                                        </p:tgtEl>
                                      </p:cBhvr>
                                    </p:animEffect>
                                    <p:anim calcmode="lin" valueType="num">
                                      <p:cBhvr>
                                        <p:cTn id="97" dur="350" fill="hold"/>
                                        <p:tgtEl>
                                          <p:spTgt spid="95"/>
                                        </p:tgtEl>
                                        <p:attrNameLst>
                                          <p:attrName>ppt_x</p:attrName>
                                        </p:attrNameLst>
                                      </p:cBhvr>
                                      <p:tavLst>
                                        <p:tav tm="0">
                                          <p:val>
                                            <p:strVal val="#ppt_x"/>
                                          </p:val>
                                        </p:tav>
                                        <p:tav tm="100000">
                                          <p:val>
                                            <p:strVal val="#ppt_x"/>
                                          </p:val>
                                        </p:tav>
                                      </p:tavLst>
                                    </p:anim>
                                    <p:anim calcmode="lin" valueType="num">
                                      <p:cBhvr>
                                        <p:cTn id="98" dur="350" fill="hold"/>
                                        <p:tgtEl>
                                          <p:spTgt spid="95"/>
                                        </p:tgtEl>
                                        <p:attrNameLst>
                                          <p:attrName>ppt_y</p:attrName>
                                        </p:attrNameLst>
                                      </p:cBhvr>
                                      <p:tavLst>
                                        <p:tav tm="0">
                                          <p:val>
                                            <p:strVal val="#ppt_y-.1"/>
                                          </p:val>
                                        </p:tav>
                                        <p:tav tm="100000">
                                          <p:val>
                                            <p:strVal val="#ppt_y"/>
                                          </p:val>
                                        </p:tav>
                                      </p:tavLst>
                                    </p:anim>
                                  </p:childTnLst>
                                </p:cTn>
                              </p:par>
                              <p:par>
                                <p:cTn id="99" presetID="47" presetClass="entr" presetSubtype="0" fill="hold" grpId="0" nodeType="withEffect">
                                  <p:stCondLst>
                                    <p:cond delay="400"/>
                                  </p:stCondLst>
                                  <p:childTnLst>
                                    <p:set>
                                      <p:cBhvr>
                                        <p:cTn id="100" dur="1" fill="hold">
                                          <p:stCondLst>
                                            <p:cond delay="0"/>
                                          </p:stCondLst>
                                        </p:cTn>
                                        <p:tgtEl>
                                          <p:spTgt spid="99"/>
                                        </p:tgtEl>
                                        <p:attrNameLst>
                                          <p:attrName>style.visibility</p:attrName>
                                        </p:attrNameLst>
                                      </p:cBhvr>
                                      <p:to>
                                        <p:strVal val="visible"/>
                                      </p:to>
                                    </p:set>
                                    <p:animEffect transition="in" filter="fade">
                                      <p:cBhvr>
                                        <p:cTn id="101" dur="350"/>
                                        <p:tgtEl>
                                          <p:spTgt spid="99"/>
                                        </p:tgtEl>
                                      </p:cBhvr>
                                    </p:animEffect>
                                    <p:anim calcmode="lin" valueType="num">
                                      <p:cBhvr>
                                        <p:cTn id="102" dur="350" fill="hold"/>
                                        <p:tgtEl>
                                          <p:spTgt spid="99"/>
                                        </p:tgtEl>
                                        <p:attrNameLst>
                                          <p:attrName>ppt_x</p:attrName>
                                        </p:attrNameLst>
                                      </p:cBhvr>
                                      <p:tavLst>
                                        <p:tav tm="0">
                                          <p:val>
                                            <p:strVal val="#ppt_x"/>
                                          </p:val>
                                        </p:tav>
                                        <p:tav tm="100000">
                                          <p:val>
                                            <p:strVal val="#ppt_x"/>
                                          </p:val>
                                        </p:tav>
                                      </p:tavLst>
                                    </p:anim>
                                    <p:anim calcmode="lin" valueType="num">
                                      <p:cBhvr>
                                        <p:cTn id="103" dur="350" fill="hold"/>
                                        <p:tgtEl>
                                          <p:spTgt spid="99"/>
                                        </p:tgtEl>
                                        <p:attrNameLst>
                                          <p:attrName>ppt_y</p:attrName>
                                        </p:attrNameLst>
                                      </p:cBhvr>
                                      <p:tavLst>
                                        <p:tav tm="0">
                                          <p:val>
                                            <p:strVal val="#ppt_y-.1"/>
                                          </p:val>
                                        </p:tav>
                                        <p:tav tm="100000">
                                          <p:val>
                                            <p:strVal val="#ppt_y"/>
                                          </p:val>
                                        </p:tav>
                                      </p:tavLst>
                                    </p:anim>
                                  </p:childTnLst>
                                </p:cTn>
                              </p:par>
                              <p:par>
                                <p:cTn id="104" presetID="47" presetClass="entr" presetSubtype="0" fill="hold" grpId="0" nodeType="withEffect">
                                  <p:stCondLst>
                                    <p:cond delay="450"/>
                                  </p:stCondLst>
                                  <p:childTnLst>
                                    <p:set>
                                      <p:cBhvr>
                                        <p:cTn id="105" dur="1" fill="hold">
                                          <p:stCondLst>
                                            <p:cond delay="0"/>
                                          </p:stCondLst>
                                        </p:cTn>
                                        <p:tgtEl>
                                          <p:spTgt spid="100"/>
                                        </p:tgtEl>
                                        <p:attrNameLst>
                                          <p:attrName>style.visibility</p:attrName>
                                        </p:attrNameLst>
                                      </p:cBhvr>
                                      <p:to>
                                        <p:strVal val="visible"/>
                                      </p:to>
                                    </p:set>
                                    <p:animEffect transition="in" filter="fade">
                                      <p:cBhvr>
                                        <p:cTn id="106" dur="350"/>
                                        <p:tgtEl>
                                          <p:spTgt spid="100"/>
                                        </p:tgtEl>
                                      </p:cBhvr>
                                    </p:animEffect>
                                    <p:anim calcmode="lin" valueType="num">
                                      <p:cBhvr>
                                        <p:cTn id="107" dur="350" fill="hold"/>
                                        <p:tgtEl>
                                          <p:spTgt spid="100"/>
                                        </p:tgtEl>
                                        <p:attrNameLst>
                                          <p:attrName>ppt_x</p:attrName>
                                        </p:attrNameLst>
                                      </p:cBhvr>
                                      <p:tavLst>
                                        <p:tav tm="0">
                                          <p:val>
                                            <p:strVal val="#ppt_x"/>
                                          </p:val>
                                        </p:tav>
                                        <p:tav tm="100000">
                                          <p:val>
                                            <p:strVal val="#ppt_x"/>
                                          </p:val>
                                        </p:tav>
                                      </p:tavLst>
                                    </p:anim>
                                    <p:anim calcmode="lin" valueType="num">
                                      <p:cBhvr>
                                        <p:cTn id="108" dur="350" fill="hold"/>
                                        <p:tgtEl>
                                          <p:spTgt spid="100"/>
                                        </p:tgtEl>
                                        <p:attrNameLst>
                                          <p:attrName>ppt_y</p:attrName>
                                        </p:attrNameLst>
                                      </p:cBhvr>
                                      <p:tavLst>
                                        <p:tav tm="0">
                                          <p:val>
                                            <p:strVal val="#ppt_y-.1"/>
                                          </p:val>
                                        </p:tav>
                                        <p:tav tm="100000">
                                          <p:val>
                                            <p:strVal val="#ppt_y"/>
                                          </p:val>
                                        </p:tav>
                                      </p:tavLst>
                                    </p:anim>
                                  </p:childTnLst>
                                </p:cTn>
                              </p:par>
                              <p:par>
                                <p:cTn id="109" presetID="47" presetClass="entr" presetSubtype="0" fill="hold" grpId="0" nodeType="withEffect">
                                  <p:stCondLst>
                                    <p:cond delay="500"/>
                                  </p:stCondLst>
                                  <p:childTnLst>
                                    <p:set>
                                      <p:cBhvr>
                                        <p:cTn id="110" dur="1" fill="hold">
                                          <p:stCondLst>
                                            <p:cond delay="0"/>
                                          </p:stCondLst>
                                        </p:cTn>
                                        <p:tgtEl>
                                          <p:spTgt spid="98"/>
                                        </p:tgtEl>
                                        <p:attrNameLst>
                                          <p:attrName>style.visibility</p:attrName>
                                        </p:attrNameLst>
                                      </p:cBhvr>
                                      <p:to>
                                        <p:strVal val="visible"/>
                                      </p:to>
                                    </p:set>
                                    <p:animEffect transition="in" filter="fade">
                                      <p:cBhvr>
                                        <p:cTn id="111" dur="350"/>
                                        <p:tgtEl>
                                          <p:spTgt spid="98"/>
                                        </p:tgtEl>
                                      </p:cBhvr>
                                    </p:animEffect>
                                    <p:anim calcmode="lin" valueType="num">
                                      <p:cBhvr>
                                        <p:cTn id="112" dur="350" fill="hold"/>
                                        <p:tgtEl>
                                          <p:spTgt spid="98"/>
                                        </p:tgtEl>
                                        <p:attrNameLst>
                                          <p:attrName>ppt_x</p:attrName>
                                        </p:attrNameLst>
                                      </p:cBhvr>
                                      <p:tavLst>
                                        <p:tav tm="0">
                                          <p:val>
                                            <p:strVal val="#ppt_x"/>
                                          </p:val>
                                        </p:tav>
                                        <p:tav tm="100000">
                                          <p:val>
                                            <p:strVal val="#ppt_x"/>
                                          </p:val>
                                        </p:tav>
                                      </p:tavLst>
                                    </p:anim>
                                    <p:anim calcmode="lin" valueType="num">
                                      <p:cBhvr>
                                        <p:cTn id="113" dur="350" fill="hold"/>
                                        <p:tgtEl>
                                          <p:spTgt spid="98"/>
                                        </p:tgtEl>
                                        <p:attrNameLst>
                                          <p:attrName>ppt_y</p:attrName>
                                        </p:attrNameLst>
                                      </p:cBhvr>
                                      <p:tavLst>
                                        <p:tav tm="0">
                                          <p:val>
                                            <p:strVal val="#ppt_y-.1"/>
                                          </p:val>
                                        </p:tav>
                                        <p:tav tm="100000">
                                          <p:val>
                                            <p:strVal val="#ppt_y"/>
                                          </p:val>
                                        </p:tav>
                                      </p:tavLst>
                                    </p:anim>
                                  </p:childTnLst>
                                </p:cTn>
                              </p:par>
                            </p:childTnLst>
                          </p:cTn>
                        </p:par>
                      </p:childTnLst>
                    </p:cTn>
                  </p:par>
                  <p:par>
                    <p:cTn id="114" fill="hold">
                      <p:stCondLst>
                        <p:cond delay="indefinite"/>
                      </p:stCondLst>
                      <p:childTnLst>
                        <p:par>
                          <p:cTn id="115" fill="hold">
                            <p:stCondLst>
                              <p:cond delay="0"/>
                            </p:stCondLst>
                            <p:childTnLst>
                              <p:par>
                                <p:cTn id="116" presetID="22" presetClass="entr" presetSubtype="1" fill="hold" nodeType="clickEffect">
                                  <p:stCondLst>
                                    <p:cond delay="0"/>
                                  </p:stCondLst>
                                  <p:childTnLst>
                                    <p:set>
                                      <p:cBhvr>
                                        <p:cTn id="117" dur="1" fill="hold">
                                          <p:stCondLst>
                                            <p:cond delay="0"/>
                                          </p:stCondLst>
                                        </p:cTn>
                                        <p:tgtEl>
                                          <p:spTgt spid="121"/>
                                        </p:tgtEl>
                                        <p:attrNameLst>
                                          <p:attrName>style.visibility</p:attrName>
                                        </p:attrNameLst>
                                      </p:cBhvr>
                                      <p:to>
                                        <p:strVal val="visible"/>
                                      </p:to>
                                    </p:set>
                                    <p:animEffect transition="in" filter="wipe(up)">
                                      <p:cBhvr>
                                        <p:cTn id="118" dur="500"/>
                                        <p:tgtEl>
                                          <p:spTgt spid="121"/>
                                        </p:tgtEl>
                                      </p:cBhvr>
                                    </p:animEffect>
                                  </p:childTnLst>
                                </p:cTn>
                              </p:par>
                              <p:par>
                                <p:cTn id="119" presetID="22" presetClass="entr" presetSubtype="1" fill="hold" nodeType="withEffect">
                                  <p:stCondLst>
                                    <p:cond delay="0"/>
                                  </p:stCondLst>
                                  <p:childTnLst>
                                    <p:set>
                                      <p:cBhvr>
                                        <p:cTn id="120" dur="1" fill="hold">
                                          <p:stCondLst>
                                            <p:cond delay="0"/>
                                          </p:stCondLst>
                                        </p:cTn>
                                        <p:tgtEl>
                                          <p:spTgt spid="123"/>
                                        </p:tgtEl>
                                        <p:attrNameLst>
                                          <p:attrName>style.visibility</p:attrName>
                                        </p:attrNameLst>
                                      </p:cBhvr>
                                      <p:to>
                                        <p:strVal val="visible"/>
                                      </p:to>
                                    </p:set>
                                    <p:animEffect transition="in" filter="wipe(up)">
                                      <p:cBhvr>
                                        <p:cTn id="121" dur="500"/>
                                        <p:tgtEl>
                                          <p:spTgt spid="123"/>
                                        </p:tgtEl>
                                      </p:cBhvr>
                                    </p:animEffect>
                                  </p:childTnLst>
                                </p:cTn>
                              </p:par>
                              <p:par>
                                <p:cTn id="122" presetID="22" presetClass="entr" presetSubtype="8" fill="hold" nodeType="withEffect">
                                  <p:stCondLst>
                                    <p:cond delay="0"/>
                                  </p:stCondLst>
                                  <p:childTnLst>
                                    <p:set>
                                      <p:cBhvr>
                                        <p:cTn id="123" dur="1" fill="hold">
                                          <p:stCondLst>
                                            <p:cond delay="0"/>
                                          </p:stCondLst>
                                        </p:cTn>
                                        <p:tgtEl>
                                          <p:spTgt spid="102"/>
                                        </p:tgtEl>
                                        <p:attrNameLst>
                                          <p:attrName>style.visibility</p:attrName>
                                        </p:attrNameLst>
                                      </p:cBhvr>
                                      <p:to>
                                        <p:strVal val="visible"/>
                                      </p:to>
                                    </p:set>
                                    <p:animEffect transition="in" filter="wipe(left)">
                                      <p:cBhvr>
                                        <p:cTn id="124" dur="500"/>
                                        <p:tgtEl>
                                          <p:spTgt spid="102"/>
                                        </p:tgtEl>
                                      </p:cBhvr>
                                    </p:animEffect>
                                  </p:childTnLst>
                                </p:cTn>
                              </p:par>
                              <p:par>
                                <p:cTn id="125" presetID="22" presetClass="entr" presetSubtype="8" fill="hold" nodeType="withEffect">
                                  <p:stCondLst>
                                    <p:cond delay="0"/>
                                  </p:stCondLst>
                                  <p:childTnLst>
                                    <p:set>
                                      <p:cBhvr>
                                        <p:cTn id="126" dur="1" fill="hold">
                                          <p:stCondLst>
                                            <p:cond delay="0"/>
                                          </p:stCondLst>
                                        </p:cTn>
                                        <p:tgtEl>
                                          <p:spTgt spid="103"/>
                                        </p:tgtEl>
                                        <p:attrNameLst>
                                          <p:attrName>style.visibility</p:attrName>
                                        </p:attrNameLst>
                                      </p:cBhvr>
                                      <p:to>
                                        <p:strVal val="visible"/>
                                      </p:to>
                                    </p:set>
                                    <p:animEffect transition="in" filter="wipe(left)">
                                      <p:cBhvr>
                                        <p:cTn id="127" dur="500"/>
                                        <p:tgtEl>
                                          <p:spTgt spid="103"/>
                                        </p:tgtEl>
                                      </p:cBhvr>
                                    </p:animEffect>
                                  </p:childTnLst>
                                </p:cTn>
                              </p:par>
                              <p:par>
                                <p:cTn id="128" presetID="22" presetClass="entr" presetSubtype="8" fill="hold" nodeType="withEffect">
                                  <p:stCondLst>
                                    <p:cond delay="0"/>
                                  </p:stCondLst>
                                  <p:childTnLst>
                                    <p:set>
                                      <p:cBhvr>
                                        <p:cTn id="129" dur="1" fill="hold">
                                          <p:stCondLst>
                                            <p:cond delay="0"/>
                                          </p:stCondLst>
                                        </p:cTn>
                                        <p:tgtEl>
                                          <p:spTgt spid="118"/>
                                        </p:tgtEl>
                                        <p:attrNameLst>
                                          <p:attrName>style.visibility</p:attrName>
                                        </p:attrNameLst>
                                      </p:cBhvr>
                                      <p:to>
                                        <p:strVal val="visible"/>
                                      </p:to>
                                    </p:set>
                                    <p:animEffect transition="in" filter="wipe(left)">
                                      <p:cBhvr>
                                        <p:cTn id="130" dur="500"/>
                                        <p:tgtEl>
                                          <p:spTgt spid="118"/>
                                        </p:tgtEl>
                                      </p:cBhvr>
                                    </p:animEffect>
                                  </p:childTnLst>
                                </p:cTn>
                              </p:par>
                              <p:par>
                                <p:cTn id="131" presetID="22" presetClass="entr" presetSubtype="8" fill="hold" nodeType="withEffect">
                                  <p:stCondLst>
                                    <p:cond delay="0"/>
                                  </p:stCondLst>
                                  <p:childTnLst>
                                    <p:set>
                                      <p:cBhvr>
                                        <p:cTn id="132" dur="1" fill="hold">
                                          <p:stCondLst>
                                            <p:cond delay="0"/>
                                          </p:stCondLst>
                                        </p:cTn>
                                        <p:tgtEl>
                                          <p:spTgt spid="119"/>
                                        </p:tgtEl>
                                        <p:attrNameLst>
                                          <p:attrName>style.visibility</p:attrName>
                                        </p:attrNameLst>
                                      </p:cBhvr>
                                      <p:to>
                                        <p:strVal val="visible"/>
                                      </p:to>
                                    </p:set>
                                    <p:animEffect transition="in" filter="wipe(left)">
                                      <p:cBhvr>
                                        <p:cTn id="133" dur="500"/>
                                        <p:tgtEl>
                                          <p:spTgt spid="119"/>
                                        </p:tgtEl>
                                      </p:cBhvr>
                                    </p:animEffect>
                                  </p:childTnLst>
                                </p:cTn>
                              </p:par>
                              <p:par>
                                <p:cTn id="134" presetID="22" presetClass="entr" presetSubtype="1" fill="hold" nodeType="withEffect">
                                  <p:stCondLst>
                                    <p:cond delay="0"/>
                                  </p:stCondLst>
                                  <p:childTnLst>
                                    <p:set>
                                      <p:cBhvr>
                                        <p:cTn id="135" dur="1" fill="hold">
                                          <p:stCondLst>
                                            <p:cond delay="0"/>
                                          </p:stCondLst>
                                        </p:cTn>
                                        <p:tgtEl>
                                          <p:spTgt spid="124"/>
                                        </p:tgtEl>
                                        <p:attrNameLst>
                                          <p:attrName>style.visibility</p:attrName>
                                        </p:attrNameLst>
                                      </p:cBhvr>
                                      <p:to>
                                        <p:strVal val="visible"/>
                                      </p:to>
                                    </p:set>
                                    <p:animEffect transition="in" filter="wipe(up)">
                                      <p:cBhvr>
                                        <p:cTn id="136" dur="500"/>
                                        <p:tgtEl>
                                          <p:spTgt spid="124"/>
                                        </p:tgtEl>
                                      </p:cBhvr>
                                    </p:animEffect>
                                  </p:childTnLst>
                                </p:cTn>
                              </p:par>
                              <p:par>
                                <p:cTn id="137" presetID="22" presetClass="entr" presetSubtype="1" fill="hold" nodeType="withEffect">
                                  <p:stCondLst>
                                    <p:cond delay="0"/>
                                  </p:stCondLst>
                                  <p:childTnLst>
                                    <p:set>
                                      <p:cBhvr>
                                        <p:cTn id="138" dur="1" fill="hold">
                                          <p:stCondLst>
                                            <p:cond delay="0"/>
                                          </p:stCondLst>
                                        </p:cTn>
                                        <p:tgtEl>
                                          <p:spTgt spid="120"/>
                                        </p:tgtEl>
                                        <p:attrNameLst>
                                          <p:attrName>style.visibility</p:attrName>
                                        </p:attrNameLst>
                                      </p:cBhvr>
                                      <p:to>
                                        <p:strVal val="visible"/>
                                      </p:to>
                                    </p:set>
                                    <p:animEffect transition="in" filter="wipe(up)">
                                      <p:cBhvr>
                                        <p:cTn id="139" dur="500"/>
                                        <p:tgtEl>
                                          <p:spTgt spid="120"/>
                                        </p:tgtEl>
                                      </p:cBhvr>
                                    </p:animEffect>
                                  </p:childTnLst>
                                </p:cTn>
                              </p:par>
                              <p:par>
                                <p:cTn id="140" presetID="22" presetClass="entr" presetSubtype="1" fill="hold" nodeType="withEffect">
                                  <p:stCondLst>
                                    <p:cond delay="0"/>
                                  </p:stCondLst>
                                  <p:childTnLst>
                                    <p:set>
                                      <p:cBhvr>
                                        <p:cTn id="141" dur="1" fill="hold">
                                          <p:stCondLst>
                                            <p:cond delay="0"/>
                                          </p:stCondLst>
                                        </p:cTn>
                                        <p:tgtEl>
                                          <p:spTgt spid="125"/>
                                        </p:tgtEl>
                                        <p:attrNameLst>
                                          <p:attrName>style.visibility</p:attrName>
                                        </p:attrNameLst>
                                      </p:cBhvr>
                                      <p:to>
                                        <p:strVal val="visible"/>
                                      </p:to>
                                    </p:set>
                                    <p:animEffect transition="in" filter="wipe(up)">
                                      <p:cBhvr>
                                        <p:cTn id="142" dur="500"/>
                                        <p:tgtEl>
                                          <p:spTgt spid="125"/>
                                        </p:tgtEl>
                                      </p:cBhvr>
                                    </p:animEffect>
                                  </p:childTnLst>
                                </p:cTn>
                              </p:par>
                              <p:par>
                                <p:cTn id="143" presetID="22" presetClass="entr" presetSubtype="1" fill="hold" nodeType="withEffect">
                                  <p:stCondLst>
                                    <p:cond delay="0"/>
                                  </p:stCondLst>
                                  <p:childTnLst>
                                    <p:set>
                                      <p:cBhvr>
                                        <p:cTn id="144" dur="1" fill="hold">
                                          <p:stCondLst>
                                            <p:cond delay="0"/>
                                          </p:stCondLst>
                                        </p:cTn>
                                        <p:tgtEl>
                                          <p:spTgt spid="126"/>
                                        </p:tgtEl>
                                        <p:attrNameLst>
                                          <p:attrName>style.visibility</p:attrName>
                                        </p:attrNameLst>
                                      </p:cBhvr>
                                      <p:to>
                                        <p:strVal val="visible"/>
                                      </p:to>
                                    </p:set>
                                    <p:animEffect transition="in" filter="wipe(up)">
                                      <p:cBhvr>
                                        <p:cTn id="145" dur="500"/>
                                        <p:tgtEl>
                                          <p:spTgt spid="126"/>
                                        </p:tgtEl>
                                      </p:cBhvr>
                                    </p:animEffect>
                                  </p:childTnLst>
                                </p:cTn>
                              </p:par>
                              <p:par>
                                <p:cTn id="146" presetID="22" presetClass="entr" presetSubtype="1" fill="hold" nodeType="withEffect">
                                  <p:stCondLst>
                                    <p:cond delay="0"/>
                                  </p:stCondLst>
                                  <p:childTnLst>
                                    <p:set>
                                      <p:cBhvr>
                                        <p:cTn id="147" dur="1" fill="hold">
                                          <p:stCondLst>
                                            <p:cond delay="0"/>
                                          </p:stCondLst>
                                        </p:cTn>
                                        <p:tgtEl>
                                          <p:spTgt spid="122"/>
                                        </p:tgtEl>
                                        <p:attrNameLst>
                                          <p:attrName>style.visibility</p:attrName>
                                        </p:attrNameLst>
                                      </p:cBhvr>
                                      <p:to>
                                        <p:strVal val="visible"/>
                                      </p:to>
                                    </p:set>
                                    <p:animEffect transition="in" filter="wipe(up)">
                                      <p:cBhvr>
                                        <p:cTn id="148" dur="500"/>
                                        <p:tgtEl>
                                          <p:spTgt spid="122"/>
                                        </p:tgtEl>
                                      </p:cBhvr>
                                    </p:animEffect>
                                  </p:childTnLst>
                                </p:cTn>
                              </p:par>
                              <p:par>
                                <p:cTn id="149" presetID="22" presetClass="entr" presetSubtype="8" fill="hold" nodeType="withEffect">
                                  <p:stCondLst>
                                    <p:cond delay="0"/>
                                  </p:stCondLst>
                                  <p:childTnLst>
                                    <p:set>
                                      <p:cBhvr>
                                        <p:cTn id="150" dur="1" fill="hold">
                                          <p:stCondLst>
                                            <p:cond delay="0"/>
                                          </p:stCondLst>
                                        </p:cTn>
                                        <p:tgtEl>
                                          <p:spTgt spid="101"/>
                                        </p:tgtEl>
                                        <p:attrNameLst>
                                          <p:attrName>style.visibility</p:attrName>
                                        </p:attrNameLst>
                                      </p:cBhvr>
                                      <p:to>
                                        <p:strVal val="visible"/>
                                      </p:to>
                                    </p:set>
                                    <p:animEffect transition="in" filter="wipe(left)">
                                      <p:cBhvr>
                                        <p:cTn id="151" dur="500"/>
                                        <p:tgtEl>
                                          <p:spTgt spid="101"/>
                                        </p:tgtEl>
                                      </p:cBhvr>
                                    </p:animEffect>
                                  </p:childTnLst>
                                </p:cTn>
                              </p:par>
                            </p:childTnLst>
                          </p:cTn>
                        </p:par>
                      </p:childTnLst>
                    </p:cTn>
                  </p:par>
                  <p:par>
                    <p:cTn id="152" fill="hold">
                      <p:stCondLst>
                        <p:cond delay="indefinite"/>
                      </p:stCondLst>
                      <p:childTnLst>
                        <p:par>
                          <p:cTn id="153" fill="hold">
                            <p:stCondLst>
                              <p:cond delay="0"/>
                            </p:stCondLst>
                            <p:childTnLst>
                              <p:par>
                                <p:cTn id="154" presetID="3" presetClass="emph" presetSubtype="2" fill="hold" grpId="0" nodeType="clickEffect">
                                  <p:stCondLst>
                                    <p:cond delay="0"/>
                                  </p:stCondLst>
                                  <p:childTnLst>
                                    <p:animClr clrSpc="rgb" dir="cw">
                                      <p:cBhvr override="childStyle">
                                        <p:cTn id="155" dur="200" fill="hold"/>
                                        <p:tgtEl>
                                          <p:spTgt spid="78"/>
                                        </p:tgtEl>
                                        <p:attrNameLst>
                                          <p:attrName>style.color</p:attrName>
                                        </p:attrNameLst>
                                      </p:cBhvr>
                                      <p:to>
                                        <a:schemeClr val="accent1"/>
                                      </p:to>
                                    </p:animClr>
                                  </p:childTnLst>
                                </p:cTn>
                              </p:par>
                              <p:par>
                                <p:cTn id="156" presetID="3" presetClass="emph" presetSubtype="2" fill="hold" grpId="1" nodeType="withEffect">
                                  <p:stCondLst>
                                    <p:cond delay="0"/>
                                  </p:stCondLst>
                                  <p:iterate type="lt">
                                    <p:tmPct val="0"/>
                                  </p:iterate>
                                  <p:childTnLst>
                                    <p:animClr clrSpc="rgb" dir="cw">
                                      <p:cBhvr override="childStyle">
                                        <p:cTn id="157" dur="200" fill="hold"/>
                                        <p:tgtEl>
                                          <p:spTgt spid="127"/>
                                        </p:tgtEl>
                                        <p:attrNameLst>
                                          <p:attrName>style.color</p:attrName>
                                        </p:attrNameLst>
                                      </p:cBhvr>
                                      <p:to>
                                        <a:schemeClr val="tx1"/>
                                      </p:to>
                                    </p:animClr>
                                  </p:childTnLst>
                                </p:cTn>
                              </p:par>
                            </p:childTnLst>
                          </p:cTn>
                        </p:par>
                      </p:childTnLst>
                    </p:cTn>
                  </p:par>
                  <p:par>
                    <p:cTn id="158" fill="hold">
                      <p:stCondLst>
                        <p:cond delay="indefinite"/>
                      </p:stCondLst>
                      <p:childTnLst>
                        <p:par>
                          <p:cTn id="159" fill="hold">
                            <p:stCondLst>
                              <p:cond delay="0"/>
                            </p:stCondLst>
                            <p:childTnLst>
                              <p:par>
                                <p:cTn id="160" presetID="47" presetClass="entr" presetSubtype="0" fill="hold" grpId="0" nodeType="clickEffect">
                                  <p:stCondLst>
                                    <p:cond delay="0"/>
                                  </p:stCondLst>
                                  <p:childTnLst>
                                    <p:set>
                                      <p:cBhvr>
                                        <p:cTn id="161" dur="1" fill="hold">
                                          <p:stCondLst>
                                            <p:cond delay="0"/>
                                          </p:stCondLst>
                                        </p:cTn>
                                        <p:tgtEl>
                                          <p:spTgt spid="36"/>
                                        </p:tgtEl>
                                        <p:attrNameLst>
                                          <p:attrName>style.visibility</p:attrName>
                                        </p:attrNameLst>
                                      </p:cBhvr>
                                      <p:to>
                                        <p:strVal val="visible"/>
                                      </p:to>
                                    </p:set>
                                    <p:animEffect transition="in" filter="fade">
                                      <p:cBhvr>
                                        <p:cTn id="162" dur="350"/>
                                        <p:tgtEl>
                                          <p:spTgt spid="36"/>
                                        </p:tgtEl>
                                      </p:cBhvr>
                                    </p:animEffect>
                                    <p:anim calcmode="lin" valueType="num">
                                      <p:cBhvr>
                                        <p:cTn id="163" dur="350" fill="hold"/>
                                        <p:tgtEl>
                                          <p:spTgt spid="36"/>
                                        </p:tgtEl>
                                        <p:attrNameLst>
                                          <p:attrName>ppt_x</p:attrName>
                                        </p:attrNameLst>
                                      </p:cBhvr>
                                      <p:tavLst>
                                        <p:tav tm="0">
                                          <p:val>
                                            <p:strVal val="#ppt_x"/>
                                          </p:val>
                                        </p:tav>
                                        <p:tav tm="100000">
                                          <p:val>
                                            <p:strVal val="#ppt_x"/>
                                          </p:val>
                                        </p:tav>
                                      </p:tavLst>
                                    </p:anim>
                                    <p:anim calcmode="lin" valueType="num">
                                      <p:cBhvr>
                                        <p:cTn id="164" dur="350" fill="hold"/>
                                        <p:tgtEl>
                                          <p:spTgt spid="36"/>
                                        </p:tgtEl>
                                        <p:attrNameLst>
                                          <p:attrName>ppt_y</p:attrName>
                                        </p:attrNameLst>
                                      </p:cBhvr>
                                      <p:tavLst>
                                        <p:tav tm="0">
                                          <p:val>
                                            <p:strVal val="#ppt_y-.1"/>
                                          </p:val>
                                        </p:tav>
                                        <p:tav tm="100000">
                                          <p:val>
                                            <p:strVal val="#ppt_y"/>
                                          </p:val>
                                        </p:tav>
                                      </p:tavLst>
                                    </p:anim>
                                  </p:childTnLst>
                                </p:cTn>
                              </p:par>
                              <p:par>
                                <p:cTn id="165" presetID="47" presetClass="entr" presetSubtype="0" fill="hold" grpId="0" nodeType="withEffect">
                                  <p:stCondLst>
                                    <p:cond delay="50"/>
                                  </p:stCondLst>
                                  <p:childTnLst>
                                    <p:set>
                                      <p:cBhvr>
                                        <p:cTn id="166" dur="1" fill="hold">
                                          <p:stCondLst>
                                            <p:cond delay="0"/>
                                          </p:stCondLst>
                                        </p:cTn>
                                        <p:tgtEl>
                                          <p:spTgt spid="38"/>
                                        </p:tgtEl>
                                        <p:attrNameLst>
                                          <p:attrName>style.visibility</p:attrName>
                                        </p:attrNameLst>
                                      </p:cBhvr>
                                      <p:to>
                                        <p:strVal val="visible"/>
                                      </p:to>
                                    </p:set>
                                    <p:animEffect transition="in" filter="fade">
                                      <p:cBhvr>
                                        <p:cTn id="167" dur="350"/>
                                        <p:tgtEl>
                                          <p:spTgt spid="38"/>
                                        </p:tgtEl>
                                      </p:cBhvr>
                                    </p:animEffect>
                                    <p:anim calcmode="lin" valueType="num">
                                      <p:cBhvr>
                                        <p:cTn id="168" dur="350" fill="hold"/>
                                        <p:tgtEl>
                                          <p:spTgt spid="38"/>
                                        </p:tgtEl>
                                        <p:attrNameLst>
                                          <p:attrName>ppt_x</p:attrName>
                                        </p:attrNameLst>
                                      </p:cBhvr>
                                      <p:tavLst>
                                        <p:tav tm="0">
                                          <p:val>
                                            <p:strVal val="#ppt_x"/>
                                          </p:val>
                                        </p:tav>
                                        <p:tav tm="100000">
                                          <p:val>
                                            <p:strVal val="#ppt_x"/>
                                          </p:val>
                                        </p:tav>
                                      </p:tavLst>
                                    </p:anim>
                                    <p:anim calcmode="lin" valueType="num">
                                      <p:cBhvr>
                                        <p:cTn id="169" dur="350" fill="hold"/>
                                        <p:tgtEl>
                                          <p:spTgt spid="38"/>
                                        </p:tgtEl>
                                        <p:attrNameLst>
                                          <p:attrName>ppt_y</p:attrName>
                                        </p:attrNameLst>
                                      </p:cBhvr>
                                      <p:tavLst>
                                        <p:tav tm="0">
                                          <p:val>
                                            <p:strVal val="#ppt_y-.1"/>
                                          </p:val>
                                        </p:tav>
                                        <p:tav tm="100000">
                                          <p:val>
                                            <p:strVal val="#ppt_y"/>
                                          </p:val>
                                        </p:tav>
                                      </p:tavLst>
                                    </p:anim>
                                  </p:childTnLst>
                                </p:cTn>
                              </p:par>
                              <p:par>
                                <p:cTn id="170" presetID="47" presetClass="entr" presetSubtype="0" fill="hold" grpId="0" nodeType="withEffect">
                                  <p:stCondLst>
                                    <p:cond delay="100"/>
                                  </p:stCondLst>
                                  <p:childTnLst>
                                    <p:set>
                                      <p:cBhvr>
                                        <p:cTn id="171" dur="1" fill="hold">
                                          <p:stCondLst>
                                            <p:cond delay="0"/>
                                          </p:stCondLst>
                                        </p:cTn>
                                        <p:tgtEl>
                                          <p:spTgt spid="45"/>
                                        </p:tgtEl>
                                        <p:attrNameLst>
                                          <p:attrName>style.visibility</p:attrName>
                                        </p:attrNameLst>
                                      </p:cBhvr>
                                      <p:to>
                                        <p:strVal val="visible"/>
                                      </p:to>
                                    </p:set>
                                    <p:animEffect transition="in" filter="fade">
                                      <p:cBhvr>
                                        <p:cTn id="172" dur="350"/>
                                        <p:tgtEl>
                                          <p:spTgt spid="45"/>
                                        </p:tgtEl>
                                      </p:cBhvr>
                                    </p:animEffect>
                                    <p:anim calcmode="lin" valueType="num">
                                      <p:cBhvr>
                                        <p:cTn id="173" dur="350" fill="hold"/>
                                        <p:tgtEl>
                                          <p:spTgt spid="45"/>
                                        </p:tgtEl>
                                        <p:attrNameLst>
                                          <p:attrName>ppt_x</p:attrName>
                                        </p:attrNameLst>
                                      </p:cBhvr>
                                      <p:tavLst>
                                        <p:tav tm="0">
                                          <p:val>
                                            <p:strVal val="#ppt_x"/>
                                          </p:val>
                                        </p:tav>
                                        <p:tav tm="100000">
                                          <p:val>
                                            <p:strVal val="#ppt_x"/>
                                          </p:val>
                                        </p:tav>
                                      </p:tavLst>
                                    </p:anim>
                                    <p:anim calcmode="lin" valueType="num">
                                      <p:cBhvr>
                                        <p:cTn id="174" dur="350" fill="hold"/>
                                        <p:tgtEl>
                                          <p:spTgt spid="45"/>
                                        </p:tgtEl>
                                        <p:attrNameLst>
                                          <p:attrName>ppt_y</p:attrName>
                                        </p:attrNameLst>
                                      </p:cBhvr>
                                      <p:tavLst>
                                        <p:tav tm="0">
                                          <p:val>
                                            <p:strVal val="#ppt_y-.1"/>
                                          </p:val>
                                        </p:tav>
                                        <p:tav tm="100000">
                                          <p:val>
                                            <p:strVal val="#ppt_y"/>
                                          </p:val>
                                        </p:tav>
                                      </p:tavLst>
                                    </p:anim>
                                  </p:childTnLst>
                                </p:cTn>
                              </p:par>
                              <p:par>
                                <p:cTn id="175" presetID="47" presetClass="entr" presetSubtype="0" fill="hold" grpId="0" nodeType="withEffect">
                                  <p:stCondLst>
                                    <p:cond delay="150"/>
                                  </p:stCondLst>
                                  <p:childTnLst>
                                    <p:set>
                                      <p:cBhvr>
                                        <p:cTn id="176" dur="1" fill="hold">
                                          <p:stCondLst>
                                            <p:cond delay="0"/>
                                          </p:stCondLst>
                                        </p:cTn>
                                        <p:tgtEl>
                                          <p:spTgt spid="37"/>
                                        </p:tgtEl>
                                        <p:attrNameLst>
                                          <p:attrName>style.visibility</p:attrName>
                                        </p:attrNameLst>
                                      </p:cBhvr>
                                      <p:to>
                                        <p:strVal val="visible"/>
                                      </p:to>
                                    </p:set>
                                    <p:animEffect transition="in" filter="fade">
                                      <p:cBhvr>
                                        <p:cTn id="177" dur="350"/>
                                        <p:tgtEl>
                                          <p:spTgt spid="37"/>
                                        </p:tgtEl>
                                      </p:cBhvr>
                                    </p:animEffect>
                                    <p:anim calcmode="lin" valueType="num">
                                      <p:cBhvr>
                                        <p:cTn id="178" dur="350" fill="hold"/>
                                        <p:tgtEl>
                                          <p:spTgt spid="37"/>
                                        </p:tgtEl>
                                        <p:attrNameLst>
                                          <p:attrName>ppt_x</p:attrName>
                                        </p:attrNameLst>
                                      </p:cBhvr>
                                      <p:tavLst>
                                        <p:tav tm="0">
                                          <p:val>
                                            <p:strVal val="#ppt_x"/>
                                          </p:val>
                                        </p:tav>
                                        <p:tav tm="100000">
                                          <p:val>
                                            <p:strVal val="#ppt_x"/>
                                          </p:val>
                                        </p:tav>
                                      </p:tavLst>
                                    </p:anim>
                                    <p:anim calcmode="lin" valueType="num">
                                      <p:cBhvr>
                                        <p:cTn id="179" dur="350" fill="hold"/>
                                        <p:tgtEl>
                                          <p:spTgt spid="37"/>
                                        </p:tgtEl>
                                        <p:attrNameLst>
                                          <p:attrName>ppt_y</p:attrName>
                                        </p:attrNameLst>
                                      </p:cBhvr>
                                      <p:tavLst>
                                        <p:tav tm="0">
                                          <p:val>
                                            <p:strVal val="#ppt_y-.1"/>
                                          </p:val>
                                        </p:tav>
                                        <p:tav tm="100000">
                                          <p:val>
                                            <p:strVal val="#ppt_y"/>
                                          </p:val>
                                        </p:tav>
                                      </p:tavLst>
                                    </p:anim>
                                  </p:childTnLst>
                                </p:cTn>
                              </p:par>
                              <p:par>
                                <p:cTn id="180" presetID="47" presetClass="entr" presetSubtype="0" fill="hold" grpId="0" nodeType="withEffect">
                                  <p:stCondLst>
                                    <p:cond delay="200"/>
                                  </p:stCondLst>
                                  <p:childTnLst>
                                    <p:set>
                                      <p:cBhvr>
                                        <p:cTn id="181" dur="1" fill="hold">
                                          <p:stCondLst>
                                            <p:cond delay="0"/>
                                          </p:stCondLst>
                                        </p:cTn>
                                        <p:tgtEl>
                                          <p:spTgt spid="47"/>
                                        </p:tgtEl>
                                        <p:attrNameLst>
                                          <p:attrName>style.visibility</p:attrName>
                                        </p:attrNameLst>
                                      </p:cBhvr>
                                      <p:to>
                                        <p:strVal val="visible"/>
                                      </p:to>
                                    </p:set>
                                    <p:animEffect transition="in" filter="fade">
                                      <p:cBhvr>
                                        <p:cTn id="182" dur="350"/>
                                        <p:tgtEl>
                                          <p:spTgt spid="47"/>
                                        </p:tgtEl>
                                      </p:cBhvr>
                                    </p:animEffect>
                                    <p:anim calcmode="lin" valueType="num">
                                      <p:cBhvr>
                                        <p:cTn id="183" dur="350" fill="hold"/>
                                        <p:tgtEl>
                                          <p:spTgt spid="47"/>
                                        </p:tgtEl>
                                        <p:attrNameLst>
                                          <p:attrName>ppt_x</p:attrName>
                                        </p:attrNameLst>
                                      </p:cBhvr>
                                      <p:tavLst>
                                        <p:tav tm="0">
                                          <p:val>
                                            <p:strVal val="#ppt_x"/>
                                          </p:val>
                                        </p:tav>
                                        <p:tav tm="100000">
                                          <p:val>
                                            <p:strVal val="#ppt_x"/>
                                          </p:val>
                                        </p:tav>
                                      </p:tavLst>
                                    </p:anim>
                                    <p:anim calcmode="lin" valueType="num">
                                      <p:cBhvr>
                                        <p:cTn id="184" dur="350" fill="hold"/>
                                        <p:tgtEl>
                                          <p:spTgt spid="47"/>
                                        </p:tgtEl>
                                        <p:attrNameLst>
                                          <p:attrName>ppt_y</p:attrName>
                                        </p:attrNameLst>
                                      </p:cBhvr>
                                      <p:tavLst>
                                        <p:tav tm="0">
                                          <p:val>
                                            <p:strVal val="#ppt_y-.1"/>
                                          </p:val>
                                        </p:tav>
                                        <p:tav tm="100000">
                                          <p:val>
                                            <p:strVal val="#ppt_y"/>
                                          </p:val>
                                        </p:tav>
                                      </p:tavLst>
                                    </p:anim>
                                  </p:childTnLst>
                                </p:cTn>
                              </p:par>
                              <p:par>
                                <p:cTn id="185" presetID="47" presetClass="entr" presetSubtype="0" fill="hold" grpId="0" nodeType="withEffect">
                                  <p:stCondLst>
                                    <p:cond delay="250"/>
                                  </p:stCondLst>
                                  <p:childTnLst>
                                    <p:set>
                                      <p:cBhvr>
                                        <p:cTn id="186" dur="1" fill="hold">
                                          <p:stCondLst>
                                            <p:cond delay="0"/>
                                          </p:stCondLst>
                                        </p:cTn>
                                        <p:tgtEl>
                                          <p:spTgt spid="48"/>
                                        </p:tgtEl>
                                        <p:attrNameLst>
                                          <p:attrName>style.visibility</p:attrName>
                                        </p:attrNameLst>
                                      </p:cBhvr>
                                      <p:to>
                                        <p:strVal val="visible"/>
                                      </p:to>
                                    </p:set>
                                    <p:animEffect transition="in" filter="fade">
                                      <p:cBhvr>
                                        <p:cTn id="187" dur="350"/>
                                        <p:tgtEl>
                                          <p:spTgt spid="48"/>
                                        </p:tgtEl>
                                      </p:cBhvr>
                                    </p:animEffect>
                                    <p:anim calcmode="lin" valueType="num">
                                      <p:cBhvr>
                                        <p:cTn id="188" dur="350" fill="hold"/>
                                        <p:tgtEl>
                                          <p:spTgt spid="48"/>
                                        </p:tgtEl>
                                        <p:attrNameLst>
                                          <p:attrName>ppt_x</p:attrName>
                                        </p:attrNameLst>
                                      </p:cBhvr>
                                      <p:tavLst>
                                        <p:tav tm="0">
                                          <p:val>
                                            <p:strVal val="#ppt_x"/>
                                          </p:val>
                                        </p:tav>
                                        <p:tav tm="100000">
                                          <p:val>
                                            <p:strVal val="#ppt_x"/>
                                          </p:val>
                                        </p:tav>
                                      </p:tavLst>
                                    </p:anim>
                                    <p:anim calcmode="lin" valueType="num">
                                      <p:cBhvr>
                                        <p:cTn id="189" dur="350" fill="hold"/>
                                        <p:tgtEl>
                                          <p:spTgt spid="48"/>
                                        </p:tgtEl>
                                        <p:attrNameLst>
                                          <p:attrName>ppt_y</p:attrName>
                                        </p:attrNameLst>
                                      </p:cBhvr>
                                      <p:tavLst>
                                        <p:tav tm="0">
                                          <p:val>
                                            <p:strVal val="#ppt_y-.1"/>
                                          </p:val>
                                        </p:tav>
                                        <p:tav tm="100000">
                                          <p:val>
                                            <p:strVal val="#ppt_y"/>
                                          </p:val>
                                        </p:tav>
                                      </p:tavLst>
                                    </p:anim>
                                  </p:childTnLst>
                                </p:cTn>
                              </p:par>
                              <p:par>
                                <p:cTn id="190" presetID="47" presetClass="entr" presetSubtype="0" fill="hold" grpId="0" nodeType="withEffect">
                                  <p:stCondLst>
                                    <p:cond delay="300"/>
                                  </p:stCondLst>
                                  <p:childTnLst>
                                    <p:set>
                                      <p:cBhvr>
                                        <p:cTn id="191" dur="1" fill="hold">
                                          <p:stCondLst>
                                            <p:cond delay="0"/>
                                          </p:stCondLst>
                                        </p:cTn>
                                        <p:tgtEl>
                                          <p:spTgt spid="46"/>
                                        </p:tgtEl>
                                        <p:attrNameLst>
                                          <p:attrName>style.visibility</p:attrName>
                                        </p:attrNameLst>
                                      </p:cBhvr>
                                      <p:to>
                                        <p:strVal val="visible"/>
                                      </p:to>
                                    </p:set>
                                    <p:animEffect transition="in" filter="fade">
                                      <p:cBhvr>
                                        <p:cTn id="192" dur="350"/>
                                        <p:tgtEl>
                                          <p:spTgt spid="46"/>
                                        </p:tgtEl>
                                      </p:cBhvr>
                                    </p:animEffect>
                                    <p:anim calcmode="lin" valueType="num">
                                      <p:cBhvr>
                                        <p:cTn id="193" dur="350" fill="hold"/>
                                        <p:tgtEl>
                                          <p:spTgt spid="46"/>
                                        </p:tgtEl>
                                        <p:attrNameLst>
                                          <p:attrName>ppt_x</p:attrName>
                                        </p:attrNameLst>
                                      </p:cBhvr>
                                      <p:tavLst>
                                        <p:tav tm="0">
                                          <p:val>
                                            <p:strVal val="#ppt_x"/>
                                          </p:val>
                                        </p:tav>
                                        <p:tav tm="100000">
                                          <p:val>
                                            <p:strVal val="#ppt_x"/>
                                          </p:val>
                                        </p:tav>
                                      </p:tavLst>
                                    </p:anim>
                                    <p:anim calcmode="lin" valueType="num">
                                      <p:cBhvr>
                                        <p:cTn id="194" dur="350" fill="hold"/>
                                        <p:tgtEl>
                                          <p:spTgt spid="46"/>
                                        </p:tgtEl>
                                        <p:attrNameLst>
                                          <p:attrName>ppt_y</p:attrName>
                                        </p:attrNameLst>
                                      </p:cBhvr>
                                      <p:tavLst>
                                        <p:tav tm="0">
                                          <p:val>
                                            <p:strVal val="#ppt_y-.1"/>
                                          </p:val>
                                        </p:tav>
                                        <p:tav tm="100000">
                                          <p:val>
                                            <p:strVal val="#ppt_y"/>
                                          </p:val>
                                        </p:tav>
                                      </p:tavLst>
                                    </p:anim>
                                  </p:childTnLst>
                                </p:cTn>
                              </p:par>
                              <p:par>
                                <p:cTn id="195" presetID="47" presetClass="entr" presetSubtype="0" fill="hold" grpId="0" nodeType="withEffect">
                                  <p:stCondLst>
                                    <p:cond delay="400"/>
                                  </p:stCondLst>
                                  <p:childTnLst>
                                    <p:set>
                                      <p:cBhvr>
                                        <p:cTn id="196" dur="1" fill="hold">
                                          <p:stCondLst>
                                            <p:cond delay="0"/>
                                          </p:stCondLst>
                                        </p:cTn>
                                        <p:tgtEl>
                                          <p:spTgt spid="53"/>
                                        </p:tgtEl>
                                        <p:attrNameLst>
                                          <p:attrName>style.visibility</p:attrName>
                                        </p:attrNameLst>
                                      </p:cBhvr>
                                      <p:to>
                                        <p:strVal val="visible"/>
                                      </p:to>
                                    </p:set>
                                    <p:animEffect transition="in" filter="fade">
                                      <p:cBhvr>
                                        <p:cTn id="197" dur="350"/>
                                        <p:tgtEl>
                                          <p:spTgt spid="53"/>
                                        </p:tgtEl>
                                      </p:cBhvr>
                                    </p:animEffect>
                                    <p:anim calcmode="lin" valueType="num">
                                      <p:cBhvr>
                                        <p:cTn id="198" dur="350" fill="hold"/>
                                        <p:tgtEl>
                                          <p:spTgt spid="53"/>
                                        </p:tgtEl>
                                        <p:attrNameLst>
                                          <p:attrName>ppt_x</p:attrName>
                                        </p:attrNameLst>
                                      </p:cBhvr>
                                      <p:tavLst>
                                        <p:tav tm="0">
                                          <p:val>
                                            <p:strVal val="#ppt_x"/>
                                          </p:val>
                                        </p:tav>
                                        <p:tav tm="100000">
                                          <p:val>
                                            <p:strVal val="#ppt_x"/>
                                          </p:val>
                                        </p:tav>
                                      </p:tavLst>
                                    </p:anim>
                                    <p:anim calcmode="lin" valueType="num">
                                      <p:cBhvr>
                                        <p:cTn id="199" dur="350" fill="hold"/>
                                        <p:tgtEl>
                                          <p:spTgt spid="53"/>
                                        </p:tgtEl>
                                        <p:attrNameLst>
                                          <p:attrName>ppt_y</p:attrName>
                                        </p:attrNameLst>
                                      </p:cBhvr>
                                      <p:tavLst>
                                        <p:tav tm="0">
                                          <p:val>
                                            <p:strVal val="#ppt_y-.1"/>
                                          </p:val>
                                        </p:tav>
                                        <p:tav tm="100000">
                                          <p:val>
                                            <p:strVal val="#ppt_y"/>
                                          </p:val>
                                        </p:tav>
                                      </p:tavLst>
                                    </p:anim>
                                  </p:childTnLst>
                                </p:cTn>
                              </p:par>
                              <p:par>
                                <p:cTn id="200" presetID="47" presetClass="entr" presetSubtype="0" fill="hold" grpId="0" nodeType="withEffect">
                                  <p:stCondLst>
                                    <p:cond delay="350"/>
                                  </p:stCondLst>
                                  <p:childTnLst>
                                    <p:set>
                                      <p:cBhvr>
                                        <p:cTn id="201" dur="1" fill="hold">
                                          <p:stCondLst>
                                            <p:cond delay="0"/>
                                          </p:stCondLst>
                                        </p:cTn>
                                        <p:tgtEl>
                                          <p:spTgt spid="55"/>
                                        </p:tgtEl>
                                        <p:attrNameLst>
                                          <p:attrName>style.visibility</p:attrName>
                                        </p:attrNameLst>
                                      </p:cBhvr>
                                      <p:to>
                                        <p:strVal val="visible"/>
                                      </p:to>
                                    </p:set>
                                    <p:animEffect transition="in" filter="fade">
                                      <p:cBhvr>
                                        <p:cTn id="202" dur="350"/>
                                        <p:tgtEl>
                                          <p:spTgt spid="55"/>
                                        </p:tgtEl>
                                      </p:cBhvr>
                                    </p:animEffect>
                                    <p:anim calcmode="lin" valueType="num">
                                      <p:cBhvr>
                                        <p:cTn id="203" dur="350" fill="hold"/>
                                        <p:tgtEl>
                                          <p:spTgt spid="55"/>
                                        </p:tgtEl>
                                        <p:attrNameLst>
                                          <p:attrName>ppt_x</p:attrName>
                                        </p:attrNameLst>
                                      </p:cBhvr>
                                      <p:tavLst>
                                        <p:tav tm="0">
                                          <p:val>
                                            <p:strVal val="#ppt_x"/>
                                          </p:val>
                                        </p:tav>
                                        <p:tav tm="100000">
                                          <p:val>
                                            <p:strVal val="#ppt_x"/>
                                          </p:val>
                                        </p:tav>
                                      </p:tavLst>
                                    </p:anim>
                                    <p:anim calcmode="lin" valueType="num">
                                      <p:cBhvr>
                                        <p:cTn id="204" dur="350" fill="hold"/>
                                        <p:tgtEl>
                                          <p:spTgt spid="55"/>
                                        </p:tgtEl>
                                        <p:attrNameLst>
                                          <p:attrName>ppt_y</p:attrName>
                                        </p:attrNameLst>
                                      </p:cBhvr>
                                      <p:tavLst>
                                        <p:tav tm="0">
                                          <p:val>
                                            <p:strVal val="#ppt_y-.1"/>
                                          </p:val>
                                        </p:tav>
                                        <p:tav tm="100000">
                                          <p:val>
                                            <p:strVal val="#ppt_y"/>
                                          </p:val>
                                        </p:tav>
                                      </p:tavLst>
                                    </p:anim>
                                  </p:childTnLst>
                                </p:cTn>
                              </p:par>
                              <p:par>
                                <p:cTn id="205" presetID="47" presetClass="entr" presetSubtype="0" fill="hold" grpId="0" nodeType="withEffect">
                                  <p:stCondLst>
                                    <p:cond delay="300"/>
                                  </p:stCondLst>
                                  <p:childTnLst>
                                    <p:set>
                                      <p:cBhvr>
                                        <p:cTn id="206" dur="1" fill="hold">
                                          <p:stCondLst>
                                            <p:cond delay="0"/>
                                          </p:stCondLst>
                                        </p:cTn>
                                        <p:tgtEl>
                                          <p:spTgt spid="54"/>
                                        </p:tgtEl>
                                        <p:attrNameLst>
                                          <p:attrName>style.visibility</p:attrName>
                                        </p:attrNameLst>
                                      </p:cBhvr>
                                      <p:to>
                                        <p:strVal val="visible"/>
                                      </p:to>
                                    </p:set>
                                    <p:animEffect transition="in" filter="fade">
                                      <p:cBhvr>
                                        <p:cTn id="207" dur="350"/>
                                        <p:tgtEl>
                                          <p:spTgt spid="54"/>
                                        </p:tgtEl>
                                      </p:cBhvr>
                                    </p:animEffect>
                                    <p:anim calcmode="lin" valueType="num">
                                      <p:cBhvr>
                                        <p:cTn id="208" dur="350" fill="hold"/>
                                        <p:tgtEl>
                                          <p:spTgt spid="54"/>
                                        </p:tgtEl>
                                        <p:attrNameLst>
                                          <p:attrName>ppt_x</p:attrName>
                                        </p:attrNameLst>
                                      </p:cBhvr>
                                      <p:tavLst>
                                        <p:tav tm="0">
                                          <p:val>
                                            <p:strVal val="#ppt_x"/>
                                          </p:val>
                                        </p:tav>
                                        <p:tav tm="100000">
                                          <p:val>
                                            <p:strVal val="#ppt_x"/>
                                          </p:val>
                                        </p:tav>
                                      </p:tavLst>
                                    </p:anim>
                                    <p:anim calcmode="lin" valueType="num">
                                      <p:cBhvr>
                                        <p:cTn id="209" dur="350" fill="hold"/>
                                        <p:tgtEl>
                                          <p:spTgt spid="54"/>
                                        </p:tgtEl>
                                        <p:attrNameLst>
                                          <p:attrName>ppt_y</p:attrName>
                                        </p:attrNameLst>
                                      </p:cBhvr>
                                      <p:tavLst>
                                        <p:tav tm="0">
                                          <p:val>
                                            <p:strVal val="#ppt_y-.1"/>
                                          </p:val>
                                        </p:tav>
                                        <p:tav tm="100000">
                                          <p:val>
                                            <p:strVal val="#ppt_y"/>
                                          </p:val>
                                        </p:tav>
                                      </p:tavLst>
                                    </p:anim>
                                  </p:childTnLst>
                                </p:cTn>
                              </p:par>
                              <p:par>
                                <p:cTn id="210" presetID="47" presetClass="entr" presetSubtype="0" fill="hold" grpId="0" nodeType="withEffect">
                                  <p:stCondLst>
                                    <p:cond delay="250"/>
                                  </p:stCondLst>
                                  <p:childTnLst>
                                    <p:set>
                                      <p:cBhvr>
                                        <p:cTn id="211" dur="1" fill="hold">
                                          <p:stCondLst>
                                            <p:cond delay="0"/>
                                          </p:stCondLst>
                                        </p:cTn>
                                        <p:tgtEl>
                                          <p:spTgt spid="50"/>
                                        </p:tgtEl>
                                        <p:attrNameLst>
                                          <p:attrName>style.visibility</p:attrName>
                                        </p:attrNameLst>
                                      </p:cBhvr>
                                      <p:to>
                                        <p:strVal val="visible"/>
                                      </p:to>
                                    </p:set>
                                    <p:animEffect transition="in" filter="fade">
                                      <p:cBhvr>
                                        <p:cTn id="212" dur="350"/>
                                        <p:tgtEl>
                                          <p:spTgt spid="50"/>
                                        </p:tgtEl>
                                      </p:cBhvr>
                                    </p:animEffect>
                                    <p:anim calcmode="lin" valueType="num">
                                      <p:cBhvr>
                                        <p:cTn id="213" dur="350" fill="hold"/>
                                        <p:tgtEl>
                                          <p:spTgt spid="50"/>
                                        </p:tgtEl>
                                        <p:attrNameLst>
                                          <p:attrName>ppt_x</p:attrName>
                                        </p:attrNameLst>
                                      </p:cBhvr>
                                      <p:tavLst>
                                        <p:tav tm="0">
                                          <p:val>
                                            <p:strVal val="#ppt_x"/>
                                          </p:val>
                                        </p:tav>
                                        <p:tav tm="100000">
                                          <p:val>
                                            <p:strVal val="#ppt_x"/>
                                          </p:val>
                                        </p:tav>
                                      </p:tavLst>
                                    </p:anim>
                                    <p:anim calcmode="lin" valueType="num">
                                      <p:cBhvr>
                                        <p:cTn id="214" dur="350" fill="hold"/>
                                        <p:tgtEl>
                                          <p:spTgt spid="50"/>
                                        </p:tgtEl>
                                        <p:attrNameLst>
                                          <p:attrName>ppt_y</p:attrName>
                                        </p:attrNameLst>
                                      </p:cBhvr>
                                      <p:tavLst>
                                        <p:tav tm="0">
                                          <p:val>
                                            <p:strVal val="#ppt_y-.1"/>
                                          </p:val>
                                        </p:tav>
                                        <p:tav tm="100000">
                                          <p:val>
                                            <p:strVal val="#ppt_y"/>
                                          </p:val>
                                        </p:tav>
                                      </p:tavLst>
                                    </p:anim>
                                  </p:childTnLst>
                                </p:cTn>
                              </p:par>
                              <p:par>
                                <p:cTn id="215" presetID="47" presetClass="entr" presetSubtype="0" fill="hold" grpId="0" nodeType="withEffect">
                                  <p:stCondLst>
                                    <p:cond delay="200"/>
                                  </p:stCondLst>
                                  <p:childTnLst>
                                    <p:set>
                                      <p:cBhvr>
                                        <p:cTn id="216" dur="1" fill="hold">
                                          <p:stCondLst>
                                            <p:cond delay="0"/>
                                          </p:stCondLst>
                                        </p:cTn>
                                        <p:tgtEl>
                                          <p:spTgt spid="52"/>
                                        </p:tgtEl>
                                        <p:attrNameLst>
                                          <p:attrName>style.visibility</p:attrName>
                                        </p:attrNameLst>
                                      </p:cBhvr>
                                      <p:to>
                                        <p:strVal val="visible"/>
                                      </p:to>
                                    </p:set>
                                    <p:animEffect transition="in" filter="fade">
                                      <p:cBhvr>
                                        <p:cTn id="217" dur="350"/>
                                        <p:tgtEl>
                                          <p:spTgt spid="52"/>
                                        </p:tgtEl>
                                      </p:cBhvr>
                                    </p:animEffect>
                                    <p:anim calcmode="lin" valueType="num">
                                      <p:cBhvr>
                                        <p:cTn id="218" dur="350" fill="hold"/>
                                        <p:tgtEl>
                                          <p:spTgt spid="52"/>
                                        </p:tgtEl>
                                        <p:attrNameLst>
                                          <p:attrName>ppt_x</p:attrName>
                                        </p:attrNameLst>
                                      </p:cBhvr>
                                      <p:tavLst>
                                        <p:tav tm="0">
                                          <p:val>
                                            <p:strVal val="#ppt_x"/>
                                          </p:val>
                                        </p:tav>
                                        <p:tav tm="100000">
                                          <p:val>
                                            <p:strVal val="#ppt_x"/>
                                          </p:val>
                                        </p:tav>
                                      </p:tavLst>
                                    </p:anim>
                                    <p:anim calcmode="lin" valueType="num">
                                      <p:cBhvr>
                                        <p:cTn id="219" dur="350" fill="hold"/>
                                        <p:tgtEl>
                                          <p:spTgt spid="52"/>
                                        </p:tgtEl>
                                        <p:attrNameLst>
                                          <p:attrName>ppt_y</p:attrName>
                                        </p:attrNameLst>
                                      </p:cBhvr>
                                      <p:tavLst>
                                        <p:tav tm="0">
                                          <p:val>
                                            <p:strVal val="#ppt_y-.1"/>
                                          </p:val>
                                        </p:tav>
                                        <p:tav tm="100000">
                                          <p:val>
                                            <p:strVal val="#ppt_y"/>
                                          </p:val>
                                        </p:tav>
                                      </p:tavLst>
                                    </p:anim>
                                  </p:childTnLst>
                                </p:cTn>
                              </p:par>
                              <p:par>
                                <p:cTn id="220" presetID="47" presetClass="entr" presetSubtype="0" fill="hold" grpId="0" nodeType="withEffect">
                                  <p:stCondLst>
                                    <p:cond delay="150"/>
                                  </p:stCondLst>
                                  <p:childTnLst>
                                    <p:set>
                                      <p:cBhvr>
                                        <p:cTn id="221" dur="1" fill="hold">
                                          <p:stCondLst>
                                            <p:cond delay="0"/>
                                          </p:stCondLst>
                                        </p:cTn>
                                        <p:tgtEl>
                                          <p:spTgt spid="51"/>
                                        </p:tgtEl>
                                        <p:attrNameLst>
                                          <p:attrName>style.visibility</p:attrName>
                                        </p:attrNameLst>
                                      </p:cBhvr>
                                      <p:to>
                                        <p:strVal val="visible"/>
                                      </p:to>
                                    </p:set>
                                    <p:animEffect transition="in" filter="fade">
                                      <p:cBhvr>
                                        <p:cTn id="222" dur="350"/>
                                        <p:tgtEl>
                                          <p:spTgt spid="51"/>
                                        </p:tgtEl>
                                      </p:cBhvr>
                                    </p:animEffect>
                                    <p:anim calcmode="lin" valueType="num">
                                      <p:cBhvr>
                                        <p:cTn id="223" dur="350" fill="hold"/>
                                        <p:tgtEl>
                                          <p:spTgt spid="51"/>
                                        </p:tgtEl>
                                        <p:attrNameLst>
                                          <p:attrName>ppt_x</p:attrName>
                                        </p:attrNameLst>
                                      </p:cBhvr>
                                      <p:tavLst>
                                        <p:tav tm="0">
                                          <p:val>
                                            <p:strVal val="#ppt_x"/>
                                          </p:val>
                                        </p:tav>
                                        <p:tav tm="100000">
                                          <p:val>
                                            <p:strVal val="#ppt_x"/>
                                          </p:val>
                                        </p:tav>
                                      </p:tavLst>
                                    </p:anim>
                                    <p:anim calcmode="lin" valueType="num">
                                      <p:cBhvr>
                                        <p:cTn id="224" dur="350" fill="hold"/>
                                        <p:tgtEl>
                                          <p:spTgt spid="51"/>
                                        </p:tgtEl>
                                        <p:attrNameLst>
                                          <p:attrName>ppt_y</p:attrName>
                                        </p:attrNameLst>
                                      </p:cBhvr>
                                      <p:tavLst>
                                        <p:tav tm="0">
                                          <p:val>
                                            <p:strVal val="#ppt_y-.1"/>
                                          </p:val>
                                        </p:tav>
                                        <p:tav tm="100000">
                                          <p:val>
                                            <p:strVal val="#ppt_y"/>
                                          </p:val>
                                        </p:tav>
                                      </p:tavLst>
                                    </p:anim>
                                  </p:childTnLst>
                                </p:cTn>
                              </p:par>
                              <p:par>
                                <p:cTn id="225" presetID="47" presetClass="entr" presetSubtype="0" fill="hold" grpId="0" nodeType="withEffect">
                                  <p:stCondLst>
                                    <p:cond delay="100"/>
                                  </p:stCondLst>
                                  <p:childTnLst>
                                    <p:set>
                                      <p:cBhvr>
                                        <p:cTn id="226" dur="1" fill="hold">
                                          <p:stCondLst>
                                            <p:cond delay="0"/>
                                          </p:stCondLst>
                                        </p:cTn>
                                        <p:tgtEl>
                                          <p:spTgt spid="49"/>
                                        </p:tgtEl>
                                        <p:attrNameLst>
                                          <p:attrName>style.visibility</p:attrName>
                                        </p:attrNameLst>
                                      </p:cBhvr>
                                      <p:to>
                                        <p:strVal val="visible"/>
                                      </p:to>
                                    </p:set>
                                    <p:animEffect transition="in" filter="fade">
                                      <p:cBhvr>
                                        <p:cTn id="227" dur="350"/>
                                        <p:tgtEl>
                                          <p:spTgt spid="49"/>
                                        </p:tgtEl>
                                      </p:cBhvr>
                                    </p:animEffect>
                                    <p:anim calcmode="lin" valueType="num">
                                      <p:cBhvr>
                                        <p:cTn id="228" dur="350" fill="hold"/>
                                        <p:tgtEl>
                                          <p:spTgt spid="49"/>
                                        </p:tgtEl>
                                        <p:attrNameLst>
                                          <p:attrName>ppt_x</p:attrName>
                                        </p:attrNameLst>
                                      </p:cBhvr>
                                      <p:tavLst>
                                        <p:tav tm="0">
                                          <p:val>
                                            <p:strVal val="#ppt_x"/>
                                          </p:val>
                                        </p:tav>
                                        <p:tav tm="100000">
                                          <p:val>
                                            <p:strVal val="#ppt_x"/>
                                          </p:val>
                                        </p:tav>
                                      </p:tavLst>
                                    </p:anim>
                                    <p:anim calcmode="lin" valueType="num">
                                      <p:cBhvr>
                                        <p:cTn id="229" dur="350" fill="hold"/>
                                        <p:tgtEl>
                                          <p:spTgt spid="49"/>
                                        </p:tgtEl>
                                        <p:attrNameLst>
                                          <p:attrName>ppt_y</p:attrName>
                                        </p:attrNameLst>
                                      </p:cBhvr>
                                      <p:tavLst>
                                        <p:tav tm="0">
                                          <p:val>
                                            <p:strVal val="#ppt_y-.1"/>
                                          </p:val>
                                        </p:tav>
                                        <p:tav tm="100000">
                                          <p:val>
                                            <p:strVal val="#ppt_y"/>
                                          </p:val>
                                        </p:tav>
                                      </p:tavLst>
                                    </p:anim>
                                  </p:childTnLst>
                                </p:cTn>
                              </p:par>
                              <p:par>
                                <p:cTn id="230" presetID="47" presetClass="entr" presetSubtype="0" fill="hold" grpId="0" nodeType="withEffect">
                                  <p:stCondLst>
                                    <p:cond delay="200"/>
                                  </p:stCondLst>
                                  <p:childTnLst>
                                    <p:set>
                                      <p:cBhvr>
                                        <p:cTn id="231" dur="1" fill="hold">
                                          <p:stCondLst>
                                            <p:cond delay="0"/>
                                          </p:stCondLst>
                                        </p:cTn>
                                        <p:tgtEl>
                                          <p:spTgt spid="56"/>
                                        </p:tgtEl>
                                        <p:attrNameLst>
                                          <p:attrName>style.visibility</p:attrName>
                                        </p:attrNameLst>
                                      </p:cBhvr>
                                      <p:to>
                                        <p:strVal val="visible"/>
                                      </p:to>
                                    </p:set>
                                    <p:animEffect transition="in" filter="fade">
                                      <p:cBhvr>
                                        <p:cTn id="232" dur="350"/>
                                        <p:tgtEl>
                                          <p:spTgt spid="56"/>
                                        </p:tgtEl>
                                      </p:cBhvr>
                                    </p:animEffect>
                                    <p:anim calcmode="lin" valueType="num">
                                      <p:cBhvr>
                                        <p:cTn id="233" dur="350" fill="hold"/>
                                        <p:tgtEl>
                                          <p:spTgt spid="56"/>
                                        </p:tgtEl>
                                        <p:attrNameLst>
                                          <p:attrName>ppt_x</p:attrName>
                                        </p:attrNameLst>
                                      </p:cBhvr>
                                      <p:tavLst>
                                        <p:tav tm="0">
                                          <p:val>
                                            <p:strVal val="#ppt_x"/>
                                          </p:val>
                                        </p:tav>
                                        <p:tav tm="100000">
                                          <p:val>
                                            <p:strVal val="#ppt_x"/>
                                          </p:val>
                                        </p:tav>
                                      </p:tavLst>
                                    </p:anim>
                                    <p:anim calcmode="lin" valueType="num">
                                      <p:cBhvr>
                                        <p:cTn id="234" dur="350" fill="hold"/>
                                        <p:tgtEl>
                                          <p:spTgt spid="56"/>
                                        </p:tgtEl>
                                        <p:attrNameLst>
                                          <p:attrName>ppt_y</p:attrName>
                                        </p:attrNameLst>
                                      </p:cBhvr>
                                      <p:tavLst>
                                        <p:tav tm="0">
                                          <p:val>
                                            <p:strVal val="#ppt_y-.1"/>
                                          </p:val>
                                        </p:tav>
                                        <p:tav tm="100000">
                                          <p:val>
                                            <p:strVal val="#ppt_y"/>
                                          </p:val>
                                        </p:tav>
                                      </p:tavLst>
                                    </p:anim>
                                  </p:childTnLst>
                                </p:cTn>
                              </p:par>
                              <p:par>
                                <p:cTn id="235" presetID="47" presetClass="entr" presetSubtype="0" fill="hold" grpId="0" nodeType="withEffect">
                                  <p:stCondLst>
                                    <p:cond delay="250"/>
                                  </p:stCondLst>
                                  <p:childTnLst>
                                    <p:set>
                                      <p:cBhvr>
                                        <p:cTn id="236" dur="1" fill="hold">
                                          <p:stCondLst>
                                            <p:cond delay="0"/>
                                          </p:stCondLst>
                                        </p:cTn>
                                        <p:tgtEl>
                                          <p:spTgt spid="58"/>
                                        </p:tgtEl>
                                        <p:attrNameLst>
                                          <p:attrName>style.visibility</p:attrName>
                                        </p:attrNameLst>
                                      </p:cBhvr>
                                      <p:to>
                                        <p:strVal val="visible"/>
                                      </p:to>
                                    </p:set>
                                    <p:animEffect transition="in" filter="fade">
                                      <p:cBhvr>
                                        <p:cTn id="237" dur="350"/>
                                        <p:tgtEl>
                                          <p:spTgt spid="58"/>
                                        </p:tgtEl>
                                      </p:cBhvr>
                                    </p:animEffect>
                                    <p:anim calcmode="lin" valueType="num">
                                      <p:cBhvr>
                                        <p:cTn id="238" dur="350" fill="hold"/>
                                        <p:tgtEl>
                                          <p:spTgt spid="58"/>
                                        </p:tgtEl>
                                        <p:attrNameLst>
                                          <p:attrName>ppt_x</p:attrName>
                                        </p:attrNameLst>
                                      </p:cBhvr>
                                      <p:tavLst>
                                        <p:tav tm="0">
                                          <p:val>
                                            <p:strVal val="#ppt_x"/>
                                          </p:val>
                                        </p:tav>
                                        <p:tav tm="100000">
                                          <p:val>
                                            <p:strVal val="#ppt_x"/>
                                          </p:val>
                                        </p:tav>
                                      </p:tavLst>
                                    </p:anim>
                                    <p:anim calcmode="lin" valueType="num">
                                      <p:cBhvr>
                                        <p:cTn id="239" dur="350" fill="hold"/>
                                        <p:tgtEl>
                                          <p:spTgt spid="58"/>
                                        </p:tgtEl>
                                        <p:attrNameLst>
                                          <p:attrName>ppt_y</p:attrName>
                                        </p:attrNameLst>
                                      </p:cBhvr>
                                      <p:tavLst>
                                        <p:tav tm="0">
                                          <p:val>
                                            <p:strVal val="#ppt_y-.1"/>
                                          </p:val>
                                        </p:tav>
                                        <p:tav tm="100000">
                                          <p:val>
                                            <p:strVal val="#ppt_y"/>
                                          </p:val>
                                        </p:tav>
                                      </p:tavLst>
                                    </p:anim>
                                  </p:childTnLst>
                                </p:cTn>
                              </p:par>
                              <p:par>
                                <p:cTn id="240" presetID="47" presetClass="entr" presetSubtype="0" fill="hold" grpId="0" nodeType="withEffect">
                                  <p:stCondLst>
                                    <p:cond delay="300"/>
                                  </p:stCondLst>
                                  <p:childTnLst>
                                    <p:set>
                                      <p:cBhvr>
                                        <p:cTn id="241" dur="1" fill="hold">
                                          <p:stCondLst>
                                            <p:cond delay="0"/>
                                          </p:stCondLst>
                                        </p:cTn>
                                        <p:tgtEl>
                                          <p:spTgt spid="59"/>
                                        </p:tgtEl>
                                        <p:attrNameLst>
                                          <p:attrName>style.visibility</p:attrName>
                                        </p:attrNameLst>
                                      </p:cBhvr>
                                      <p:to>
                                        <p:strVal val="visible"/>
                                      </p:to>
                                    </p:set>
                                    <p:animEffect transition="in" filter="fade">
                                      <p:cBhvr>
                                        <p:cTn id="242" dur="350"/>
                                        <p:tgtEl>
                                          <p:spTgt spid="59"/>
                                        </p:tgtEl>
                                      </p:cBhvr>
                                    </p:animEffect>
                                    <p:anim calcmode="lin" valueType="num">
                                      <p:cBhvr>
                                        <p:cTn id="243" dur="350" fill="hold"/>
                                        <p:tgtEl>
                                          <p:spTgt spid="59"/>
                                        </p:tgtEl>
                                        <p:attrNameLst>
                                          <p:attrName>ppt_x</p:attrName>
                                        </p:attrNameLst>
                                      </p:cBhvr>
                                      <p:tavLst>
                                        <p:tav tm="0">
                                          <p:val>
                                            <p:strVal val="#ppt_x"/>
                                          </p:val>
                                        </p:tav>
                                        <p:tav tm="100000">
                                          <p:val>
                                            <p:strVal val="#ppt_x"/>
                                          </p:val>
                                        </p:tav>
                                      </p:tavLst>
                                    </p:anim>
                                    <p:anim calcmode="lin" valueType="num">
                                      <p:cBhvr>
                                        <p:cTn id="244" dur="350" fill="hold"/>
                                        <p:tgtEl>
                                          <p:spTgt spid="59"/>
                                        </p:tgtEl>
                                        <p:attrNameLst>
                                          <p:attrName>ppt_y</p:attrName>
                                        </p:attrNameLst>
                                      </p:cBhvr>
                                      <p:tavLst>
                                        <p:tav tm="0">
                                          <p:val>
                                            <p:strVal val="#ppt_y-.1"/>
                                          </p:val>
                                        </p:tav>
                                        <p:tav tm="100000">
                                          <p:val>
                                            <p:strVal val="#ppt_y"/>
                                          </p:val>
                                        </p:tav>
                                      </p:tavLst>
                                    </p:anim>
                                  </p:childTnLst>
                                </p:cTn>
                              </p:par>
                              <p:par>
                                <p:cTn id="245" presetID="47" presetClass="entr" presetSubtype="0" fill="hold" grpId="0" nodeType="withEffect">
                                  <p:stCondLst>
                                    <p:cond delay="350"/>
                                  </p:stCondLst>
                                  <p:childTnLst>
                                    <p:set>
                                      <p:cBhvr>
                                        <p:cTn id="246" dur="1" fill="hold">
                                          <p:stCondLst>
                                            <p:cond delay="0"/>
                                          </p:stCondLst>
                                        </p:cTn>
                                        <p:tgtEl>
                                          <p:spTgt spid="57"/>
                                        </p:tgtEl>
                                        <p:attrNameLst>
                                          <p:attrName>style.visibility</p:attrName>
                                        </p:attrNameLst>
                                      </p:cBhvr>
                                      <p:to>
                                        <p:strVal val="visible"/>
                                      </p:to>
                                    </p:set>
                                    <p:animEffect transition="in" filter="fade">
                                      <p:cBhvr>
                                        <p:cTn id="247" dur="350"/>
                                        <p:tgtEl>
                                          <p:spTgt spid="57"/>
                                        </p:tgtEl>
                                      </p:cBhvr>
                                    </p:animEffect>
                                    <p:anim calcmode="lin" valueType="num">
                                      <p:cBhvr>
                                        <p:cTn id="248" dur="350" fill="hold"/>
                                        <p:tgtEl>
                                          <p:spTgt spid="57"/>
                                        </p:tgtEl>
                                        <p:attrNameLst>
                                          <p:attrName>ppt_x</p:attrName>
                                        </p:attrNameLst>
                                      </p:cBhvr>
                                      <p:tavLst>
                                        <p:tav tm="0">
                                          <p:val>
                                            <p:strVal val="#ppt_x"/>
                                          </p:val>
                                        </p:tav>
                                        <p:tav tm="100000">
                                          <p:val>
                                            <p:strVal val="#ppt_x"/>
                                          </p:val>
                                        </p:tav>
                                      </p:tavLst>
                                    </p:anim>
                                    <p:anim calcmode="lin" valueType="num">
                                      <p:cBhvr>
                                        <p:cTn id="249" dur="350" fill="hold"/>
                                        <p:tgtEl>
                                          <p:spTgt spid="57"/>
                                        </p:tgtEl>
                                        <p:attrNameLst>
                                          <p:attrName>ppt_y</p:attrName>
                                        </p:attrNameLst>
                                      </p:cBhvr>
                                      <p:tavLst>
                                        <p:tav tm="0">
                                          <p:val>
                                            <p:strVal val="#ppt_y-.1"/>
                                          </p:val>
                                        </p:tav>
                                        <p:tav tm="100000">
                                          <p:val>
                                            <p:strVal val="#ppt_y"/>
                                          </p:val>
                                        </p:tav>
                                      </p:tavLst>
                                    </p:anim>
                                  </p:childTnLst>
                                </p:cTn>
                              </p:par>
                              <p:par>
                                <p:cTn id="250" presetID="47" presetClass="entr" presetSubtype="0" fill="hold" grpId="0" nodeType="withEffect">
                                  <p:stCondLst>
                                    <p:cond delay="400"/>
                                  </p:stCondLst>
                                  <p:childTnLst>
                                    <p:set>
                                      <p:cBhvr>
                                        <p:cTn id="251" dur="1" fill="hold">
                                          <p:stCondLst>
                                            <p:cond delay="0"/>
                                          </p:stCondLst>
                                        </p:cTn>
                                        <p:tgtEl>
                                          <p:spTgt spid="61"/>
                                        </p:tgtEl>
                                        <p:attrNameLst>
                                          <p:attrName>style.visibility</p:attrName>
                                        </p:attrNameLst>
                                      </p:cBhvr>
                                      <p:to>
                                        <p:strVal val="visible"/>
                                      </p:to>
                                    </p:set>
                                    <p:animEffect transition="in" filter="fade">
                                      <p:cBhvr>
                                        <p:cTn id="252" dur="350"/>
                                        <p:tgtEl>
                                          <p:spTgt spid="61"/>
                                        </p:tgtEl>
                                      </p:cBhvr>
                                    </p:animEffect>
                                    <p:anim calcmode="lin" valueType="num">
                                      <p:cBhvr>
                                        <p:cTn id="253" dur="350" fill="hold"/>
                                        <p:tgtEl>
                                          <p:spTgt spid="61"/>
                                        </p:tgtEl>
                                        <p:attrNameLst>
                                          <p:attrName>ppt_x</p:attrName>
                                        </p:attrNameLst>
                                      </p:cBhvr>
                                      <p:tavLst>
                                        <p:tav tm="0">
                                          <p:val>
                                            <p:strVal val="#ppt_x"/>
                                          </p:val>
                                        </p:tav>
                                        <p:tav tm="100000">
                                          <p:val>
                                            <p:strVal val="#ppt_x"/>
                                          </p:val>
                                        </p:tav>
                                      </p:tavLst>
                                    </p:anim>
                                    <p:anim calcmode="lin" valueType="num">
                                      <p:cBhvr>
                                        <p:cTn id="254" dur="350" fill="hold"/>
                                        <p:tgtEl>
                                          <p:spTgt spid="61"/>
                                        </p:tgtEl>
                                        <p:attrNameLst>
                                          <p:attrName>ppt_y</p:attrName>
                                        </p:attrNameLst>
                                      </p:cBhvr>
                                      <p:tavLst>
                                        <p:tav tm="0">
                                          <p:val>
                                            <p:strVal val="#ppt_y-.1"/>
                                          </p:val>
                                        </p:tav>
                                        <p:tav tm="100000">
                                          <p:val>
                                            <p:strVal val="#ppt_y"/>
                                          </p:val>
                                        </p:tav>
                                      </p:tavLst>
                                    </p:anim>
                                  </p:childTnLst>
                                </p:cTn>
                              </p:par>
                              <p:par>
                                <p:cTn id="255" presetID="47" presetClass="entr" presetSubtype="0" fill="hold" grpId="0" nodeType="withEffect">
                                  <p:stCondLst>
                                    <p:cond delay="450"/>
                                  </p:stCondLst>
                                  <p:childTnLst>
                                    <p:set>
                                      <p:cBhvr>
                                        <p:cTn id="256" dur="1" fill="hold">
                                          <p:stCondLst>
                                            <p:cond delay="0"/>
                                          </p:stCondLst>
                                        </p:cTn>
                                        <p:tgtEl>
                                          <p:spTgt spid="62"/>
                                        </p:tgtEl>
                                        <p:attrNameLst>
                                          <p:attrName>style.visibility</p:attrName>
                                        </p:attrNameLst>
                                      </p:cBhvr>
                                      <p:to>
                                        <p:strVal val="visible"/>
                                      </p:to>
                                    </p:set>
                                    <p:animEffect transition="in" filter="fade">
                                      <p:cBhvr>
                                        <p:cTn id="257" dur="350"/>
                                        <p:tgtEl>
                                          <p:spTgt spid="62"/>
                                        </p:tgtEl>
                                      </p:cBhvr>
                                    </p:animEffect>
                                    <p:anim calcmode="lin" valueType="num">
                                      <p:cBhvr>
                                        <p:cTn id="258" dur="350" fill="hold"/>
                                        <p:tgtEl>
                                          <p:spTgt spid="62"/>
                                        </p:tgtEl>
                                        <p:attrNameLst>
                                          <p:attrName>ppt_x</p:attrName>
                                        </p:attrNameLst>
                                      </p:cBhvr>
                                      <p:tavLst>
                                        <p:tav tm="0">
                                          <p:val>
                                            <p:strVal val="#ppt_x"/>
                                          </p:val>
                                        </p:tav>
                                        <p:tav tm="100000">
                                          <p:val>
                                            <p:strVal val="#ppt_x"/>
                                          </p:val>
                                        </p:tav>
                                      </p:tavLst>
                                    </p:anim>
                                    <p:anim calcmode="lin" valueType="num">
                                      <p:cBhvr>
                                        <p:cTn id="259" dur="350" fill="hold"/>
                                        <p:tgtEl>
                                          <p:spTgt spid="62"/>
                                        </p:tgtEl>
                                        <p:attrNameLst>
                                          <p:attrName>ppt_y</p:attrName>
                                        </p:attrNameLst>
                                      </p:cBhvr>
                                      <p:tavLst>
                                        <p:tav tm="0">
                                          <p:val>
                                            <p:strVal val="#ppt_y-.1"/>
                                          </p:val>
                                        </p:tav>
                                        <p:tav tm="100000">
                                          <p:val>
                                            <p:strVal val="#ppt_y"/>
                                          </p:val>
                                        </p:tav>
                                      </p:tavLst>
                                    </p:anim>
                                  </p:childTnLst>
                                </p:cTn>
                              </p:par>
                              <p:par>
                                <p:cTn id="260" presetID="47" presetClass="entr" presetSubtype="0" fill="hold" grpId="0" nodeType="withEffect">
                                  <p:stCondLst>
                                    <p:cond delay="500"/>
                                  </p:stCondLst>
                                  <p:childTnLst>
                                    <p:set>
                                      <p:cBhvr>
                                        <p:cTn id="261" dur="1" fill="hold">
                                          <p:stCondLst>
                                            <p:cond delay="0"/>
                                          </p:stCondLst>
                                        </p:cTn>
                                        <p:tgtEl>
                                          <p:spTgt spid="60"/>
                                        </p:tgtEl>
                                        <p:attrNameLst>
                                          <p:attrName>style.visibility</p:attrName>
                                        </p:attrNameLst>
                                      </p:cBhvr>
                                      <p:to>
                                        <p:strVal val="visible"/>
                                      </p:to>
                                    </p:set>
                                    <p:animEffect transition="in" filter="fade">
                                      <p:cBhvr>
                                        <p:cTn id="262" dur="350"/>
                                        <p:tgtEl>
                                          <p:spTgt spid="60"/>
                                        </p:tgtEl>
                                      </p:cBhvr>
                                    </p:animEffect>
                                    <p:anim calcmode="lin" valueType="num">
                                      <p:cBhvr>
                                        <p:cTn id="263" dur="350" fill="hold"/>
                                        <p:tgtEl>
                                          <p:spTgt spid="60"/>
                                        </p:tgtEl>
                                        <p:attrNameLst>
                                          <p:attrName>ppt_x</p:attrName>
                                        </p:attrNameLst>
                                      </p:cBhvr>
                                      <p:tavLst>
                                        <p:tav tm="0">
                                          <p:val>
                                            <p:strVal val="#ppt_x"/>
                                          </p:val>
                                        </p:tav>
                                        <p:tav tm="100000">
                                          <p:val>
                                            <p:strVal val="#ppt_x"/>
                                          </p:val>
                                        </p:tav>
                                      </p:tavLst>
                                    </p:anim>
                                    <p:anim calcmode="lin" valueType="num">
                                      <p:cBhvr>
                                        <p:cTn id="264" dur="350" fill="hold"/>
                                        <p:tgtEl>
                                          <p:spTgt spid="60"/>
                                        </p:tgtEl>
                                        <p:attrNameLst>
                                          <p:attrName>ppt_y</p:attrName>
                                        </p:attrNameLst>
                                      </p:cBhvr>
                                      <p:tavLst>
                                        <p:tav tm="0">
                                          <p:val>
                                            <p:strVal val="#ppt_y-.1"/>
                                          </p:val>
                                        </p:tav>
                                        <p:tav tm="100000">
                                          <p:val>
                                            <p:strVal val="#ppt_y"/>
                                          </p:val>
                                        </p:tav>
                                      </p:tavLst>
                                    </p:anim>
                                  </p:childTnLst>
                                </p:cTn>
                              </p:par>
                            </p:childTnLst>
                          </p:cTn>
                        </p:par>
                      </p:childTnLst>
                    </p:cTn>
                  </p:par>
                  <p:par>
                    <p:cTn id="265" fill="hold">
                      <p:stCondLst>
                        <p:cond delay="indefinite"/>
                      </p:stCondLst>
                      <p:childTnLst>
                        <p:par>
                          <p:cTn id="266" fill="hold">
                            <p:stCondLst>
                              <p:cond delay="0"/>
                            </p:stCondLst>
                            <p:childTnLst>
                              <p:par>
                                <p:cTn id="267" presetID="22" presetClass="entr" presetSubtype="1" fill="hold" nodeType="clickEffect">
                                  <p:stCondLst>
                                    <p:cond delay="0"/>
                                  </p:stCondLst>
                                  <p:childTnLst>
                                    <p:set>
                                      <p:cBhvr>
                                        <p:cTn id="268" dur="1" fill="hold">
                                          <p:stCondLst>
                                            <p:cond delay="0"/>
                                          </p:stCondLst>
                                        </p:cTn>
                                        <p:tgtEl>
                                          <p:spTgt spid="69"/>
                                        </p:tgtEl>
                                        <p:attrNameLst>
                                          <p:attrName>style.visibility</p:attrName>
                                        </p:attrNameLst>
                                      </p:cBhvr>
                                      <p:to>
                                        <p:strVal val="visible"/>
                                      </p:to>
                                    </p:set>
                                    <p:animEffect transition="in" filter="wipe(up)">
                                      <p:cBhvr>
                                        <p:cTn id="269" dur="500"/>
                                        <p:tgtEl>
                                          <p:spTgt spid="69"/>
                                        </p:tgtEl>
                                      </p:cBhvr>
                                    </p:animEffect>
                                  </p:childTnLst>
                                </p:cTn>
                              </p:par>
                              <p:par>
                                <p:cTn id="270" presetID="22" presetClass="entr" presetSubtype="1" fill="hold" grpId="0" nodeType="withEffect">
                                  <p:stCondLst>
                                    <p:cond delay="0"/>
                                  </p:stCondLst>
                                  <p:childTnLst>
                                    <p:set>
                                      <p:cBhvr>
                                        <p:cTn id="271" dur="1" fill="hold">
                                          <p:stCondLst>
                                            <p:cond delay="0"/>
                                          </p:stCondLst>
                                        </p:cTn>
                                        <p:tgtEl>
                                          <p:spTgt spid="71"/>
                                        </p:tgtEl>
                                        <p:attrNameLst>
                                          <p:attrName>style.visibility</p:attrName>
                                        </p:attrNameLst>
                                      </p:cBhvr>
                                      <p:to>
                                        <p:strVal val="visible"/>
                                      </p:to>
                                    </p:set>
                                    <p:animEffect transition="in" filter="wipe(up)">
                                      <p:cBhvr>
                                        <p:cTn id="272" dur="500"/>
                                        <p:tgtEl>
                                          <p:spTgt spid="71"/>
                                        </p:tgtEl>
                                      </p:cBhvr>
                                    </p:animEffect>
                                  </p:childTnLst>
                                </p:cTn>
                              </p:par>
                              <p:par>
                                <p:cTn id="273" presetID="22" presetClass="entr" presetSubtype="1" fill="hold" grpId="0" nodeType="withEffect">
                                  <p:stCondLst>
                                    <p:cond delay="0"/>
                                  </p:stCondLst>
                                  <p:childTnLst>
                                    <p:set>
                                      <p:cBhvr>
                                        <p:cTn id="274" dur="1" fill="hold">
                                          <p:stCondLst>
                                            <p:cond delay="0"/>
                                          </p:stCondLst>
                                        </p:cTn>
                                        <p:tgtEl>
                                          <p:spTgt spid="74"/>
                                        </p:tgtEl>
                                        <p:attrNameLst>
                                          <p:attrName>style.visibility</p:attrName>
                                        </p:attrNameLst>
                                      </p:cBhvr>
                                      <p:to>
                                        <p:strVal val="visible"/>
                                      </p:to>
                                    </p:set>
                                    <p:animEffect transition="in" filter="wipe(up)">
                                      <p:cBhvr>
                                        <p:cTn id="275" dur="500"/>
                                        <p:tgtEl>
                                          <p:spTgt spid="74"/>
                                        </p:tgtEl>
                                      </p:cBhvr>
                                    </p:animEffect>
                                  </p:childTnLst>
                                </p:cTn>
                              </p:par>
                              <p:par>
                                <p:cTn id="276" presetID="22" presetClass="entr" presetSubtype="1" fill="hold" nodeType="withEffect">
                                  <p:stCondLst>
                                    <p:cond delay="0"/>
                                  </p:stCondLst>
                                  <p:childTnLst>
                                    <p:set>
                                      <p:cBhvr>
                                        <p:cTn id="277" dur="1" fill="hold">
                                          <p:stCondLst>
                                            <p:cond delay="0"/>
                                          </p:stCondLst>
                                        </p:cTn>
                                        <p:tgtEl>
                                          <p:spTgt spid="73"/>
                                        </p:tgtEl>
                                        <p:attrNameLst>
                                          <p:attrName>style.visibility</p:attrName>
                                        </p:attrNameLst>
                                      </p:cBhvr>
                                      <p:to>
                                        <p:strVal val="visible"/>
                                      </p:to>
                                    </p:set>
                                    <p:animEffect transition="in" filter="wipe(up)">
                                      <p:cBhvr>
                                        <p:cTn id="278" dur="500"/>
                                        <p:tgtEl>
                                          <p:spTgt spid="73"/>
                                        </p:tgtEl>
                                      </p:cBhvr>
                                    </p:animEffect>
                                  </p:childTnLst>
                                </p:cTn>
                              </p:par>
                              <p:par>
                                <p:cTn id="279" presetID="22" presetClass="entr" presetSubtype="1" fill="hold" grpId="0" nodeType="withEffect">
                                  <p:stCondLst>
                                    <p:cond delay="0"/>
                                  </p:stCondLst>
                                  <p:childTnLst>
                                    <p:set>
                                      <p:cBhvr>
                                        <p:cTn id="280" dur="1" fill="hold">
                                          <p:stCondLst>
                                            <p:cond delay="0"/>
                                          </p:stCondLst>
                                        </p:cTn>
                                        <p:tgtEl>
                                          <p:spTgt spid="72"/>
                                        </p:tgtEl>
                                        <p:attrNameLst>
                                          <p:attrName>style.visibility</p:attrName>
                                        </p:attrNameLst>
                                      </p:cBhvr>
                                      <p:to>
                                        <p:strVal val="visible"/>
                                      </p:to>
                                    </p:set>
                                    <p:animEffect transition="in" filter="wipe(up)">
                                      <p:cBhvr>
                                        <p:cTn id="281" dur="500"/>
                                        <p:tgtEl>
                                          <p:spTgt spid="72"/>
                                        </p:tgtEl>
                                      </p:cBhvr>
                                    </p:animEffect>
                                  </p:childTnLst>
                                </p:cTn>
                              </p:par>
                              <p:par>
                                <p:cTn id="282" presetID="22" presetClass="entr" presetSubtype="1" fill="hold" grpId="0" nodeType="withEffect">
                                  <p:stCondLst>
                                    <p:cond delay="0"/>
                                  </p:stCondLst>
                                  <p:childTnLst>
                                    <p:set>
                                      <p:cBhvr>
                                        <p:cTn id="283" dur="1" fill="hold">
                                          <p:stCondLst>
                                            <p:cond delay="0"/>
                                          </p:stCondLst>
                                        </p:cTn>
                                        <p:tgtEl>
                                          <p:spTgt spid="75"/>
                                        </p:tgtEl>
                                        <p:attrNameLst>
                                          <p:attrName>style.visibility</p:attrName>
                                        </p:attrNameLst>
                                      </p:cBhvr>
                                      <p:to>
                                        <p:strVal val="visible"/>
                                      </p:to>
                                    </p:set>
                                    <p:animEffect transition="in" filter="wipe(up)">
                                      <p:cBhvr>
                                        <p:cTn id="284" dur="500"/>
                                        <p:tgtEl>
                                          <p:spTgt spid="75"/>
                                        </p:tgtEl>
                                      </p:cBhvr>
                                    </p:animEffect>
                                  </p:childTnLst>
                                </p:cTn>
                              </p:par>
                              <p:par>
                                <p:cTn id="285" presetID="22" presetClass="entr" presetSubtype="1" fill="hold" nodeType="withEffect">
                                  <p:stCondLst>
                                    <p:cond delay="0"/>
                                  </p:stCondLst>
                                  <p:childTnLst>
                                    <p:set>
                                      <p:cBhvr>
                                        <p:cTn id="286" dur="1" fill="hold">
                                          <p:stCondLst>
                                            <p:cond delay="0"/>
                                          </p:stCondLst>
                                        </p:cTn>
                                        <p:tgtEl>
                                          <p:spTgt spid="70"/>
                                        </p:tgtEl>
                                        <p:attrNameLst>
                                          <p:attrName>style.visibility</p:attrName>
                                        </p:attrNameLst>
                                      </p:cBhvr>
                                      <p:to>
                                        <p:strVal val="visible"/>
                                      </p:to>
                                    </p:set>
                                    <p:animEffect transition="in" filter="wipe(up)">
                                      <p:cBhvr>
                                        <p:cTn id="287" dur="500"/>
                                        <p:tgtEl>
                                          <p:spTgt spid="70"/>
                                        </p:tgtEl>
                                      </p:cBhvr>
                                    </p:animEffect>
                                  </p:childTnLst>
                                </p:cTn>
                              </p:par>
                              <p:par>
                                <p:cTn id="288" presetID="22" presetClass="entr" presetSubtype="1" fill="hold" nodeType="withEffect">
                                  <p:stCondLst>
                                    <p:cond delay="0"/>
                                  </p:stCondLst>
                                  <p:childTnLst>
                                    <p:set>
                                      <p:cBhvr>
                                        <p:cTn id="289" dur="1" fill="hold">
                                          <p:stCondLst>
                                            <p:cond delay="0"/>
                                          </p:stCondLst>
                                        </p:cTn>
                                        <p:tgtEl>
                                          <p:spTgt spid="76"/>
                                        </p:tgtEl>
                                        <p:attrNameLst>
                                          <p:attrName>style.visibility</p:attrName>
                                        </p:attrNameLst>
                                      </p:cBhvr>
                                      <p:to>
                                        <p:strVal val="visible"/>
                                      </p:to>
                                    </p:set>
                                    <p:animEffect transition="in" filter="wipe(up)">
                                      <p:cBhvr>
                                        <p:cTn id="290" dur="500"/>
                                        <p:tgtEl>
                                          <p:spTgt spid="76"/>
                                        </p:tgtEl>
                                      </p:cBhvr>
                                    </p:animEffect>
                                  </p:childTnLst>
                                </p:cTn>
                              </p:par>
                              <p:par>
                                <p:cTn id="291" presetID="22" presetClass="entr" presetSubtype="1" fill="hold" nodeType="withEffect">
                                  <p:stCondLst>
                                    <p:cond delay="0"/>
                                  </p:stCondLst>
                                  <p:childTnLst>
                                    <p:set>
                                      <p:cBhvr>
                                        <p:cTn id="292" dur="1" fill="hold">
                                          <p:stCondLst>
                                            <p:cond delay="0"/>
                                          </p:stCondLst>
                                        </p:cTn>
                                        <p:tgtEl>
                                          <p:spTgt spid="77"/>
                                        </p:tgtEl>
                                        <p:attrNameLst>
                                          <p:attrName>style.visibility</p:attrName>
                                        </p:attrNameLst>
                                      </p:cBhvr>
                                      <p:to>
                                        <p:strVal val="visible"/>
                                      </p:to>
                                    </p:set>
                                    <p:animEffect transition="in" filter="wipe(up)">
                                      <p:cBhvr>
                                        <p:cTn id="293" dur="500"/>
                                        <p:tgtEl>
                                          <p:spTgt spid="77"/>
                                        </p:tgtEl>
                                      </p:cBhvr>
                                    </p:animEffect>
                                  </p:childTnLst>
                                </p:cTn>
                              </p:par>
                              <p:par>
                                <p:cTn id="294" presetID="22" presetClass="entr" presetSubtype="8" fill="hold" nodeType="withEffect">
                                  <p:stCondLst>
                                    <p:cond delay="0"/>
                                  </p:stCondLst>
                                  <p:childTnLst>
                                    <p:set>
                                      <p:cBhvr>
                                        <p:cTn id="295" dur="1" fill="hold">
                                          <p:stCondLst>
                                            <p:cond delay="0"/>
                                          </p:stCondLst>
                                        </p:cTn>
                                        <p:tgtEl>
                                          <p:spTgt spid="63"/>
                                        </p:tgtEl>
                                        <p:attrNameLst>
                                          <p:attrName>style.visibility</p:attrName>
                                        </p:attrNameLst>
                                      </p:cBhvr>
                                      <p:to>
                                        <p:strVal val="visible"/>
                                      </p:to>
                                    </p:set>
                                    <p:animEffect transition="in" filter="wipe(left)">
                                      <p:cBhvr>
                                        <p:cTn id="296" dur="500"/>
                                        <p:tgtEl>
                                          <p:spTgt spid="63"/>
                                        </p:tgtEl>
                                      </p:cBhvr>
                                    </p:animEffect>
                                  </p:childTnLst>
                                </p:cTn>
                              </p:par>
                              <p:par>
                                <p:cTn id="297" presetID="22" presetClass="entr" presetSubtype="8" fill="hold" nodeType="withEffect">
                                  <p:stCondLst>
                                    <p:cond delay="0"/>
                                  </p:stCondLst>
                                  <p:childTnLst>
                                    <p:set>
                                      <p:cBhvr>
                                        <p:cTn id="298" dur="1" fill="hold">
                                          <p:stCondLst>
                                            <p:cond delay="0"/>
                                          </p:stCondLst>
                                        </p:cTn>
                                        <p:tgtEl>
                                          <p:spTgt spid="64"/>
                                        </p:tgtEl>
                                        <p:attrNameLst>
                                          <p:attrName>style.visibility</p:attrName>
                                        </p:attrNameLst>
                                      </p:cBhvr>
                                      <p:to>
                                        <p:strVal val="visible"/>
                                      </p:to>
                                    </p:set>
                                    <p:animEffect transition="in" filter="wipe(left)">
                                      <p:cBhvr>
                                        <p:cTn id="299" dur="500"/>
                                        <p:tgtEl>
                                          <p:spTgt spid="64"/>
                                        </p:tgtEl>
                                      </p:cBhvr>
                                    </p:animEffect>
                                  </p:childTnLst>
                                </p:cTn>
                              </p:par>
                              <p:par>
                                <p:cTn id="300" presetID="22" presetClass="entr" presetSubtype="8" fill="hold" nodeType="withEffect">
                                  <p:stCondLst>
                                    <p:cond delay="0"/>
                                  </p:stCondLst>
                                  <p:childTnLst>
                                    <p:set>
                                      <p:cBhvr>
                                        <p:cTn id="301" dur="1" fill="hold">
                                          <p:stCondLst>
                                            <p:cond delay="0"/>
                                          </p:stCondLst>
                                        </p:cTn>
                                        <p:tgtEl>
                                          <p:spTgt spid="65"/>
                                        </p:tgtEl>
                                        <p:attrNameLst>
                                          <p:attrName>style.visibility</p:attrName>
                                        </p:attrNameLst>
                                      </p:cBhvr>
                                      <p:to>
                                        <p:strVal val="visible"/>
                                      </p:to>
                                    </p:set>
                                    <p:animEffect transition="in" filter="wipe(left)">
                                      <p:cBhvr>
                                        <p:cTn id="302" dur="500"/>
                                        <p:tgtEl>
                                          <p:spTgt spid="65"/>
                                        </p:tgtEl>
                                      </p:cBhvr>
                                    </p:animEffect>
                                  </p:childTnLst>
                                </p:cTn>
                              </p:par>
                              <p:par>
                                <p:cTn id="303" presetID="22" presetClass="entr" presetSubtype="8" fill="hold" nodeType="withEffect">
                                  <p:stCondLst>
                                    <p:cond delay="0"/>
                                  </p:stCondLst>
                                  <p:childTnLst>
                                    <p:set>
                                      <p:cBhvr>
                                        <p:cTn id="304" dur="1" fill="hold">
                                          <p:stCondLst>
                                            <p:cond delay="0"/>
                                          </p:stCondLst>
                                        </p:cTn>
                                        <p:tgtEl>
                                          <p:spTgt spid="66"/>
                                        </p:tgtEl>
                                        <p:attrNameLst>
                                          <p:attrName>style.visibility</p:attrName>
                                        </p:attrNameLst>
                                      </p:cBhvr>
                                      <p:to>
                                        <p:strVal val="visible"/>
                                      </p:to>
                                    </p:set>
                                    <p:animEffect transition="in" filter="wipe(left)">
                                      <p:cBhvr>
                                        <p:cTn id="305" dur="500"/>
                                        <p:tgtEl>
                                          <p:spTgt spid="66"/>
                                        </p:tgtEl>
                                      </p:cBhvr>
                                    </p:animEffect>
                                  </p:childTnLst>
                                </p:cTn>
                              </p:par>
                              <p:par>
                                <p:cTn id="306" presetID="22" presetClass="entr" presetSubtype="8" fill="hold" nodeType="withEffect">
                                  <p:stCondLst>
                                    <p:cond delay="0"/>
                                  </p:stCondLst>
                                  <p:childTnLst>
                                    <p:set>
                                      <p:cBhvr>
                                        <p:cTn id="307" dur="1" fill="hold">
                                          <p:stCondLst>
                                            <p:cond delay="0"/>
                                          </p:stCondLst>
                                        </p:cTn>
                                        <p:tgtEl>
                                          <p:spTgt spid="67"/>
                                        </p:tgtEl>
                                        <p:attrNameLst>
                                          <p:attrName>style.visibility</p:attrName>
                                        </p:attrNameLst>
                                      </p:cBhvr>
                                      <p:to>
                                        <p:strVal val="visible"/>
                                      </p:to>
                                    </p:set>
                                    <p:animEffect transition="in" filter="wipe(left)">
                                      <p:cBhvr>
                                        <p:cTn id="308" dur="500"/>
                                        <p:tgtEl>
                                          <p:spTgt spid="67"/>
                                        </p:tgtEl>
                                      </p:cBhvr>
                                    </p:animEffect>
                                  </p:childTnLst>
                                </p:cTn>
                              </p:par>
                              <p:par>
                                <p:cTn id="309" presetID="22" presetClass="entr" presetSubtype="8" fill="hold" nodeType="withEffect">
                                  <p:stCondLst>
                                    <p:cond delay="0"/>
                                  </p:stCondLst>
                                  <p:childTnLst>
                                    <p:set>
                                      <p:cBhvr>
                                        <p:cTn id="310" dur="1" fill="hold">
                                          <p:stCondLst>
                                            <p:cond delay="0"/>
                                          </p:stCondLst>
                                        </p:cTn>
                                        <p:tgtEl>
                                          <p:spTgt spid="68"/>
                                        </p:tgtEl>
                                        <p:attrNameLst>
                                          <p:attrName>style.visibility</p:attrName>
                                        </p:attrNameLst>
                                      </p:cBhvr>
                                      <p:to>
                                        <p:strVal val="visible"/>
                                      </p:to>
                                    </p:set>
                                    <p:animEffect transition="in" filter="wipe(left)">
                                      <p:cBhvr>
                                        <p:cTn id="311" dur="5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animBg="1"/>
      <p:bldP spid="37" grpId="0" animBg="1"/>
      <p:bldP spid="38" grpId="0" animBg="1"/>
      <p:bldP spid="45" grpId="0" animBg="1"/>
      <p:bldP spid="46" grpId="0" animBg="1"/>
      <p:bldP spid="47" grpId="0" animBg="1"/>
      <p:bldP spid="48" grpId="0" animBg="1"/>
      <p:bldP spid="49" grpId="0" animBg="1"/>
      <p:bldP spid="50" grpId="0" animBg="1"/>
      <p:bldP spid="51" grpId="0" animBg="1"/>
      <p:bldP spid="52" grpId="0" animBg="1"/>
      <p:bldP spid="53" grpId="0" animBg="1"/>
      <p:bldP spid="54" grpId="0" animBg="1"/>
      <p:bldP spid="55" grpId="0" animBg="1"/>
      <p:bldP spid="56" grpId="0" animBg="1"/>
      <p:bldP spid="57" grpId="0" animBg="1"/>
      <p:bldP spid="58" grpId="0" animBg="1"/>
      <p:bldP spid="59" grpId="0" animBg="1"/>
      <p:bldP spid="60" grpId="0" animBg="1"/>
      <p:bldP spid="61" grpId="0" animBg="1"/>
      <p:bldP spid="62" grpId="0" animBg="1"/>
      <p:bldP spid="71" grpId="0" animBg="1"/>
      <p:bldP spid="72" grpId="0" animBg="1"/>
      <p:bldP spid="74" grpId="0" animBg="1"/>
      <p:bldP spid="75" grpId="0" animBg="1"/>
      <p:bldP spid="78" grpId="0"/>
      <p:bldP spid="80" grpId="0" animBg="1"/>
      <p:bldP spid="81" grpId="0" animBg="1"/>
      <p:bldP spid="82" grpId="0" animBg="1"/>
      <p:bldP spid="83" grpId="0" animBg="1"/>
      <p:bldP spid="84" grpId="0" animBg="1"/>
      <p:bldP spid="85" grpId="0" animBg="1"/>
      <p:bldP spid="86" grpId="0" animBg="1"/>
      <p:bldP spid="87" grpId="0" animBg="1"/>
      <p:bldP spid="88" grpId="0" animBg="1"/>
      <p:bldP spid="89" grpId="0" animBg="1"/>
      <p:bldP spid="90" grpId="0" animBg="1"/>
      <p:bldP spid="91" grpId="0" animBg="1"/>
      <p:bldP spid="92" grpId="0" animBg="1"/>
      <p:bldP spid="93" grpId="0" animBg="1"/>
      <p:bldP spid="94" grpId="0" animBg="1"/>
      <p:bldP spid="95" grpId="0" animBg="1"/>
      <p:bldP spid="96" grpId="0" animBg="1"/>
      <p:bldP spid="97" grpId="0" animBg="1"/>
      <p:bldP spid="98" grpId="0" animBg="1"/>
      <p:bldP spid="99" grpId="0" animBg="1"/>
      <p:bldP spid="100" grpId="0" animBg="1"/>
      <p:bldP spid="127" grpId="0"/>
      <p:bldP spid="127" grpId="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Rectángulo 136"/>
          <p:cNvSpPr/>
          <p:nvPr/>
        </p:nvSpPr>
        <p:spPr>
          <a:xfrm>
            <a:off x="4553146" y="1908538"/>
            <a:ext cx="4454104" cy="3264410"/>
          </a:xfrm>
          <a:prstGeom prst="rect">
            <a:avLst/>
          </a:prstGeom>
          <a:solidFill>
            <a:schemeClr val="dk1">
              <a:alpha val="21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spcBef>
                <a:spcPts val="1200"/>
              </a:spcBef>
            </a:pPr>
            <a:endParaRPr lang="es-ES" dirty="0">
              <a:solidFill>
                <a:schemeClr val="bg1"/>
              </a:solidFill>
            </a:endParaRPr>
          </a:p>
        </p:txBody>
      </p:sp>
      <p:sp>
        <p:nvSpPr>
          <p:cNvPr id="100" name="Elipse 99"/>
          <p:cNvSpPr/>
          <p:nvPr/>
        </p:nvSpPr>
        <p:spPr>
          <a:xfrm>
            <a:off x="5705045" y="3505556"/>
            <a:ext cx="359424" cy="360735"/>
          </a:xfrm>
          <a:prstGeom prst="ellipse">
            <a:avLst/>
          </a:prstGeom>
          <a:pattFill prst="wdDnDiag">
            <a:fgClr>
              <a:srgbClr val="70AD47"/>
            </a:fgClr>
            <a:bgClr>
              <a:sysClr val="window" lastClr="FFFFFF"/>
            </a:bgClr>
          </a:patt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ea typeface="+mn-ea"/>
              <a:cs typeface="+mn-cs"/>
            </a:endParaRPr>
          </a:p>
        </p:txBody>
      </p:sp>
      <p:sp>
        <p:nvSpPr>
          <p:cNvPr id="140" name="Elipse 139"/>
          <p:cNvSpPr/>
          <p:nvPr/>
        </p:nvSpPr>
        <p:spPr>
          <a:xfrm>
            <a:off x="6780796" y="3505555"/>
            <a:ext cx="359424" cy="360735"/>
          </a:xfrm>
          <a:prstGeom prst="ellipse">
            <a:avLst/>
          </a:prstGeom>
          <a:pattFill prst="lgConfetti">
            <a:fgClr>
              <a:srgbClr val="5B9BD5"/>
            </a:fgClr>
            <a:bgClr>
              <a:sysClr val="window" lastClr="FFFFFF"/>
            </a:bgClr>
          </a:patt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ea typeface="+mn-ea"/>
              <a:cs typeface="+mn-cs"/>
            </a:endParaRPr>
          </a:p>
        </p:txBody>
      </p:sp>
      <p:sp>
        <p:nvSpPr>
          <p:cNvPr id="139" name="Elipse 138"/>
          <p:cNvSpPr/>
          <p:nvPr/>
        </p:nvSpPr>
        <p:spPr>
          <a:xfrm>
            <a:off x="5702526" y="3145691"/>
            <a:ext cx="359424" cy="360735"/>
          </a:xfrm>
          <a:prstGeom prst="ellipse">
            <a:avLst/>
          </a:prstGeom>
          <a:pattFill prst="wdDnDiag">
            <a:fgClr>
              <a:srgbClr val="70AD47"/>
            </a:fgClr>
            <a:bgClr>
              <a:sysClr val="window" lastClr="FFFFFF"/>
            </a:bgClr>
          </a:patt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ea typeface="+mn-ea"/>
              <a:cs typeface="+mn-cs"/>
            </a:endParaRPr>
          </a:p>
        </p:txBody>
      </p:sp>
      <p:sp>
        <p:nvSpPr>
          <p:cNvPr id="8" name="Rectángulo 7"/>
          <p:cNvSpPr/>
          <p:nvPr/>
        </p:nvSpPr>
        <p:spPr>
          <a:xfrm>
            <a:off x="0" y="6088828"/>
            <a:ext cx="9144000" cy="769172"/>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r"/>
            <a:endParaRPr lang="es-ES" dirty="0"/>
          </a:p>
        </p:txBody>
      </p:sp>
      <p:sp>
        <p:nvSpPr>
          <p:cNvPr id="9" name="Rectángulo 8"/>
          <p:cNvSpPr/>
          <p:nvPr/>
        </p:nvSpPr>
        <p:spPr>
          <a:xfrm>
            <a:off x="0" y="0"/>
            <a:ext cx="1785769" cy="6088828"/>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ES" dirty="0"/>
          </a:p>
        </p:txBody>
      </p:sp>
      <p:pic>
        <p:nvPicPr>
          <p:cNvPr id="11" name="Picture 6" descr="Resultado de imagen de universidad de cádiz"/>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9773" y="75303"/>
            <a:ext cx="473646" cy="60897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8" descr="Resultado de imagen de sistemas inteligentes de computación uc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458" y="75304"/>
            <a:ext cx="1085768" cy="60897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033195" y="198971"/>
            <a:ext cx="6820349" cy="887552"/>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a:lstStyle>
          <a:p>
            <a:r>
              <a:rPr lang="es-ES" dirty="0"/>
              <a:t>Paralelización de </a:t>
            </a:r>
            <a:r>
              <a:rPr lang="es-ES" dirty="0" err="1"/>
              <a:t>kmc</a:t>
            </a:r>
            <a:endParaRPr lang="es-ES" dirty="0"/>
          </a:p>
        </p:txBody>
      </p:sp>
      <p:graphicFrame>
        <p:nvGraphicFramePr>
          <p:cNvPr id="14" name="Tabla 13"/>
          <p:cNvGraphicFramePr>
            <a:graphicFrameLocks noGrp="1"/>
          </p:cNvGraphicFramePr>
          <p:nvPr/>
        </p:nvGraphicFramePr>
        <p:xfrm>
          <a:off x="5543109" y="6153374"/>
          <a:ext cx="3685952" cy="640080"/>
        </p:xfrm>
        <a:graphic>
          <a:graphicData uri="http://schemas.openxmlformats.org/drawingml/2006/table">
            <a:tbl>
              <a:tblPr firstRow="1" bandRow="1">
                <a:tableStyleId>{2D5ABB26-0587-4C30-8999-92F81FD0307C}</a:tableStyleId>
              </a:tblPr>
              <a:tblGrid>
                <a:gridCol w="2189707">
                  <a:extLst>
                    <a:ext uri="{9D8B030D-6E8A-4147-A177-3AD203B41FA5}">
                      <a16:colId xmlns:a16="http://schemas.microsoft.com/office/drawing/2014/main" val="1347896834"/>
                    </a:ext>
                  </a:extLst>
                </a:gridCol>
                <a:gridCol w="1496245">
                  <a:extLst>
                    <a:ext uri="{9D8B030D-6E8A-4147-A177-3AD203B41FA5}">
                      <a16:colId xmlns:a16="http://schemas.microsoft.com/office/drawing/2014/main" val="972821047"/>
                    </a:ext>
                  </a:extLst>
                </a:gridCol>
              </a:tblGrid>
              <a:tr h="633819">
                <a:tc>
                  <a:txBody>
                    <a:bodyPr/>
                    <a:lstStyle/>
                    <a:p>
                      <a:pPr algn="r"/>
                      <a:r>
                        <a:rPr lang="es-ES" dirty="0">
                          <a:solidFill>
                            <a:schemeClr val="bg1"/>
                          </a:solidFill>
                        </a:rPr>
                        <a:t>Simulación cinética en Entornos Distribuidos</a:t>
                      </a:r>
                      <a:endParaRPr lang="es-ES" b="0" dirty="0">
                        <a:solidFill>
                          <a:schemeClr val="bg1"/>
                        </a:solidFill>
                      </a:endParaRPr>
                    </a:p>
                  </a:txBody>
                  <a:tcPr anchor="ctr">
                    <a:lnR w="12700" cap="flat" cmpd="sng" algn="ctr">
                      <a:solidFill>
                        <a:schemeClr val="tx1"/>
                      </a:solidFill>
                      <a:prstDash val="solid"/>
                      <a:round/>
                      <a:headEnd type="none" w="med" len="med"/>
                      <a:tailEnd type="none" w="med" len="med"/>
                    </a:lnR>
                  </a:tcPr>
                </a:tc>
                <a:tc>
                  <a:txBody>
                    <a:bodyPr/>
                    <a:lstStyle/>
                    <a:p>
                      <a:r>
                        <a:rPr lang="es-ES" dirty="0">
                          <a:solidFill>
                            <a:schemeClr val="bg2">
                              <a:lumMod val="60000"/>
                              <a:lumOff val="40000"/>
                            </a:schemeClr>
                          </a:solidFill>
                        </a:rPr>
                        <a:t>Simulación atomística</a:t>
                      </a:r>
                    </a:p>
                  </a:txBody>
                  <a:tcPr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862195207"/>
                  </a:ext>
                </a:extLst>
              </a:tr>
            </a:tbl>
          </a:graphicData>
        </a:graphic>
      </p:graphicFrame>
      <p:sp>
        <p:nvSpPr>
          <p:cNvPr id="13" name="Rectángulo 12"/>
          <p:cNvSpPr/>
          <p:nvPr/>
        </p:nvSpPr>
        <p:spPr>
          <a:xfrm>
            <a:off x="1921995" y="5361977"/>
            <a:ext cx="7101079" cy="537822"/>
          </a:xfrm>
          <a:prstGeom prst="rect">
            <a:avLst/>
          </a:prstGeom>
          <a:solidFill>
            <a:schemeClr val="tx1">
              <a:lumMod val="75000"/>
              <a:lumOff val="2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de-DE" sz="1400" dirty="0"/>
              <a:t>Y. Shim, «Hybrid asynchronous algorithm for parallel kinetic Monte Carlo simulations of thin film growth», Journal of Computational Physics, vol. 212, p. 305–317, 2006.</a:t>
            </a:r>
          </a:p>
        </p:txBody>
      </p:sp>
      <p:sp>
        <p:nvSpPr>
          <p:cNvPr id="23" name="CuadroTexto 22"/>
          <p:cNvSpPr txBox="1"/>
          <p:nvPr/>
        </p:nvSpPr>
        <p:spPr>
          <a:xfrm>
            <a:off x="1785770" y="1086522"/>
            <a:ext cx="7317998" cy="523220"/>
          </a:xfrm>
          <a:prstGeom prst="rect">
            <a:avLst/>
          </a:prstGeom>
          <a:noFill/>
        </p:spPr>
        <p:txBody>
          <a:bodyPr wrap="square" rtlCol="0">
            <a:spAutoFit/>
          </a:bodyPr>
          <a:lstStyle/>
          <a:p>
            <a:pPr algn="ctr"/>
            <a:r>
              <a:rPr lang="es-ES" sz="2800" u="sng" dirty="0"/>
              <a:t>KMC asíncrono híbrido</a:t>
            </a:r>
          </a:p>
        </p:txBody>
      </p:sp>
      <p:sp>
        <p:nvSpPr>
          <p:cNvPr id="43" name="Elipse 42"/>
          <p:cNvSpPr/>
          <p:nvPr/>
        </p:nvSpPr>
        <p:spPr>
          <a:xfrm>
            <a:off x="6059430" y="2423352"/>
            <a:ext cx="359424" cy="360735"/>
          </a:xfrm>
          <a:prstGeom prst="ellipse">
            <a:avLst/>
          </a:prstGeom>
          <a:pattFill prst="lgConfetti">
            <a:fgClr>
              <a:srgbClr val="5B9BD5"/>
            </a:fgClr>
            <a:bgClr>
              <a:sysClr val="window" lastClr="FFFFFF"/>
            </a:bgClr>
          </a:patt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ea typeface="+mn-ea"/>
              <a:cs typeface="+mn-cs"/>
            </a:endParaRPr>
          </a:p>
        </p:txBody>
      </p:sp>
      <p:sp>
        <p:nvSpPr>
          <p:cNvPr id="46" name="Elipse 45"/>
          <p:cNvSpPr/>
          <p:nvPr/>
        </p:nvSpPr>
        <p:spPr>
          <a:xfrm>
            <a:off x="6059430" y="2784087"/>
            <a:ext cx="359424" cy="360735"/>
          </a:xfrm>
          <a:prstGeom prst="ellipse">
            <a:avLst/>
          </a:prstGeom>
          <a:pattFill prst="lgConfetti">
            <a:fgClr>
              <a:srgbClr val="5B9BD5"/>
            </a:fgClr>
            <a:bgClr>
              <a:sysClr val="window" lastClr="FFFFFF"/>
            </a:bgClr>
          </a:patt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ea typeface="+mn-ea"/>
              <a:cs typeface="+mn-cs"/>
            </a:endParaRPr>
          </a:p>
        </p:txBody>
      </p:sp>
      <p:sp>
        <p:nvSpPr>
          <p:cNvPr id="47" name="Elipse 46"/>
          <p:cNvSpPr/>
          <p:nvPr/>
        </p:nvSpPr>
        <p:spPr>
          <a:xfrm>
            <a:off x="6059430" y="3144822"/>
            <a:ext cx="359424" cy="360735"/>
          </a:xfrm>
          <a:prstGeom prst="ellipse">
            <a:avLst/>
          </a:prstGeom>
          <a:pattFill prst="lgConfetti">
            <a:fgClr>
              <a:srgbClr val="5B9BD5"/>
            </a:fgClr>
            <a:bgClr>
              <a:sysClr val="window" lastClr="FFFFFF"/>
            </a:bgClr>
          </a:patt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ea typeface="+mn-ea"/>
              <a:cs typeface="+mn-cs"/>
            </a:endParaRPr>
          </a:p>
        </p:txBody>
      </p:sp>
      <p:sp>
        <p:nvSpPr>
          <p:cNvPr id="48" name="Elipse 47"/>
          <p:cNvSpPr/>
          <p:nvPr/>
        </p:nvSpPr>
        <p:spPr>
          <a:xfrm>
            <a:off x="6059430" y="3505556"/>
            <a:ext cx="359424" cy="360735"/>
          </a:xfrm>
          <a:prstGeom prst="ellipse">
            <a:avLst/>
          </a:prstGeom>
          <a:pattFill prst="lgConfetti">
            <a:fgClr>
              <a:srgbClr val="5B9BD5"/>
            </a:fgClr>
            <a:bgClr>
              <a:sysClr val="window" lastClr="FFFFFF"/>
            </a:bgClr>
          </a:patt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ea typeface="+mn-ea"/>
              <a:cs typeface="+mn-cs"/>
            </a:endParaRPr>
          </a:p>
        </p:txBody>
      </p:sp>
      <p:sp>
        <p:nvSpPr>
          <p:cNvPr id="51" name="Elipse 50"/>
          <p:cNvSpPr/>
          <p:nvPr/>
        </p:nvSpPr>
        <p:spPr>
          <a:xfrm>
            <a:off x="6059430" y="3866291"/>
            <a:ext cx="359424" cy="360735"/>
          </a:xfrm>
          <a:prstGeom prst="ellipse">
            <a:avLst/>
          </a:prstGeom>
          <a:pattFill prst="lgConfetti">
            <a:fgClr>
              <a:srgbClr val="5B9BD5"/>
            </a:fgClr>
            <a:bgClr>
              <a:sysClr val="window" lastClr="FFFFFF"/>
            </a:bgClr>
          </a:patt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ea typeface="+mn-ea"/>
              <a:cs typeface="+mn-cs"/>
            </a:endParaRPr>
          </a:p>
        </p:txBody>
      </p:sp>
      <p:sp>
        <p:nvSpPr>
          <p:cNvPr id="52" name="Elipse 51"/>
          <p:cNvSpPr/>
          <p:nvPr/>
        </p:nvSpPr>
        <p:spPr>
          <a:xfrm>
            <a:off x="6059430" y="4227025"/>
            <a:ext cx="359424" cy="360735"/>
          </a:xfrm>
          <a:prstGeom prst="ellipse">
            <a:avLst/>
          </a:prstGeom>
          <a:solidFill>
            <a:srgbClr val="5B9BD5"/>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ea typeface="+mn-ea"/>
              <a:cs typeface="+mn-cs"/>
            </a:endParaRPr>
          </a:p>
        </p:txBody>
      </p:sp>
      <p:sp>
        <p:nvSpPr>
          <p:cNvPr id="53" name="Elipse 52"/>
          <p:cNvSpPr/>
          <p:nvPr/>
        </p:nvSpPr>
        <p:spPr>
          <a:xfrm>
            <a:off x="6418854" y="2423352"/>
            <a:ext cx="359424" cy="360735"/>
          </a:xfrm>
          <a:prstGeom prst="ellipse">
            <a:avLst/>
          </a:prstGeom>
          <a:pattFill prst="lgConfetti">
            <a:fgClr>
              <a:srgbClr val="5B9BD5"/>
            </a:fgClr>
            <a:bgClr>
              <a:sysClr val="window" lastClr="FFFFFF"/>
            </a:bgClr>
          </a:patt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ea typeface="+mn-ea"/>
              <a:cs typeface="+mn-cs"/>
            </a:endParaRPr>
          </a:p>
        </p:txBody>
      </p:sp>
      <p:sp>
        <p:nvSpPr>
          <p:cNvPr id="54" name="Elipse 53"/>
          <p:cNvSpPr/>
          <p:nvPr/>
        </p:nvSpPr>
        <p:spPr>
          <a:xfrm>
            <a:off x="6418854" y="2784087"/>
            <a:ext cx="359424" cy="360735"/>
          </a:xfrm>
          <a:prstGeom prst="ellipse">
            <a:avLst/>
          </a:prstGeom>
          <a:solidFill>
            <a:srgbClr val="5B9BD5"/>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ea typeface="+mn-ea"/>
              <a:cs typeface="+mn-cs"/>
            </a:endParaRPr>
          </a:p>
        </p:txBody>
      </p:sp>
      <p:sp>
        <p:nvSpPr>
          <p:cNvPr id="55" name="Elipse 54"/>
          <p:cNvSpPr/>
          <p:nvPr/>
        </p:nvSpPr>
        <p:spPr>
          <a:xfrm>
            <a:off x="6418854" y="3144822"/>
            <a:ext cx="359424" cy="360735"/>
          </a:xfrm>
          <a:prstGeom prst="ellipse">
            <a:avLst/>
          </a:prstGeom>
          <a:pattFill prst="lgConfetti">
            <a:fgClr>
              <a:srgbClr val="5B9BD5"/>
            </a:fgClr>
            <a:bgClr>
              <a:sysClr val="window" lastClr="FFFFFF"/>
            </a:bgClr>
          </a:patt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ea typeface="+mn-ea"/>
              <a:cs typeface="+mn-cs"/>
            </a:endParaRPr>
          </a:p>
        </p:txBody>
      </p:sp>
      <p:sp>
        <p:nvSpPr>
          <p:cNvPr id="56" name="Elipse 55"/>
          <p:cNvSpPr/>
          <p:nvPr/>
        </p:nvSpPr>
        <p:spPr>
          <a:xfrm>
            <a:off x="6418854" y="3505556"/>
            <a:ext cx="359424" cy="360735"/>
          </a:xfrm>
          <a:prstGeom prst="ellipse">
            <a:avLst/>
          </a:prstGeom>
          <a:pattFill prst="lgConfetti">
            <a:fgClr>
              <a:srgbClr val="5B9BD5"/>
            </a:fgClr>
            <a:bgClr>
              <a:sysClr val="window" lastClr="FFFFFF"/>
            </a:bgClr>
          </a:patt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ea typeface="+mn-ea"/>
              <a:cs typeface="+mn-cs"/>
            </a:endParaRPr>
          </a:p>
        </p:txBody>
      </p:sp>
      <p:sp>
        <p:nvSpPr>
          <p:cNvPr id="58" name="Elipse 57"/>
          <p:cNvSpPr/>
          <p:nvPr/>
        </p:nvSpPr>
        <p:spPr>
          <a:xfrm>
            <a:off x="6418854" y="3866291"/>
            <a:ext cx="359424" cy="360735"/>
          </a:xfrm>
          <a:prstGeom prst="ellipse">
            <a:avLst/>
          </a:prstGeom>
          <a:pattFill prst="lgConfetti">
            <a:fgClr>
              <a:srgbClr val="5B9BD5"/>
            </a:fgClr>
            <a:bgClr>
              <a:sysClr val="window" lastClr="FFFFFF"/>
            </a:bgClr>
          </a:patt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ea typeface="+mn-ea"/>
              <a:cs typeface="+mn-cs"/>
            </a:endParaRPr>
          </a:p>
        </p:txBody>
      </p:sp>
      <p:sp>
        <p:nvSpPr>
          <p:cNvPr id="62" name="Elipse 61"/>
          <p:cNvSpPr/>
          <p:nvPr/>
        </p:nvSpPr>
        <p:spPr>
          <a:xfrm>
            <a:off x="6418854" y="4227025"/>
            <a:ext cx="359424" cy="360735"/>
          </a:xfrm>
          <a:prstGeom prst="ellipse">
            <a:avLst/>
          </a:prstGeom>
          <a:pattFill prst="lgConfetti">
            <a:fgClr>
              <a:srgbClr val="5B9BD5"/>
            </a:fgClr>
            <a:bgClr>
              <a:sysClr val="window" lastClr="FFFFFF"/>
            </a:bgClr>
          </a:patt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ea typeface="+mn-ea"/>
              <a:cs typeface="+mn-cs"/>
            </a:endParaRPr>
          </a:p>
        </p:txBody>
      </p:sp>
      <p:sp>
        <p:nvSpPr>
          <p:cNvPr id="63" name="Elipse 62"/>
          <p:cNvSpPr/>
          <p:nvPr/>
        </p:nvSpPr>
        <p:spPr>
          <a:xfrm>
            <a:off x="6778278" y="2423352"/>
            <a:ext cx="359424" cy="360735"/>
          </a:xfrm>
          <a:prstGeom prst="ellipse">
            <a:avLst/>
          </a:prstGeom>
          <a:pattFill prst="lgConfetti">
            <a:fgClr>
              <a:srgbClr val="5B9BD5"/>
            </a:fgClr>
            <a:bgClr>
              <a:sysClr val="window" lastClr="FFFFFF"/>
            </a:bgClr>
          </a:patt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ea typeface="+mn-ea"/>
              <a:cs typeface="+mn-cs"/>
            </a:endParaRPr>
          </a:p>
        </p:txBody>
      </p:sp>
      <p:sp>
        <p:nvSpPr>
          <p:cNvPr id="65" name="Elipse 64"/>
          <p:cNvSpPr/>
          <p:nvPr/>
        </p:nvSpPr>
        <p:spPr>
          <a:xfrm>
            <a:off x="6778278" y="2784087"/>
            <a:ext cx="359424" cy="360735"/>
          </a:xfrm>
          <a:prstGeom prst="ellipse">
            <a:avLst/>
          </a:prstGeom>
          <a:pattFill prst="lgConfetti">
            <a:fgClr>
              <a:srgbClr val="5B9BD5"/>
            </a:fgClr>
            <a:bgClr>
              <a:sysClr val="window" lastClr="FFFFFF"/>
            </a:bgClr>
          </a:patt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ea typeface="+mn-ea"/>
              <a:cs typeface="+mn-cs"/>
            </a:endParaRPr>
          </a:p>
        </p:txBody>
      </p:sp>
      <p:sp>
        <p:nvSpPr>
          <p:cNvPr id="66" name="Elipse 65"/>
          <p:cNvSpPr/>
          <p:nvPr/>
        </p:nvSpPr>
        <p:spPr>
          <a:xfrm>
            <a:off x="6778278" y="3144822"/>
            <a:ext cx="359424" cy="360735"/>
          </a:xfrm>
          <a:prstGeom prst="ellipse">
            <a:avLst/>
          </a:prstGeom>
          <a:pattFill prst="lgConfetti">
            <a:fgClr>
              <a:srgbClr val="5B9BD5"/>
            </a:fgClr>
            <a:bgClr>
              <a:sysClr val="window" lastClr="FFFFFF"/>
            </a:bgClr>
          </a:patt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ea typeface="+mn-ea"/>
              <a:cs typeface="+mn-cs"/>
            </a:endParaRPr>
          </a:p>
        </p:txBody>
      </p:sp>
      <p:sp>
        <p:nvSpPr>
          <p:cNvPr id="68" name="Elipse 67"/>
          <p:cNvSpPr/>
          <p:nvPr/>
        </p:nvSpPr>
        <p:spPr>
          <a:xfrm>
            <a:off x="6778278" y="3505556"/>
            <a:ext cx="359424" cy="360735"/>
          </a:xfrm>
          <a:prstGeom prst="ellipse">
            <a:avLst/>
          </a:prstGeom>
          <a:solidFill>
            <a:srgbClr val="5B9BD5"/>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ea typeface="+mn-ea"/>
              <a:cs typeface="+mn-cs"/>
            </a:endParaRPr>
          </a:p>
        </p:txBody>
      </p:sp>
      <p:sp>
        <p:nvSpPr>
          <p:cNvPr id="69" name="Elipse 68"/>
          <p:cNvSpPr/>
          <p:nvPr/>
        </p:nvSpPr>
        <p:spPr>
          <a:xfrm>
            <a:off x="6778278" y="3866291"/>
            <a:ext cx="359424" cy="360735"/>
          </a:xfrm>
          <a:prstGeom prst="ellipse">
            <a:avLst/>
          </a:prstGeom>
          <a:pattFill prst="lgConfetti">
            <a:fgClr>
              <a:srgbClr val="5B9BD5"/>
            </a:fgClr>
            <a:bgClr>
              <a:sysClr val="window" lastClr="FFFFFF"/>
            </a:bgClr>
          </a:patt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ea typeface="+mn-ea"/>
              <a:cs typeface="+mn-cs"/>
            </a:endParaRPr>
          </a:p>
        </p:txBody>
      </p:sp>
      <p:sp>
        <p:nvSpPr>
          <p:cNvPr id="70" name="Elipse 69"/>
          <p:cNvSpPr/>
          <p:nvPr/>
        </p:nvSpPr>
        <p:spPr>
          <a:xfrm>
            <a:off x="6778278" y="4227025"/>
            <a:ext cx="359424" cy="360735"/>
          </a:xfrm>
          <a:prstGeom prst="ellipse">
            <a:avLst/>
          </a:prstGeom>
          <a:pattFill prst="lgConfetti">
            <a:fgClr>
              <a:srgbClr val="5B9BD5"/>
            </a:fgClr>
            <a:bgClr>
              <a:sysClr val="window" lastClr="FFFFFF"/>
            </a:bgClr>
          </a:patt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ea typeface="+mn-ea"/>
              <a:cs typeface="+mn-cs"/>
            </a:endParaRPr>
          </a:p>
        </p:txBody>
      </p:sp>
      <p:sp>
        <p:nvSpPr>
          <p:cNvPr id="79" name="Elipse 78"/>
          <p:cNvSpPr/>
          <p:nvPr/>
        </p:nvSpPr>
        <p:spPr>
          <a:xfrm>
            <a:off x="7137702" y="2423352"/>
            <a:ext cx="359424" cy="360735"/>
          </a:xfrm>
          <a:prstGeom prst="ellipse">
            <a:avLst/>
          </a:prstGeom>
          <a:pattFill prst="lgConfetti">
            <a:fgClr>
              <a:srgbClr val="5B9BD5"/>
            </a:fgClr>
            <a:bgClr>
              <a:sysClr val="window" lastClr="FFFFFF"/>
            </a:bgClr>
          </a:patt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ea typeface="+mn-ea"/>
              <a:cs typeface="+mn-cs"/>
            </a:endParaRPr>
          </a:p>
        </p:txBody>
      </p:sp>
      <p:sp>
        <p:nvSpPr>
          <p:cNvPr id="80" name="Elipse 79"/>
          <p:cNvSpPr/>
          <p:nvPr/>
        </p:nvSpPr>
        <p:spPr>
          <a:xfrm>
            <a:off x="7137702" y="2784087"/>
            <a:ext cx="359424" cy="360735"/>
          </a:xfrm>
          <a:prstGeom prst="ellipse">
            <a:avLst/>
          </a:prstGeom>
          <a:pattFill prst="lgConfetti">
            <a:fgClr>
              <a:srgbClr val="5B9BD5"/>
            </a:fgClr>
            <a:bgClr>
              <a:sysClr val="window" lastClr="FFFFFF"/>
            </a:bgClr>
          </a:patt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ea typeface="+mn-ea"/>
              <a:cs typeface="+mn-cs"/>
            </a:endParaRPr>
          </a:p>
        </p:txBody>
      </p:sp>
      <p:sp>
        <p:nvSpPr>
          <p:cNvPr id="81" name="Elipse 80"/>
          <p:cNvSpPr/>
          <p:nvPr/>
        </p:nvSpPr>
        <p:spPr>
          <a:xfrm>
            <a:off x="7137702" y="3144822"/>
            <a:ext cx="359424" cy="360735"/>
          </a:xfrm>
          <a:prstGeom prst="ellipse">
            <a:avLst/>
          </a:prstGeom>
          <a:pattFill prst="lgConfetti">
            <a:fgClr>
              <a:srgbClr val="5B9BD5"/>
            </a:fgClr>
            <a:bgClr>
              <a:sysClr val="window" lastClr="FFFFFF"/>
            </a:bgClr>
          </a:patt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ea typeface="+mn-ea"/>
              <a:cs typeface="+mn-cs"/>
            </a:endParaRPr>
          </a:p>
        </p:txBody>
      </p:sp>
      <p:sp>
        <p:nvSpPr>
          <p:cNvPr id="82" name="Elipse 81"/>
          <p:cNvSpPr/>
          <p:nvPr/>
        </p:nvSpPr>
        <p:spPr>
          <a:xfrm>
            <a:off x="7137702" y="3505556"/>
            <a:ext cx="359424" cy="360735"/>
          </a:xfrm>
          <a:prstGeom prst="ellipse">
            <a:avLst/>
          </a:prstGeom>
          <a:pattFill prst="lgConfetti">
            <a:fgClr>
              <a:srgbClr val="5B9BD5"/>
            </a:fgClr>
            <a:bgClr>
              <a:sysClr val="window" lastClr="FFFFFF"/>
            </a:bgClr>
          </a:patt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ea typeface="+mn-ea"/>
              <a:cs typeface="+mn-cs"/>
            </a:endParaRPr>
          </a:p>
        </p:txBody>
      </p:sp>
      <p:sp>
        <p:nvSpPr>
          <p:cNvPr id="83" name="Elipse 82"/>
          <p:cNvSpPr/>
          <p:nvPr/>
        </p:nvSpPr>
        <p:spPr>
          <a:xfrm>
            <a:off x="7137702" y="3866291"/>
            <a:ext cx="359424" cy="360735"/>
          </a:xfrm>
          <a:prstGeom prst="ellipse">
            <a:avLst/>
          </a:prstGeom>
          <a:pattFill prst="lgConfetti">
            <a:fgClr>
              <a:srgbClr val="5B9BD5"/>
            </a:fgClr>
            <a:bgClr>
              <a:sysClr val="window" lastClr="FFFFFF"/>
            </a:bgClr>
          </a:patt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ea typeface="+mn-ea"/>
              <a:cs typeface="+mn-cs"/>
            </a:endParaRPr>
          </a:p>
        </p:txBody>
      </p:sp>
      <p:sp>
        <p:nvSpPr>
          <p:cNvPr id="84" name="Elipse 83"/>
          <p:cNvSpPr/>
          <p:nvPr/>
        </p:nvSpPr>
        <p:spPr>
          <a:xfrm>
            <a:off x="7137702" y="4227025"/>
            <a:ext cx="359424" cy="360735"/>
          </a:xfrm>
          <a:prstGeom prst="ellipse">
            <a:avLst/>
          </a:prstGeom>
          <a:pattFill prst="lgConfetti">
            <a:fgClr>
              <a:srgbClr val="5B9BD5"/>
            </a:fgClr>
            <a:bgClr>
              <a:sysClr val="window" lastClr="FFFFFF"/>
            </a:bgClr>
          </a:patt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ea typeface="+mn-ea"/>
              <a:cs typeface="+mn-cs"/>
            </a:endParaRPr>
          </a:p>
        </p:txBody>
      </p:sp>
      <p:sp>
        <p:nvSpPr>
          <p:cNvPr id="85" name="Elipse 84"/>
          <p:cNvSpPr/>
          <p:nvPr/>
        </p:nvSpPr>
        <p:spPr>
          <a:xfrm>
            <a:off x="5340583" y="2423352"/>
            <a:ext cx="359424" cy="360735"/>
          </a:xfrm>
          <a:prstGeom prst="ellipse">
            <a:avLst/>
          </a:prstGeom>
          <a:solidFill>
            <a:srgbClr val="70AD47"/>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ea typeface="+mn-ea"/>
              <a:cs typeface="+mn-cs"/>
            </a:endParaRPr>
          </a:p>
        </p:txBody>
      </p:sp>
      <p:sp>
        <p:nvSpPr>
          <p:cNvPr id="86" name="Elipse 85"/>
          <p:cNvSpPr/>
          <p:nvPr/>
        </p:nvSpPr>
        <p:spPr>
          <a:xfrm>
            <a:off x="5345622" y="2784087"/>
            <a:ext cx="359424" cy="360735"/>
          </a:xfrm>
          <a:prstGeom prst="ellipse">
            <a:avLst/>
          </a:prstGeom>
          <a:pattFill prst="wdDnDiag">
            <a:fgClr>
              <a:srgbClr val="70AD47"/>
            </a:fgClr>
            <a:bgClr>
              <a:sysClr val="window" lastClr="FFFFFF"/>
            </a:bgClr>
          </a:patt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ea typeface="+mn-ea"/>
              <a:cs typeface="+mn-cs"/>
            </a:endParaRPr>
          </a:p>
        </p:txBody>
      </p:sp>
      <p:sp>
        <p:nvSpPr>
          <p:cNvPr id="87" name="Elipse 86"/>
          <p:cNvSpPr/>
          <p:nvPr/>
        </p:nvSpPr>
        <p:spPr>
          <a:xfrm>
            <a:off x="5345622" y="3144822"/>
            <a:ext cx="359424" cy="360735"/>
          </a:xfrm>
          <a:prstGeom prst="ellipse">
            <a:avLst/>
          </a:prstGeom>
          <a:pattFill prst="wdDnDiag">
            <a:fgClr>
              <a:srgbClr val="70AD47"/>
            </a:fgClr>
            <a:bgClr>
              <a:sysClr val="window" lastClr="FFFFFF"/>
            </a:bgClr>
          </a:patt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ea typeface="+mn-ea"/>
              <a:cs typeface="+mn-cs"/>
            </a:endParaRPr>
          </a:p>
        </p:txBody>
      </p:sp>
      <p:sp>
        <p:nvSpPr>
          <p:cNvPr id="88" name="Elipse 87"/>
          <p:cNvSpPr/>
          <p:nvPr/>
        </p:nvSpPr>
        <p:spPr>
          <a:xfrm>
            <a:off x="5345622" y="3505556"/>
            <a:ext cx="359424" cy="360735"/>
          </a:xfrm>
          <a:prstGeom prst="ellipse">
            <a:avLst/>
          </a:prstGeom>
          <a:pattFill prst="wdDnDiag">
            <a:fgClr>
              <a:srgbClr val="70AD47"/>
            </a:fgClr>
            <a:bgClr>
              <a:sysClr val="window" lastClr="FFFFFF"/>
            </a:bgClr>
          </a:patt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ea typeface="+mn-ea"/>
              <a:cs typeface="+mn-cs"/>
            </a:endParaRPr>
          </a:p>
        </p:txBody>
      </p:sp>
      <p:sp>
        <p:nvSpPr>
          <p:cNvPr id="89" name="Elipse 88"/>
          <p:cNvSpPr/>
          <p:nvPr/>
        </p:nvSpPr>
        <p:spPr>
          <a:xfrm>
            <a:off x="5345622" y="3866291"/>
            <a:ext cx="359424" cy="360735"/>
          </a:xfrm>
          <a:prstGeom prst="ellipse">
            <a:avLst/>
          </a:prstGeom>
          <a:pattFill prst="wdDnDiag">
            <a:fgClr>
              <a:srgbClr val="70AD47"/>
            </a:fgClr>
            <a:bgClr>
              <a:sysClr val="window" lastClr="FFFFFF"/>
            </a:bgClr>
          </a:patt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ea typeface="+mn-ea"/>
              <a:cs typeface="+mn-cs"/>
            </a:endParaRPr>
          </a:p>
        </p:txBody>
      </p:sp>
      <p:sp>
        <p:nvSpPr>
          <p:cNvPr id="90" name="Elipse 89"/>
          <p:cNvSpPr/>
          <p:nvPr/>
        </p:nvSpPr>
        <p:spPr>
          <a:xfrm>
            <a:off x="5340583" y="4227025"/>
            <a:ext cx="359424" cy="360735"/>
          </a:xfrm>
          <a:prstGeom prst="ellipse">
            <a:avLst/>
          </a:prstGeom>
          <a:pattFill prst="wdDnDiag">
            <a:fgClr>
              <a:srgbClr val="70AD47"/>
            </a:fgClr>
            <a:bgClr>
              <a:sysClr val="window" lastClr="FFFFFF"/>
            </a:bgClr>
          </a:patt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ea typeface="+mn-ea"/>
              <a:cs typeface="+mn-cs"/>
            </a:endParaRPr>
          </a:p>
        </p:txBody>
      </p:sp>
      <p:sp>
        <p:nvSpPr>
          <p:cNvPr id="91" name="Elipse 90"/>
          <p:cNvSpPr/>
          <p:nvPr/>
        </p:nvSpPr>
        <p:spPr>
          <a:xfrm>
            <a:off x="4986198" y="2423352"/>
            <a:ext cx="359424" cy="360735"/>
          </a:xfrm>
          <a:prstGeom prst="ellipse">
            <a:avLst/>
          </a:prstGeom>
          <a:pattFill prst="wdDnDiag">
            <a:fgClr>
              <a:srgbClr val="70AD47"/>
            </a:fgClr>
            <a:bgClr>
              <a:sysClr val="window" lastClr="FFFFFF"/>
            </a:bgClr>
          </a:patt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ea typeface="+mn-ea"/>
              <a:cs typeface="+mn-cs"/>
            </a:endParaRPr>
          </a:p>
        </p:txBody>
      </p:sp>
      <p:sp>
        <p:nvSpPr>
          <p:cNvPr id="92" name="Elipse 91"/>
          <p:cNvSpPr/>
          <p:nvPr/>
        </p:nvSpPr>
        <p:spPr>
          <a:xfrm>
            <a:off x="4986198" y="2784087"/>
            <a:ext cx="359424" cy="360735"/>
          </a:xfrm>
          <a:prstGeom prst="ellipse">
            <a:avLst/>
          </a:prstGeom>
          <a:pattFill prst="wdDnDiag">
            <a:fgClr>
              <a:srgbClr val="70AD47"/>
            </a:fgClr>
            <a:bgClr>
              <a:sysClr val="window" lastClr="FFFFFF"/>
            </a:bgClr>
          </a:patt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ea typeface="+mn-ea"/>
              <a:cs typeface="+mn-cs"/>
            </a:endParaRPr>
          </a:p>
        </p:txBody>
      </p:sp>
      <p:sp>
        <p:nvSpPr>
          <p:cNvPr id="93" name="Elipse 92"/>
          <p:cNvSpPr/>
          <p:nvPr/>
        </p:nvSpPr>
        <p:spPr>
          <a:xfrm>
            <a:off x="4986198" y="3144822"/>
            <a:ext cx="359424" cy="360735"/>
          </a:xfrm>
          <a:prstGeom prst="ellipse">
            <a:avLst/>
          </a:prstGeom>
          <a:pattFill prst="wdDnDiag">
            <a:fgClr>
              <a:srgbClr val="70AD47"/>
            </a:fgClr>
            <a:bgClr>
              <a:sysClr val="window" lastClr="FFFFFF"/>
            </a:bgClr>
          </a:patt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ea typeface="+mn-ea"/>
              <a:cs typeface="+mn-cs"/>
            </a:endParaRPr>
          </a:p>
        </p:txBody>
      </p:sp>
      <p:sp>
        <p:nvSpPr>
          <p:cNvPr id="94" name="Elipse 93"/>
          <p:cNvSpPr/>
          <p:nvPr/>
        </p:nvSpPr>
        <p:spPr>
          <a:xfrm>
            <a:off x="4986198" y="3505556"/>
            <a:ext cx="359424" cy="360735"/>
          </a:xfrm>
          <a:prstGeom prst="ellipse">
            <a:avLst/>
          </a:prstGeom>
          <a:pattFill prst="wdDnDiag">
            <a:fgClr>
              <a:srgbClr val="70AD47"/>
            </a:fgClr>
            <a:bgClr>
              <a:sysClr val="window" lastClr="FFFFFF"/>
            </a:bgClr>
          </a:patt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ea typeface="+mn-ea"/>
              <a:cs typeface="+mn-cs"/>
            </a:endParaRPr>
          </a:p>
        </p:txBody>
      </p:sp>
      <p:sp>
        <p:nvSpPr>
          <p:cNvPr id="95" name="Elipse 94"/>
          <p:cNvSpPr/>
          <p:nvPr/>
        </p:nvSpPr>
        <p:spPr>
          <a:xfrm>
            <a:off x="4986198" y="3866291"/>
            <a:ext cx="359424" cy="360735"/>
          </a:xfrm>
          <a:prstGeom prst="ellipse">
            <a:avLst/>
          </a:prstGeom>
          <a:pattFill prst="wdDnDiag">
            <a:fgClr>
              <a:srgbClr val="70AD47"/>
            </a:fgClr>
            <a:bgClr>
              <a:sysClr val="window" lastClr="FFFFFF"/>
            </a:bgClr>
          </a:patt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ea typeface="+mn-ea"/>
              <a:cs typeface="+mn-cs"/>
            </a:endParaRPr>
          </a:p>
        </p:txBody>
      </p:sp>
      <p:sp>
        <p:nvSpPr>
          <p:cNvPr id="96" name="Elipse 95"/>
          <p:cNvSpPr/>
          <p:nvPr/>
        </p:nvSpPr>
        <p:spPr>
          <a:xfrm>
            <a:off x="4986198" y="4227025"/>
            <a:ext cx="359424" cy="360735"/>
          </a:xfrm>
          <a:prstGeom prst="ellipse">
            <a:avLst/>
          </a:prstGeom>
          <a:pattFill prst="wdDnDiag">
            <a:fgClr>
              <a:srgbClr val="70AD47"/>
            </a:fgClr>
            <a:bgClr>
              <a:sysClr val="window" lastClr="FFFFFF"/>
            </a:bgClr>
          </a:patt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ea typeface="+mn-ea"/>
              <a:cs typeface="+mn-cs"/>
            </a:endParaRPr>
          </a:p>
        </p:txBody>
      </p:sp>
      <p:sp>
        <p:nvSpPr>
          <p:cNvPr id="97" name="Elipse 96"/>
          <p:cNvSpPr/>
          <p:nvPr/>
        </p:nvSpPr>
        <p:spPr>
          <a:xfrm>
            <a:off x="5705045" y="2423352"/>
            <a:ext cx="359424" cy="360735"/>
          </a:xfrm>
          <a:prstGeom prst="ellipse">
            <a:avLst/>
          </a:prstGeom>
          <a:pattFill prst="wdDnDiag">
            <a:fgClr>
              <a:srgbClr val="70AD47"/>
            </a:fgClr>
            <a:bgClr>
              <a:sysClr val="window" lastClr="FFFFFF"/>
            </a:bgClr>
          </a:patt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ea typeface="+mn-ea"/>
              <a:cs typeface="+mn-cs"/>
            </a:endParaRPr>
          </a:p>
        </p:txBody>
      </p:sp>
      <p:sp>
        <p:nvSpPr>
          <p:cNvPr id="98" name="Elipse 97"/>
          <p:cNvSpPr/>
          <p:nvPr/>
        </p:nvSpPr>
        <p:spPr>
          <a:xfrm>
            <a:off x="5705045" y="2784087"/>
            <a:ext cx="359424" cy="360735"/>
          </a:xfrm>
          <a:prstGeom prst="ellipse">
            <a:avLst/>
          </a:prstGeom>
          <a:pattFill prst="wdDnDiag">
            <a:fgClr>
              <a:srgbClr val="70AD47"/>
            </a:fgClr>
            <a:bgClr>
              <a:sysClr val="window" lastClr="FFFFFF"/>
            </a:bgClr>
          </a:patt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ea typeface="+mn-ea"/>
              <a:cs typeface="+mn-cs"/>
            </a:endParaRPr>
          </a:p>
        </p:txBody>
      </p:sp>
      <p:sp>
        <p:nvSpPr>
          <p:cNvPr id="99" name="Elipse 98"/>
          <p:cNvSpPr/>
          <p:nvPr/>
        </p:nvSpPr>
        <p:spPr>
          <a:xfrm>
            <a:off x="5702564" y="3143952"/>
            <a:ext cx="359424" cy="360735"/>
          </a:xfrm>
          <a:prstGeom prst="ellipse">
            <a:avLst/>
          </a:prstGeom>
          <a:solidFill>
            <a:srgbClr val="70AD47"/>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ea typeface="+mn-ea"/>
              <a:cs typeface="+mn-cs"/>
            </a:endParaRPr>
          </a:p>
        </p:txBody>
      </p:sp>
      <p:sp>
        <p:nvSpPr>
          <p:cNvPr id="101" name="Elipse 100"/>
          <p:cNvSpPr/>
          <p:nvPr/>
        </p:nvSpPr>
        <p:spPr>
          <a:xfrm>
            <a:off x="5705045" y="3866291"/>
            <a:ext cx="359424" cy="360735"/>
          </a:xfrm>
          <a:prstGeom prst="ellipse">
            <a:avLst/>
          </a:prstGeom>
          <a:pattFill prst="wdDnDiag">
            <a:fgClr>
              <a:srgbClr val="70AD47"/>
            </a:fgClr>
            <a:bgClr>
              <a:sysClr val="window" lastClr="FFFFFF"/>
            </a:bgClr>
          </a:patt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ea typeface="+mn-ea"/>
              <a:cs typeface="+mn-cs"/>
            </a:endParaRPr>
          </a:p>
        </p:txBody>
      </p:sp>
      <p:sp>
        <p:nvSpPr>
          <p:cNvPr id="102" name="Elipse 101"/>
          <p:cNvSpPr/>
          <p:nvPr/>
        </p:nvSpPr>
        <p:spPr>
          <a:xfrm>
            <a:off x="5700006" y="4227025"/>
            <a:ext cx="359424" cy="360735"/>
          </a:xfrm>
          <a:prstGeom prst="ellipse">
            <a:avLst/>
          </a:prstGeom>
          <a:pattFill prst="wdDnDiag">
            <a:fgClr>
              <a:srgbClr val="70AD47"/>
            </a:fgClr>
            <a:bgClr>
              <a:sysClr val="window" lastClr="FFFFFF"/>
            </a:bgClr>
          </a:patt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ea typeface="+mn-ea"/>
              <a:cs typeface="+mn-cs"/>
            </a:endParaRPr>
          </a:p>
        </p:txBody>
      </p:sp>
      <p:sp>
        <p:nvSpPr>
          <p:cNvPr id="103" name="Elipse 102"/>
          <p:cNvSpPr/>
          <p:nvPr/>
        </p:nvSpPr>
        <p:spPr>
          <a:xfrm>
            <a:off x="7856549" y="2423352"/>
            <a:ext cx="359424" cy="360735"/>
          </a:xfrm>
          <a:prstGeom prst="ellipse">
            <a:avLst/>
          </a:prstGeom>
          <a:pattFill prst="wdDnDiag">
            <a:fgClr>
              <a:srgbClr val="70AD47"/>
            </a:fgClr>
            <a:bgClr>
              <a:sysClr val="window" lastClr="FFFFFF"/>
            </a:bgClr>
          </a:patt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ea typeface="+mn-ea"/>
              <a:cs typeface="+mn-cs"/>
            </a:endParaRPr>
          </a:p>
        </p:txBody>
      </p:sp>
      <p:sp>
        <p:nvSpPr>
          <p:cNvPr id="104" name="Elipse 103"/>
          <p:cNvSpPr/>
          <p:nvPr/>
        </p:nvSpPr>
        <p:spPr>
          <a:xfrm>
            <a:off x="7856549" y="2784087"/>
            <a:ext cx="359424" cy="360735"/>
          </a:xfrm>
          <a:prstGeom prst="ellipse">
            <a:avLst/>
          </a:prstGeom>
          <a:solidFill>
            <a:srgbClr val="70AD47"/>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ea typeface="+mn-ea"/>
              <a:cs typeface="+mn-cs"/>
            </a:endParaRPr>
          </a:p>
        </p:txBody>
      </p:sp>
      <p:sp>
        <p:nvSpPr>
          <p:cNvPr id="105" name="Elipse 104"/>
          <p:cNvSpPr/>
          <p:nvPr/>
        </p:nvSpPr>
        <p:spPr>
          <a:xfrm>
            <a:off x="7856549" y="3144822"/>
            <a:ext cx="359424" cy="360735"/>
          </a:xfrm>
          <a:prstGeom prst="ellipse">
            <a:avLst/>
          </a:prstGeom>
          <a:pattFill prst="wdDnDiag">
            <a:fgClr>
              <a:srgbClr val="70AD47"/>
            </a:fgClr>
            <a:bgClr>
              <a:sysClr val="window" lastClr="FFFFFF"/>
            </a:bgClr>
          </a:patt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ea typeface="+mn-ea"/>
              <a:cs typeface="+mn-cs"/>
            </a:endParaRPr>
          </a:p>
        </p:txBody>
      </p:sp>
      <p:sp>
        <p:nvSpPr>
          <p:cNvPr id="106" name="Elipse 105"/>
          <p:cNvSpPr/>
          <p:nvPr/>
        </p:nvSpPr>
        <p:spPr>
          <a:xfrm>
            <a:off x="7856549" y="3505556"/>
            <a:ext cx="359424" cy="360735"/>
          </a:xfrm>
          <a:prstGeom prst="ellipse">
            <a:avLst/>
          </a:prstGeom>
          <a:pattFill prst="wdDnDiag">
            <a:fgClr>
              <a:srgbClr val="70AD47"/>
            </a:fgClr>
            <a:bgClr>
              <a:sysClr val="window" lastClr="FFFFFF"/>
            </a:bgClr>
          </a:patt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ea typeface="+mn-ea"/>
              <a:cs typeface="+mn-cs"/>
            </a:endParaRPr>
          </a:p>
        </p:txBody>
      </p:sp>
      <p:sp>
        <p:nvSpPr>
          <p:cNvPr id="107" name="Elipse 106"/>
          <p:cNvSpPr/>
          <p:nvPr/>
        </p:nvSpPr>
        <p:spPr>
          <a:xfrm>
            <a:off x="7856549" y="3866291"/>
            <a:ext cx="359424" cy="360735"/>
          </a:xfrm>
          <a:prstGeom prst="ellipse">
            <a:avLst/>
          </a:prstGeom>
          <a:pattFill prst="wdDnDiag">
            <a:fgClr>
              <a:srgbClr val="70AD47"/>
            </a:fgClr>
            <a:bgClr>
              <a:sysClr val="window" lastClr="FFFFFF"/>
            </a:bgClr>
          </a:patt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ea typeface="+mn-ea"/>
              <a:cs typeface="+mn-cs"/>
            </a:endParaRPr>
          </a:p>
        </p:txBody>
      </p:sp>
      <p:sp>
        <p:nvSpPr>
          <p:cNvPr id="108" name="Elipse 107"/>
          <p:cNvSpPr/>
          <p:nvPr/>
        </p:nvSpPr>
        <p:spPr>
          <a:xfrm>
            <a:off x="7856549" y="4227025"/>
            <a:ext cx="359424" cy="360735"/>
          </a:xfrm>
          <a:prstGeom prst="ellipse">
            <a:avLst/>
          </a:prstGeom>
          <a:pattFill prst="wdDnDiag">
            <a:fgClr>
              <a:srgbClr val="70AD47"/>
            </a:fgClr>
            <a:bgClr>
              <a:sysClr val="window" lastClr="FFFFFF"/>
            </a:bgClr>
          </a:patt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ea typeface="+mn-ea"/>
              <a:cs typeface="+mn-cs"/>
            </a:endParaRPr>
          </a:p>
        </p:txBody>
      </p:sp>
      <p:sp>
        <p:nvSpPr>
          <p:cNvPr id="109" name="Elipse 108"/>
          <p:cNvSpPr/>
          <p:nvPr/>
        </p:nvSpPr>
        <p:spPr>
          <a:xfrm>
            <a:off x="7497125" y="2423352"/>
            <a:ext cx="359424" cy="360735"/>
          </a:xfrm>
          <a:prstGeom prst="ellipse">
            <a:avLst/>
          </a:prstGeom>
          <a:pattFill prst="wdDnDiag">
            <a:fgClr>
              <a:srgbClr val="70AD47"/>
            </a:fgClr>
            <a:bgClr>
              <a:sysClr val="window" lastClr="FFFFFF"/>
            </a:bgClr>
          </a:patt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ea typeface="+mn-ea"/>
              <a:cs typeface="+mn-cs"/>
            </a:endParaRPr>
          </a:p>
        </p:txBody>
      </p:sp>
      <p:sp>
        <p:nvSpPr>
          <p:cNvPr id="110" name="Elipse 109"/>
          <p:cNvSpPr/>
          <p:nvPr/>
        </p:nvSpPr>
        <p:spPr>
          <a:xfrm>
            <a:off x="7497125" y="2784087"/>
            <a:ext cx="359424" cy="360735"/>
          </a:xfrm>
          <a:prstGeom prst="ellipse">
            <a:avLst/>
          </a:prstGeom>
          <a:pattFill prst="wdDnDiag">
            <a:fgClr>
              <a:srgbClr val="70AD47"/>
            </a:fgClr>
            <a:bgClr>
              <a:sysClr val="window" lastClr="FFFFFF"/>
            </a:bgClr>
          </a:patt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ea typeface="+mn-ea"/>
              <a:cs typeface="+mn-cs"/>
            </a:endParaRPr>
          </a:p>
        </p:txBody>
      </p:sp>
      <p:sp>
        <p:nvSpPr>
          <p:cNvPr id="111" name="Elipse 110"/>
          <p:cNvSpPr/>
          <p:nvPr/>
        </p:nvSpPr>
        <p:spPr>
          <a:xfrm>
            <a:off x="7497125" y="3144822"/>
            <a:ext cx="359424" cy="360735"/>
          </a:xfrm>
          <a:prstGeom prst="ellipse">
            <a:avLst/>
          </a:prstGeom>
          <a:pattFill prst="wdDnDiag">
            <a:fgClr>
              <a:srgbClr val="70AD47"/>
            </a:fgClr>
            <a:bgClr>
              <a:sysClr val="window" lastClr="FFFFFF"/>
            </a:bgClr>
          </a:patt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ea typeface="+mn-ea"/>
              <a:cs typeface="+mn-cs"/>
            </a:endParaRPr>
          </a:p>
        </p:txBody>
      </p:sp>
      <p:sp>
        <p:nvSpPr>
          <p:cNvPr id="112" name="Elipse 111"/>
          <p:cNvSpPr/>
          <p:nvPr/>
        </p:nvSpPr>
        <p:spPr>
          <a:xfrm>
            <a:off x="7497125" y="3505556"/>
            <a:ext cx="359424" cy="360735"/>
          </a:xfrm>
          <a:prstGeom prst="ellipse">
            <a:avLst/>
          </a:prstGeom>
          <a:pattFill prst="wdDnDiag">
            <a:fgClr>
              <a:srgbClr val="70AD47"/>
            </a:fgClr>
            <a:bgClr>
              <a:sysClr val="window" lastClr="FFFFFF"/>
            </a:bgClr>
          </a:patt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ea typeface="+mn-ea"/>
              <a:cs typeface="+mn-cs"/>
            </a:endParaRPr>
          </a:p>
        </p:txBody>
      </p:sp>
      <p:sp>
        <p:nvSpPr>
          <p:cNvPr id="113" name="Elipse 112"/>
          <p:cNvSpPr/>
          <p:nvPr/>
        </p:nvSpPr>
        <p:spPr>
          <a:xfrm>
            <a:off x="7497125" y="3866291"/>
            <a:ext cx="359424" cy="360735"/>
          </a:xfrm>
          <a:prstGeom prst="ellipse">
            <a:avLst/>
          </a:prstGeom>
          <a:solidFill>
            <a:srgbClr val="70AD47"/>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ea typeface="+mn-ea"/>
              <a:cs typeface="+mn-cs"/>
            </a:endParaRPr>
          </a:p>
        </p:txBody>
      </p:sp>
      <p:sp>
        <p:nvSpPr>
          <p:cNvPr id="114" name="Elipse 113"/>
          <p:cNvSpPr/>
          <p:nvPr/>
        </p:nvSpPr>
        <p:spPr>
          <a:xfrm>
            <a:off x="7497125" y="4227025"/>
            <a:ext cx="359424" cy="360735"/>
          </a:xfrm>
          <a:prstGeom prst="ellipse">
            <a:avLst/>
          </a:prstGeom>
          <a:pattFill prst="wdDnDiag">
            <a:fgClr>
              <a:srgbClr val="70AD47"/>
            </a:fgClr>
            <a:bgClr>
              <a:sysClr val="window" lastClr="FFFFFF"/>
            </a:bgClr>
          </a:patt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ea typeface="+mn-ea"/>
              <a:cs typeface="+mn-cs"/>
            </a:endParaRPr>
          </a:p>
        </p:txBody>
      </p:sp>
      <p:sp>
        <p:nvSpPr>
          <p:cNvPr id="115" name="Elipse 114"/>
          <p:cNvSpPr/>
          <p:nvPr/>
        </p:nvSpPr>
        <p:spPr>
          <a:xfrm>
            <a:off x="8215972" y="2423352"/>
            <a:ext cx="359424" cy="360735"/>
          </a:xfrm>
          <a:prstGeom prst="ellipse">
            <a:avLst/>
          </a:prstGeom>
          <a:pattFill prst="wdDnDiag">
            <a:fgClr>
              <a:srgbClr val="70AD47"/>
            </a:fgClr>
            <a:bgClr>
              <a:sysClr val="window" lastClr="FFFFFF"/>
            </a:bgClr>
          </a:patt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ea typeface="+mn-ea"/>
              <a:cs typeface="+mn-cs"/>
            </a:endParaRPr>
          </a:p>
        </p:txBody>
      </p:sp>
      <p:sp>
        <p:nvSpPr>
          <p:cNvPr id="116" name="Elipse 115"/>
          <p:cNvSpPr/>
          <p:nvPr/>
        </p:nvSpPr>
        <p:spPr>
          <a:xfrm>
            <a:off x="8215972" y="2784087"/>
            <a:ext cx="359424" cy="360735"/>
          </a:xfrm>
          <a:prstGeom prst="ellipse">
            <a:avLst/>
          </a:prstGeom>
          <a:pattFill prst="wdDnDiag">
            <a:fgClr>
              <a:srgbClr val="70AD47"/>
            </a:fgClr>
            <a:bgClr>
              <a:sysClr val="window" lastClr="FFFFFF"/>
            </a:bgClr>
          </a:patt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ea typeface="+mn-ea"/>
              <a:cs typeface="+mn-cs"/>
            </a:endParaRPr>
          </a:p>
        </p:txBody>
      </p:sp>
      <p:sp>
        <p:nvSpPr>
          <p:cNvPr id="117" name="Elipse 116"/>
          <p:cNvSpPr/>
          <p:nvPr/>
        </p:nvSpPr>
        <p:spPr>
          <a:xfrm>
            <a:off x="8215972" y="3144822"/>
            <a:ext cx="359424" cy="360735"/>
          </a:xfrm>
          <a:prstGeom prst="ellipse">
            <a:avLst/>
          </a:prstGeom>
          <a:pattFill prst="wdDnDiag">
            <a:fgClr>
              <a:srgbClr val="70AD47"/>
            </a:fgClr>
            <a:bgClr>
              <a:sysClr val="window" lastClr="FFFFFF"/>
            </a:bgClr>
          </a:patt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ea typeface="+mn-ea"/>
              <a:cs typeface="+mn-cs"/>
            </a:endParaRPr>
          </a:p>
        </p:txBody>
      </p:sp>
      <p:sp>
        <p:nvSpPr>
          <p:cNvPr id="118" name="Elipse 117"/>
          <p:cNvSpPr/>
          <p:nvPr/>
        </p:nvSpPr>
        <p:spPr>
          <a:xfrm>
            <a:off x="8215972" y="3505556"/>
            <a:ext cx="359424" cy="360735"/>
          </a:xfrm>
          <a:prstGeom prst="ellipse">
            <a:avLst/>
          </a:prstGeom>
          <a:pattFill prst="wdDnDiag">
            <a:fgClr>
              <a:srgbClr val="70AD47"/>
            </a:fgClr>
            <a:bgClr>
              <a:sysClr val="window" lastClr="FFFFFF"/>
            </a:bgClr>
          </a:patt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ea typeface="+mn-ea"/>
              <a:cs typeface="+mn-cs"/>
            </a:endParaRPr>
          </a:p>
        </p:txBody>
      </p:sp>
      <p:sp>
        <p:nvSpPr>
          <p:cNvPr id="119" name="Elipse 118"/>
          <p:cNvSpPr/>
          <p:nvPr/>
        </p:nvSpPr>
        <p:spPr>
          <a:xfrm>
            <a:off x="8215972" y="3866291"/>
            <a:ext cx="359424" cy="360735"/>
          </a:xfrm>
          <a:prstGeom prst="ellipse">
            <a:avLst/>
          </a:prstGeom>
          <a:pattFill prst="wdDnDiag">
            <a:fgClr>
              <a:srgbClr val="70AD47"/>
            </a:fgClr>
            <a:bgClr>
              <a:sysClr val="window" lastClr="FFFFFF"/>
            </a:bgClr>
          </a:patt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ea typeface="+mn-ea"/>
              <a:cs typeface="+mn-cs"/>
            </a:endParaRPr>
          </a:p>
        </p:txBody>
      </p:sp>
      <p:sp>
        <p:nvSpPr>
          <p:cNvPr id="120" name="Elipse 119"/>
          <p:cNvSpPr/>
          <p:nvPr/>
        </p:nvSpPr>
        <p:spPr>
          <a:xfrm>
            <a:off x="8215972" y="4227025"/>
            <a:ext cx="359424" cy="360735"/>
          </a:xfrm>
          <a:prstGeom prst="ellipse">
            <a:avLst/>
          </a:prstGeom>
          <a:pattFill prst="wdDnDiag">
            <a:fgClr>
              <a:srgbClr val="70AD47"/>
            </a:fgClr>
            <a:bgClr>
              <a:sysClr val="window" lastClr="FFFFFF"/>
            </a:bgClr>
          </a:patt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ea typeface="+mn-ea"/>
              <a:cs typeface="+mn-cs"/>
            </a:endParaRPr>
          </a:p>
        </p:txBody>
      </p:sp>
      <mc:AlternateContent xmlns:mc="http://schemas.openxmlformats.org/markup-compatibility/2006" xmlns:a14="http://schemas.microsoft.com/office/drawing/2010/main">
        <mc:Choice Requires="a14">
          <p:sp>
            <p:nvSpPr>
              <p:cNvPr id="121" name="CuadroTexto 120"/>
              <p:cNvSpPr txBox="1"/>
              <p:nvPr/>
            </p:nvSpPr>
            <p:spPr>
              <a:xfrm>
                <a:off x="5688131" y="2069263"/>
                <a:ext cx="2243649" cy="307777"/>
              </a:xfrm>
              <a:prstGeom prst="rect">
                <a:avLst/>
              </a:prstGeom>
              <a:noFill/>
            </p:spPr>
            <p:txBody>
              <a:bodyPr wrap="square" rtlCol="0">
                <a:spAutoFit/>
              </a:bodyPr>
              <a:lstStyle/>
              <a:p>
                <a:pPr algn="ctr" defTabSz="914400"/>
                <a:r>
                  <a:rPr lang="es-ES" sz="1400" b="1" dirty="0">
                    <a:solidFill>
                      <a:schemeClr val="bg1"/>
                    </a:solidFill>
                  </a:rPr>
                  <a:t>Procesador </a:t>
                </a:r>
                <a14:m>
                  <m:oMath xmlns:m="http://schemas.openxmlformats.org/officeDocument/2006/math">
                    <m:r>
                      <a:rPr lang="es-ES" sz="1400" b="1" i="1" dirty="0" smtClean="0">
                        <a:solidFill>
                          <a:schemeClr val="bg1"/>
                        </a:solidFill>
                        <a:latin typeface="Cambria Math" panose="02040503050406030204" pitchFamily="18" charset="0"/>
                      </a:rPr>
                      <m:t>𝒊</m:t>
                    </m:r>
                  </m:oMath>
                </a14:m>
                <a:endParaRPr lang="es-ES" sz="1400" b="1" dirty="0">
                  <a:solidFill>
                    <a:schemeClr val="bg1"/>
                  </a:solidFill>
                </a:endParaRPr>
              </a:p>
            </p:txBody>
          </p:sp>
        </mc:Choice>
        <mc:Fallback xmlns="">
          <p:sp>
            <p:nvSpPr>
              <p:cNvPr id="121" name="CuadroTexto 120"/>
              <p:cNvSpPr txBox="1">
                <a:spLocks noRot="1" noChangeAspect="1" noMove="1" noResize="1" noEditPoints="1" noAdjustHandles="1" noChangeArrowheads="1" noChangeShapeType="1" noTextEdit="1"/>
              </p:cNvSpPr>
              <p:nvPr/>
            </p:nvSpPr>
            <p:spPr>
              <a:xfrm>
                <a:off x="5688131" y="2069263"/>
                <a:ext cx="2243649" cy="307777"/>
              </a:xfrm>
              <a:prstGeom prst="rect">
                <a:avLst/>
              </a:prstGeom>
              <a:blipFill>
                <a:blip r:embed="rId5"/>
                <a:stretch>
                  <a:fillRect b="-21569"/>
                </a:stretch>
              </a:blipFill>
            </p:spPr>
            <p:txBody>
              <a:bodyPr/>
              <a:lstStyle/>
              <a:p>
                <a:r>
                  <a:rPr lang="es-ES">
                    <a:noFill/>
                  </a:rPr>
                  <a:t> </a:t>
                </a:r>
              </a:p>
            </p:txBody>
          </p:sp>
        </mc:Fallback>
      </mc:AlternateContent>
      <mc:AlternateContent xmlns:mc="http://schemas.openxmlformats.org/markup-compatibility/2006" xmlns:a14="http://schemas.microsoft.com/office/drawing/2010/main">
        <mc:Choice Requires="a14">
          <p:sp>
            <p:nvSpPr>
              <p:cNvPr id="122" name="CuadroTexto 121"/>
              <p:cNvSpPr txBox="1"/>
              <p:nvPr/>
            </p:nvSpPr>
            <p:spPr>
              <a:xfrm rot="16200000">
                <a:off x="7611509" y="3273552"/>
                <a:ext cx="2251832" cy="307777"/>
              </a:xfrm>
              <a:prstGeom prst="rect">
                <a:avLst/>
              </a:prstGeom>
              <a:noFill/>
            </p:spPr>
            <p:txBody>
              <a:bodyPr wrap="square" rtlCol="0">
                <a:spAutoFit/>
              </a:bodyPr>
              <a:lstStyle/>
              <a:p>
                <a:pPr algn="ctr" defTabSz="914400"/>
                <a:r>
                  <a:rPr lang="es-ES" sz="1400" b="1" dirty="0">
                    <a:solidFill>
                      <a:schemeClr val="bg1"/>
                    </a:solidFill>
                  </a:rPr>
                  <a:t>Procesador  </a:t>
                </a:r>
                <a14:m>
                  <m:oMath xmlns:m="http://schemas.openxmlformats.org/officeDocument/2006/math">
                    <m:r>
                      <a:rPr lang="es-ES" sz="1400" b="1" i="1" dirty="0" smtClean="0">
                        <a:solidFill>
                          <a:schemeClr val="bg1"/>
                        </a:solidFill>
                        <a:latin typeface="Cambria Math" panose="02040503050406030204" pitchFamily="18" charset="0"/>
                      </a:rPr>
                      <m:t>𝒊</m:t>
                    </m:r>
                    <m:r>
                      <a:rPr lang="es-ES" sz="1400" b="1" i="1" dirty="0" smtClean="0">
                        <a:solidFill>
                          <a:schemeClr val="bg1"/>
                        </a:solidFill>
                        <a:latin typeface="Cambria Math" panose="02040503050406030204" pitchFamily="18" charset="0"/>
                      </a:rPr>
                      <m:t>+</m:t>
                    </m:r>
                    <m:r>
                      <a:rPr lang="es-ES" sz="1400" b="1" i="1" dirty="0" smtClean="0">
                        <a:solidFill>
                          <a:schemeClr val="bg1"/>
                        </a:solidFill>
                        <a:latin typeface="Cambria Math" panose="02040503050406030204" pitchFamily="18" charset="0"/>
                      </a:rPr>
                      <m:t>𝟏</m:t>
                    </m:r>
                  </m:oMath>
                </a14:m>
                <a:endParaRPr lang="es-ES" sz="1400" b="1" dirty="0">
                  <a:solidFill>
                    <a:schemeClr val="bg1"/>
                  </a:solidFill>
                </a:endParaRPr>
              </a:p>
            </p:txBody>
          </p:sp>
        </mc:Choice>
        <mc:Fallback xmlns="">
          <p:sp>
            <p:nvSpPr>
              <p:cNvPr id="122" name="CuadroTexto 121"/>
              <p:cNvSpPr txBox="1">
                <a:spLocks noRot="1" noChangeAspect="1" noMove="1" noResize="1" noEditPoints="1" noAdjustHandles="1" noChangeArrowheads="1" noChangeShapeType="1" noTextEdit="1"/>
              </p:cNvSpPr>
              <p:nvPr/>
            </p:nvSpPr>
            <p:spPr>
              <a:xfrm rot="16200000">
                <a:off x="7611509" y="3273552"/>
                <a:ext cx="2251832" cy="307777"/>
              </a:xfrm>
              <a:prstGeom prst="rect">
                <a:avLst/>
              </a:prstGeom>
              <a:blipFill>
                <a:blip r:embed="rId6"/>
                <a:stretch>
                  <a:fillRect l="-1961" r="-21569"/>
                </a:stretch>
              </a:blipFill>
            </p:spPr>
            <p:txBody>
              <a:bodyPr/>
              <a:lstStyle/>
              <a:p>
                <a:r>
                  <a:rPr lang="es-ES">
                    <a:noFill/>
                  </a:rPr>
                  <a:t> </a:t>
                </a:r>
              </a:p>
            </p:txBody>
          </p:sp>
        </mc:Fallback>
      </mc:AlternateContent>
      <mc:AlternateContent xmlns:mc="http://schemas.openxmlformats.org/markup-compatibility/2006" xmlns:a14="http://schemas.microsoft.com/office/drawing/2010/main">
        <mc:Choice Requires="a14">
          <p:sp>
            <p:nvSpPr>
              <p:cNvPr id="123" name="CuadroTexto 122"/>
              <p:cNvSpPr txBox="1"/>
              <p:nvPr/>
            </p:nvSpPr>
            <p:spPr>
              <a:xfrm rot="16200000">
                <a:off x="3689665" y="3307956"/>
                <a:ext cx="2251832" cy="307777"/>
              </a:xfrm>
              <a:prstGeom prst="rect">
                <a:avLst/>
              </a:prstGeom>
              <a:noFill/>
            </p:spPr>
            <p:txBody>
              <a:bodyPr wrap="square" rtlCol="0">
                <a:spAutoFit/>
              </a:bodyPr>
              <a:lstStyle/>
              <a:p>
                <a:pPr algn="ctr" defTabSz="914400"/>
                <a:r>
                  <a:rPr lang="es-ES" sz="1400" b="1" dirty="0">
                    <a:solidFill>
                      <a:schemeClr val="bg1"/>
                    </a:solidFill>
                  </a:rPr>
                  <a:t>Procesador  </a:t>
                </a:r>
                <a14:m>
                  <m:oMath xmlns:m="http://schemas.openxmlformats.org/officeDocument/2006/math">
                    <m:r>
                      <a:rPr lang="es-ES" sz="1400" b="1" i="1" dirty="0" smtClean="0">
                        <a:solidFill>
                          <a:schemeClr val="bg1"/>
                        </a:solidFill>
                        <a:latin typeface="Cambria Math" panose="02040503050406030204" pitchFamily="18" charset="0"/>
                      </a:rPr>
                      <m:t>𝒊</m:t>
                    </m:r>
                    <m:r>
                      <a:rPr lang="es-ES" sz="1400" b="1" i="1" dirty="0" smtClean="0">
                        <a:solidFill>
                          <a:schemeClr val="bg1"/>
                        </a:solidFill>
                        <a:latin typeface="Cambria Math" panose="02040503050406030204" pitchFamily="18" charset="0"/>
                      </a:rPr>
                      <m:t>−</m:t>
                    </m:r>
                    <m:r>
                      <a:rPr lang="es-ES" sz="1400" b="1" i="1" dirty="0" smtClean="0">
                        <a:solidFill>
                          <a:schemeClr val="bg1"/>
                        </a:solidFill>
                        <a:latin typeface="Cambria Math" panose="02040503050406030204" pitchFamily="18" charset="0"/>
                      </a:rPr>
                      <m:t>𝟏</m:t>
                    </m:r>
                  </m:oMath>
                </a14:m>
                <a:endParaRPr lang="es-ES" sz="1400" b="1" dirty="0">
                  <a:solidFill>
                    <a:schemeClr val="bg1"/>
                  </a:solidFill>
                </a:endParaRPr>
              </a:p>
            </p:txBody>
          </p:sp>
        </mc:Choice>
        <mc:Fallback xmlns="">
          <p:sp>
            <p:nvSpPr>
              <p:cNvPr id="123" name="CuadroTexto 122"/>
              <p:cNvSpPr txBox="1">
                <a:spLocks noRot="1" noChangeAspect="1" noMove="1" noResize="1" noEditPoints="1" noAdjustHandles="1" noChangeArrowheads="1" noChangeShapeType="1" noTextEdit="1"/>
              </p:cNvSpPr>
              <p:nvPr/>
            </p:nvSpPr>
            <p:spPr>
              <a:xfrm rot="16200000">
                <a:off x="3689665" y="3307956"/>
                <a:ext cx="2251832" cy="307777"/>
              </a:xfrm>
              <a:prstGeom prst="rect">
                <a:avLst/>
              </a:prstGeom>
              <a:blipFill>
                <a:blip r:embed="rId7"/>
                <a:stretch>
                  <a:fillRect l="-2000" r="-22000"/>
                </a:stretch>
              </a:blipFill>
            </p:spPr>
            <p:txBody>
              <a:bodyPr/>
              <a:lstStyle/>
              <a:p>
                <a:r>
                  <a:rPr lang="es-ES">
                    <a:noFill/>
                  </a:rPr>
                  <a:t> </a:t>
                </a:r>
              </a:p>
            </p:txBody>
          </p:sp>
        </mc:Fallback>
      </mc:AlternateContent>
      <p:sp>
        <p:nvSpPr>
          <p:cNvPr id="124" name="CuadroTexto 123"/>
          <p:cNvSpPr txBox="1"/>
          <p:nvPr/>
        </p:nvSpPr>
        <p:spPr>
          <a:xfrm>
            <a:off x="6059431" y="4613351"/>
            <a:ext cx="1437695" cy="307777"/>
          </a:xfrm>
          <a:prstGeom prst="rect">
            <a:avLst/>
          </a:prstGeom>
          <a:noFill/>
        </p:spPr>
        <p:txBody>
          <a:bodyPr wrap="square" rtlCol="0">
            <a:spAutoFit/>
          </a:bodyPr>
          <a:lstStyle/>
          <a:p>
            <a:pPr algn="ctr" defTabSz="914400"/>
            <a:r>
              <a:rPr lang="es-ES" sz="1400" b="1" dirty="0">
                <a:solidFill>
                  <a:schemeClr val="accent1">
                    <a:lumMod val="20000"/>
                    <a:lumOff val="80000"/>
                  </a:schemeClr>
                </a:solidFill>
              </a:rPr>
              <a:t>KMC</a:t>
            </a:r>
          </a:p>
        </p:txBody>
      </p:sp>
      <p:sp>
        <p:nvSpPr>
          <p:cNvPr id="125" name="CuadroTexto 124"/>
          <p:cNvSpPr txBox="1"/>
          <p:nvPr/>
        </p:nvSpPr>
        <p:spPr>
          <a:xfrm>
            <a:off x="5340586" y="4612901"/>
            <a:ext cx="718846" cy="307777"/>
          </a:xfrm>
          <a:prstGeom prst="rect">
            <a:avLst/>
          </a:prstGeom>
          <a:noFill/>
        </p:spPr>
        <p:txBody>
          <a:bodyPr wrap="square" rtlCol="0">
            <a:spAutoFit/>
          </a:bodyPr>
          <a:lstStyle/>
          <a:p>
            <a:pPr algn="ctr" defTabSz="914400"/>
            <a:r>
              <a:rPr lang="es-ES" sz="1400" b="1" dirty="0">
                <a:solidFill>
                  <a:schemeClr val="accent3">
                    <a:lumMod val="40000"/>
                    <a:lumOff val="60000"/>
                  </a:schemeClr>
                </a:solidFill>
              </a:rPr>
              <a:t>MMC</a:t>
            </a:r>
          </a:p>
        </p:txBody>
      </p:sp>
      <p:sp>
        <p:nvSpPr>
          <p:cNvPr id="126" name="CuadroTexto 125"/>
          <p:cNvSpPr txBox="1"/>
          <p:nvPr/>
        </p:nvSpPr>
        <p:spPr>
          <a:xfrm>
            <a:off x="7497126" y="4612901"/>
            <a:ext cx="718846" cy="307777"/>
          </a:xfrm>
          <a:prstGeom prst="rect">
            <a:avLst/>
          </a:prstGeom>
          <a:noFill/>
        </p:spPr>
        <p:txBody>
          <a:bodyPr wrap="square" rtlCol="0">
            <a:spAutoFit/>
          </a:bodyPr>
          <a:lstStyle/>
          <a:p>
            <a:pPr algn="ctr" defTabSz="914400"/>
            <a:r>
              <a:rPr lang="es-ES" sz="1400" b="1" dirty="0">
                <a:solidFill>
                  <a:schemeClr val="accent3">
                    <a:lumMod val="40000"/>
                    <a:lumOff val="60000"/>
                  </a:schemeClr>
                </a:solidFill>
              </a:rPr>
              <a:t>MMC</a:t>
            </a:r>
          </a:p>
        </p:txBody>
      </p:sp>
      <p:cxnSp>
        <p:nvCxnSpPr>
          <p:cNvPr id="127" name="Conector recto de flecha 126"/>
          <p:cNvCxnSpPr>
            <a:cxnSpLocks/>
            <a:stCxn id="99" idx="0"/>
          </p:cNvCxnSpPr>
          <p:nvPr/>
        </p:nvCxnSpPr>
        <p:spPr>
          <a:xfrm flipV="1">
            <a:off x="5882276" y="2963583"/>
            <a:ext cx="5038" cy="180369"/>
          </a:xfrm>
          <a:prstGeom prst="straightConnector1">
            <a:avLst/>
          </a:prstGeom>
          <a:noFill/>
          <a:ln w="12700" cap="flat" cmpd="sng" algn="ctr">
            <a:solidFill>
              <a:sysClr val="windowText" lastClr="000000"/>
            </a:solidFill>
            <a:prstDash val="solid"/>
            <a:miter lim="800000"/>
            <a:headEnd w="lg" len="lg"/>
            <a:tailEnd type="triangle" w="lg" len="lg"/>
          </a:ln>
          <a:effectLst/>
        </p:spPr>
      </p:cxnSp>
      <p:cxnSp>
        <p:nvCxnSpPr>
          <p:cNvPr id="128" name="Conector recto de flecha 127"/>
          <p:cNvCxnSpPr>
            <a:cxnSpLocks/>
            <a:stCxn id="68" idx="0"/>
          </p:cNvCxnSpPr>
          <p:nvPr/>
        </p:nvCxnSpPr>
        <p:spPr>
          <a:xfrm flipH="1" flipV="1">
            <a:off x="6957419" y="3318780"/>
            <a:ext cx="572" cy="186776"/>
          </a:xfrm>
          <a:prstGeom prst="straightConnector1">
            <a:avLst/>
          </a:prstGeom>
          <a:noFill/>
          <a:ln w="6350" cap="flat" cmpd="sng" algn="ctr">
            <a:solidFill>
              <a:sysClr val="windowText" lastClr="000000"/>
            </a:solidFill>
            <a:prstDash val="solid"/>
            <a:miter lim="800000"/>
            <a:tailEnd type="triangle" w="lg" len="lg"/>
          </a:ln>
          <a:effectLst/>
        </p:spPr>
      </p:cxnSp>
      <p:cxnSp>
        <p:nvCxnSpPr>
          <p:cNvPr id="129" name="Conector recto de flecha 128"/>
          <p:cNvCxnSpPr>
            <a:cxnSpLocks/>
            <a:endCxn id="99" idx="4"/>
          </p:cNvCxnSpPr>
          <p:nvPr/>
        </p:nvCxnSpPr>
        <p:spPr>
          <a:xfrm flipV="1">
            <a:off x="5879392" y="3504686"/>
            <a:ext cx="2884" cy="178886"/>
          </a:xfrm>
          <a:prstGeom prst="straightConnector1">
            <a:avLst/>
          </a:prstGeom>
          <a:noFill/>
          <a:ln w="12700" cap="flat" cmpd="sng" algn="ctr">
            <a:solidFill>
              <a:sysClr val="windowText" lastClr="000000"/>
            </a:solidFill>
            <a:prstDash val="solid"/>
            <a:miter lim="800000"/>
            <a:headEnd type="triangle" w="lg" len="lg"/>
            <a:tailEnd type="none" w="lg" len="lg"/>
          </a:ln>
          <a:effectLst/>
        </p:spPr>
      </p:cxnSp>
      <p:cxnSp>
        <p:nvCxnSpPr>
          <p:cNvPr id="130" name="Conector recto de flecha 129"/>
          <p:cNvCxnSpPr>
            <a:cxnSpLocks/>
            <a:endCxn id="68" idx="4"/>
          </p:cNvCxnSpPr>
          <p:nvPr/>
        </p:nvCxnSpPr>
        <p:spPr>
          <a:xfrm flipV="1">
            <a:off x="6957418" y="3866291"/>
            <a:ext cx="573" cy="186778"/>
          </a:xfrm>
          <a:prstGeom prst="straightConnector1">
            <a:avLst/>
          </a:prstGeom>
          <a:noFill/>
          <a:ln w="6350" cap="flat" cmpd="sng" algn="ctr">
            <a:solidFill>
              <a:sysClr val="windowText" lastClr="000000"/>
            </a:solidFill>
            <a:prstDash val="solid"/>
            <a:miter lim="800000"/>
            <a:headEnd type="triangle" w="lg" len="lg"/>
            <a:tailEnd type="none" w="lg" len="lg"/>
          </a:ln>
          <a:effectLst/>
        </p:spPr>
      </p:cxnSp>
      <p:cxnSp>
        <p:nvCxnSpPr>
          <p:cNvPr id="131" name="Conector recto de flecha 130"/>
          <p:cNvCxnSpPr>
            <a:cxnSpLocks/>
            <a:stCxn id="99" idx="2"/>
          </p:cNvCxnSpPr>
          <p:nvPr/>
        </p:nvCxnSpPr>
        <p:spPr>
          <a:xfrm flipH="1">
            <a:off x="5522853" y="3324319"/>
            <a:ext cx="179710" cy="0"/>
          </a:xfrm>
          <a:prstGeom prst="straightConnector1">
            <a:avLst/>
          </a:prstGeom>
          <a:noFill/>
          <a:ln w="12700" cap="flat" cmpd="sng" algn="ctr">
            <a:solidFill>
              <a:sysClr val="windowText" lastClr="000000"/>
            </a:solidFill>
            <a:prstDash val="solid"/>
            <a:miter lim="800000"/>
            <a:tailEnd type="triangle" w="lg" len="lg"/>
          </a:ln>
          <a:effectLst/>
        </p:spPr>
      </p:cxnSp>
      <p:cxnSp>
        <p:nvCxnSpPr>
          <p:cNvPr id="132" name="Conector recto de flecha 131"/>
          <p:cNvCxnSpPr>
            <a:cxnSpLocks/>
            <a:stCxn id="99" idx="6"/>
          </p:cNvCxnSpPr>
          <p:nvPr/>
        </p:nvCxnSpPr>
        <p:spPr>
          <a:xfrm flipV="1">
            <a:off x="6061987" y="3324318"/>
            <a:ext cx="179712" cy="1"/>
          </a:xfrm>
          <a:prstGeom prst="straightConnector1">
            <a:avLst/>
          </a:prstGeom>
          <a:noFill/>
          <a:ln w="12700" cap="flat" cmpd="sng" algn="ctr">
            <a:solidFill>
              <a:sysClr val="windowText" lastClr="000000"/>
            </a:solidFill>
            <a:prstDash val="solid"/>
            <a:miter lim="800000"/>
            <a:tailEnd type="triangle" w="lg" len="lg"/>
          </a:ln>
          <a:effectLst/>
        </p:spPr>
      </p:cxnSp>
      <p:cxnSp>
        <p:nvCxnSpPr>
          <p:cNvPr id="133" name="Conector recto de flecha 132"/>
          <p:cNvCxnSpPr>
            <a:cxnSpLocks/>
            <a:stCxn id="68" idx="2"/>
          </p:cNvCxnSpPr>
          <p:nvPr/>
        </p:nvCxnSpPr>
        <p:spPr>
          <a:xfrm flipH="1" flipV="1">
            <a:off x="6598565" y="3684443"/>
            <a:ext cx="179712" cy="1481"/>
          </a:xfrm>
          <a:prstGeom prst="straightConnector1">
            <a:avLst/>
          </a:prstGeom>
          <a:noFill/>
          <a:ln w="6350" cap="flat" cmpd="sng" algn="ctr">
            <a:solidFill>
              <a:sysClr val="windowText" lastClr="000000"/>
            </a:solidFill>
            <a:prstDash val="solid"/>
            <a:miter lim="800000"/>
            <a:tailEnd type="triangle" w="lg" len="lg"/>
          </a:ln>
          <a:effectLst/>
        </p:spPr>
      </p:cxnSp>
      <p:cxnSp>
        <p:nvCxnSpPr>
          <p:cNvPr id="134" name="Conector recto de flecha 133"/>
          <p:cNvCxnSpPr>
            <a:cxnSpLocks/>
            <a:stCxn id="68" idx="6"/>
          </p:cNvCxnSpPr>
          <p:nvPr/>
        </p:nvCxnSpPr>
        <p:spPr>
          <a:xfrm>
            <a:off x="7137702" y="3685924"/>
            <a:ext cx="207819" cy="817"/>
          </a:xfrm>
          <a:prstGeom prst="straightConnector1">
            <a:avLst/>
          </a:prstGeom>
          <a:noFill/>
          <a:ln w="6350" cap="flat" cmpd="sng" algn="ctr">
            <a:solidFill>
              <a:sysClr val="windowText" lastClr="000000"/>
            </a:solidFill>
            <a:prstDash val="solid"/>
            <a:miter lim="800000"/>
            <a:tailEnd type="triangle" w="lg" len="lg"/>
          </a:ln>
          <a:effectLst/>
        </p:spPr>
      </p:cxnSp>
      <p:cxnSp>
        <p:nvCxnSpPr>
          <p:cNvPr id="135" name="Conector recto 134"/>
          <p:cNvCxnSpPr/>
          <p:nvPr/>
        </p:nvCxnSpPr>
        <p:spPr>
          <a:xfrm>
            <a:off x="5340583" y="2184601"/>
            <a:ext cx="0" cy="2678517"/>
          </a:xfrm>
          <a:prstGeom prst="line">
            <a:avLst/>
          </a:prstGeom>
          <a:noFill/>
          <a:ln w="34925" cap="flat" cmpd="sng" algn="ctr">
            <a:solidFill>
              <a:sysClr val="windowText" lastClr="000000"/>
            </a:solidFill>
            <a:prstDash val="lgDash"/>
            <a:miter lim="800000"/>
          </a:ln>
          <a:effectLst/>
        </p:spPr>
      </p:cxnSp>
      <p:cxnSp>
        <p:nvCxnSpPr>
          <p:cNvPr id="136" name="Conector recto 135"/>
          <p:cNvCxnSpPr/>
          <p:nvPr/>
        </p:nvCxnSpPr>
        <p:spPr>
          <a:xfrm>
            <a:off x="8215972" y="2184601"/>
            <a:ext cx="0" cy="2678517"/>
          </a:xfrm>
          <a:prstGeom prst="line">
            <a:avLst/>
          </a:prstGeom>
          <a:noFill/>
          <a:ln w="34925" cap="flat" cmpd="sng" algn="ctr">
            <a:solidFill>
              <a:sysClr val="windowText" lastClr="000000"/>
            </a:solidFill>
            <a:prstDash val="lgDash"/>
            <a:miter lim="800000"/>
          </a:ln>
          <a:effectLst/>
        </p:spPr>
      </p:cxnSp>
      <p:sp>
        <p:nvSpPr>
          <p:cNvPr id="138" name="Rectángulo 137"/>
          <p:cNvSpPr/>
          <p:nvPr/>
        </p:nvSpPr>
        <p:spPr>
          <a:xfrm>
            <a:off x="1921995" y="1908462"/>
            <a:ext cx="2603472" cy="2369880"/>
          </a:xfrm>
          <a:prstGeom prst="rect">
            <a:avLst/>
          </a:prstGeom>
        </p:spPr>
        <p:txBody>
          <a:bodyPr wrap="square">
            <a:spAutoFit/>
          </a:bodyPr>
          <a:lstStyle/>
          <a:p>
            <a:pPr marL="285750" indent="-285750">
              <a:spcBef>
                <a:spcPts val="1200"/>
              </a:spcBef>
              <a:buFontTx/>
              <a:buChar char="-"/>
            </a:pPr>
            <a:endParaRPr lang="es-ES" dirty="0"/>
          </a:p>
          <a:p>
            <a:pPr marL="285750" indent="-285750">
              <a:spcBef>
                <a:spcPts val="1200"/>
              </a:spcBef>
              <a:buFontTx/>
              <a:buChar char="-"/>
            </a:pPr>
            <a:r>
              <a:rPr lang="es-ES" dirty="0"/>
              <a:t>Híbrido MMC/KMC.</a:t>
            </a:r>
          </a:p>
          <a:p>
            <a:pPr marL="285750" indent="-285750">
              <a:spcBef>
                <a:spcPts val="1200"/>
              </a:spcBef>
              <a:buFontTx/>
              <a:buChar char="-"/>
            </a:pPr>
            <a:r>
              <a:rPr lang="es-ES" dirty="0"/>
              <a:t>Conflictos de contorno</a:t>
            </a:r>
          </a:p>
          <a:p>
            <a:pPr marL="285750" indent="-285750">
              <a:spcBef>
                <a:spcPts val="1200"/>
              </a:spcBef>
              <a:buFontTx/>
              <a:buChar char="-"/>
            </a:pPr>
            <a:r>
              <a:rPr lang="es-ES" dirty="0"/>
              <a:t>Mapeo de eventos</a:t>
            </a:r>
          </a:p>
          <a:p>
            <a:pPr marL="285750" indent="-285750">
              <a:spcBef>
                <a:spcPts val="1200"/>
              </a:spcBef>
              <a:buFontTx/>
              <a:buChar char="-"/>
            </a:pPr>
            <a:r>
              <a:rPr lang="es-ES" dirty="0"/>
              <a:t>Rendimiento insuficiente</a:t>
            </a:r>
          </a:p>
        </p:txBody>
      </p:sp>
      <p:sp>
        <p:nvSpPr>
          <p:cNvPr id="141" name="Rectángulo 140">
            <a:extLst>
              <a:ext uri="{FF2B5EF4-FFF2-40B4-BE49-F238E27FC236}">
                <a16:creationId xmlns:a16="http://schemas.microsoft.com/office/drawing/2014/main" id="{E5DAA093-6EED-4EB6-B14A-B7C20695C3FE}"/>
              </a:ext>
            </a:extLst>
          </p:cNvPr>
          <p:cNvSpPr/>
          <p:nvPr/>
        </p:nvSpPr>
        <p:spPr>
          <a:xfrm>
            <a:off x="0" y="873306"/>
            <a:ext cx="1785769" cy="5215521"/>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s-ES" sz="1350" u="sng" dirty="0">
                <a:solidFill>
                  <a:schemeClr val="bg1"/>
                </a:solidFill>
              </a:rPr>
              <a:t>Crecimiento cristalino</a:t>
            </a:r>
          </a:p>
          <a:p>
            <a:pPr marL="108000" indent="-72000">
              <a:buFontTx/>
              <a:buChar char="-"/>
            </a:pPr>
            <a:r>
              <a:rPr lang="es-ES" sz="1350" dirty="0">
                <a:solidFill>
                  <a:schemeClr val="bg1"/>
                </a:solidFill>
              </a:rPr>
              <a:t>Deposición</a:t>
            </a:r>
          </a:p>
          <a:p>
            <a:pPr marL="108000" indent="-72000">
              <a:buFontTx/>
              <a:buChar char="-"/>
            </a:pPr>
            <a:r>
              <a:rPr lang="es-ES" sz="1350" dirty="0">
                <a:solidFill>
                  <a:schemeClr val="bg1"/>
                </a:solidFill>
              </a:rPr>
              <a:t>Conceptos</a:t>
            </a:r>
          </a:p>
          <a:p>
            <a:pPr marL="108000" indent="-72000">
              <a:buFontTx/>
              <a:buChar char="-"/>
            </a:pPr>
            <a:r>
              <a:rPr lang="es-ES" sz="1350" dirty="0">
                <a:solidFill>
                  <a:schemeClr val="bg1"/>
                </a:solidFill>
              </a:rPr>
              <a:t>Tipos de Crecimiento</a:t>
            </a:r>
          </a:p>
          <a:p>
            <a:pPr marL="108000" indent="-72000">
              <a:buFontTx/>
              <a:buChar char="-"/>
            </a:pPr>
            <a:r>
              <a:rPr lang="es-ES" sz="1350" dirty="0"/>
              <a:t>Modelo TSK</a:t>
            </a:r>
          </a:p>
          <a:p>
            <a:pPr marL="108000" indent="-72000">
              <a:buFontTx/>
              <a:buChar char="-"/>
            </a:pPr>
            <a:endParaRPr lang="es-ES" sz="1350" dirty="0"/>
          </a:p>
          <a:p>
            <a:r>
              <a:rPr lang="es-ES" sz="1350" b="1" u="sng" dirty="0">
                <a:solidFill>
                  <a:srgbClr val="FD9101"/>
                </a:solidFill>
              </a:rPr>
              <a:t>Simulación atomística</a:t>
            </a:r>
          </a:p>
          <a:p>
            <a:pPr marL="108000" indent="-72000">
              <a:buFontTx/>
              <a:buChar char="-"/>
            </a:pPr>
            <a:r>
              <a:rPr lang="es-ES" sz="1350" dirty="0">
                <a:solidFill>
                  <a:schemeClr val="bg1"/>
                </a:solidFill>
              </a:rPr>
              <a:t>Introducción</a:t>
            </a:r>
          </a:p>
          <a:p>
            <a:pPr marL="108000" indent="-72000">
              <a:buFontTx/>
              <a:buChar char="-"/>
            </a:pPr>
            <a:r>
              <a:rPr lang="es-ES" sz="1350" dirty="0">
                <a:solidFill>
                  <a:schemeClr val="bg1"/>
                </a:solidFill>
              </a:rPr>
              <a:t>Dinámica molecular</a:t>
            </a:r>
          </a:p>
          <a:p>
            <a:pPr marL="108000" indent="-72000">
              <a:buFontTx/>
              <a:buChar char="-"/>
            </a:pPr>
            <a:r>
              <a:rPr lang="es-ES" sz="1350" b="1" dirty="0">
                <a:solidFill>
                  <a:srgbClr val="FD9101"/>
                </a:solidFill>
              </a:rPr>
              <a:t>Monte Carlo</a:t>
            </a:r>
          </a:p>
          <a:p>
            <a:pPr marL="288000" lvl="1" indent="-171450">
              <a:buFont typeface="Arial" panose="020B0604020202020204" pitchFamily="34" charset="0"/>
              <a:buChar char="•"/>
            </a:pPr>
            <a:r>
              <a:rPr lang="es-ES" sz="1350" dirty="0">
                <a:solidFill>
                  <a:schemeClr val="bg1"/>
                </a:solidFill>
              </a:rPr>
              <a:t>KMC</a:t>
            </a:r>
          </a:p>
          <a:p>
            <a:pPr marL="288000" lvl="1" indent="-171450">
              <a:buFont typeface="Arial" panose="020B0604020202020204" pitchFamily="34" charset="0"/>
              <a:buChar char="•"/>
            </a:pPr>
            <a:r>
              <a:rPr lang="es-ES" sz="1350" b="1" dirty="0">
                <a:solidFill>
                  <a:srgbClr val="FD9101"/>
                </a:solidFill>
              </a:rPr>
              <a:t>Paralelización</a:t>
            </a:r>
          </a:p>
          <a:p>
            <a:endParaRPr lang="es-ES" sz="1350" b="1" u="sng" dirty="0"/>
          </a:p>
          <a:p>
            <a:r>
              <a:rPr lang="es-ES" sz="1350" u="sng" dirty="0"/>
              <a:t>Aportaciones</a:t>
            </a:r>
          </a:p>
          <a:p>
            <a:pPr marL="108000" indent="-72000">
              <a:buFontTx/>
              <a:buChar char="-"/>
            </a:pPr>
            <a:r>
              <a:rPr lang="es-ES" sz="1350" dirty="0" err="1"/>
              <a:t>Homoepitaxia</a:t>
            </a:r>
            <a:endParaRPr lang="es-ES" sz="1350" dirty="0"/>
          </a:p>
          <a:p>
            <a:pPr marL="108000" indent="-72000">
              <a:buFontTx/>
              <a:buChar char="-"/>
            </a:pPr>
            <a:r>
              <a:rPr lang="es-ES" sz="1350" dirty="0" err="1"/>
              <a:t>Heteroepitaxia</a:t>
            </a:r>
            <a:endParaRPr lang="es-ES" sz="1350" dirty="0"/>
          </a:p>
          <a:p>
            <a:pPr marL="108000" indent="-72000">
              <a:buFontTx/>
              <a:buChar char="-"/>
            </a:pPr>
            <a:r>
              <a:rPr lang="es-ES" sz="1350" dirty="0"/>
              <a:t>Análisis </a:t>
            </a:r>
            <a:r>
              <a:rPr lang="es-ES" sz="1350" dirty="0" err="1"/>
              <a:t>MMonCa</a:t>
            </a:r>
            <a:endParaRPr lang="es-ES" sz="1350" dirty="0"/>
          </a:p>
          <a:p>
            <a:endParaRPr lang="es-ES" sz="1350" dirty="0"/>
          </a:p>
          <a:p>
            <a:r>
              <a:rPr lang="es-ES" sz="1350" u="sng" dirty="0"/>
              <a:t>Simulador distribuido</a:t>
            </a:r>
          </a:p>
          <a:p>
            <a:pPr marL="108000" indent="-72000">
              <a:buFontTx/>
              <a:buChar char="-"/>
            </a:pPr>
            <a:r>
              <a:rPr lang="es-ES" sz="1350" dirty="0"/>
              <a:t>Versión secuencial</a:t>
            </a:r>
          </a:p>
          <a:p>
            <a:pPr marL="108000" indent="-72000">
              <a:buFontTx/>
              <a:buChar char="-"/>
            </a:pPr>
            <a:r>
              <a:rPr lang="es-ES" sz="1350" dirty="0"/>
              <a:t>Versión distribuida</a:t>
            </a:r>
          </a:p>
          <a:p>
            <a:pPr marL="108000" indent="-72000">
              <a:buFontTx/>
              <a:buChar char="-"/>
            </a:pPr>
            <a:r>
              <a:rPr lang="es-ES" sz="1350" dirty="0"/>
              <a:t>Simulaciones</a:t>
            </a:r>
          </a:p>
          <a:p>
            <a:endParaRPr lang="es-ES" sz="1350" dirty="0"/>
          </a:p>
          <a:p>
            <a:r>
              <a:rPr lang="es-ES" sz="1350" u="sng" dirty="0"/>
              <a:t>Conclusiones</a:t>
            </a:r>
          </a:p>
        </p:txBody>
      </p:sp>
    </p:spTree>
    <p:extLst>
      <p:ext uri="{BB962C8B-B14F-4D97-AF65-F5344CB8AC3E}">
        <p14:creationId xmlns:p14="http://schemas.microsoft.com/office/powerpoint/2010/main" val="30807535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mph" presetSubtype="2" fill="hold" nodeType="clickEffect">
                                  <p:stCondLst>
                                    <p:cond delay="0"/>
                                  </p:stCondLst>
                                  <p:childTnLst>
                                    <p:animClr clrSpc="rgb" dir="cw">
                                      <p:cBhvr override="childStyle">
                                        <p:cTn id="6" dur="10" fill="hold"/>
                                        <p:tgtEl>
                                          <p:spTgt spid="138">
                                            <p:txEl>
                                              <p:pRg st="1" end="1"/>
                                            </p:txEl>
                                          </p:spTgt>
                                        </p:tgtEl>
                                        <p:attrNameLst>
                                          <p:attrName>style.color</p:attrName>
                                        </p:attrNameLst>
                                      </p:cBhvr>
                                      <p:to>
                                        <a:schemeClr val="accent1"/>
                                      </p:to>
                                    </p:animClr>
                                  </p:childTnLst>
                                  <p:subTnLst>
                                    <p:animClr clrSpc="rgb" dir="cw">
                                      <p:cBhvr override="childStyle">
                                        <p:cTn dur="1" fill="hold" display="0" masterRel="nextClick" afterEffect="1"/>
                                        <p:tgtEl>
                                          <p:spTgt spid="138">
                                            <p:txEl>
                                              <p:pRg st="1" end="1"/>
                                            </p:txEl>
                                          </p:spTgt>
                                        </p:tgtEl>
                                        <p:attrNameLst>
                                          <p:attrName>ppt_c</p:attrName>
                                        </p:attrNameLst>
                                      </p:cBhvr>
                                      <p:to>
                                        <a:schemeClr val="tx1"/>
                                      </p:to>
                                    </p:animClr>
                                  </p:subTnLst>
                                </p:cTn>
                              </p:par>
                            </p:childTnLst>
                          </p:cTn>
                        </p:par>
                      </p:childTnLst>
                    </p:cTn>
                  </p:par>
                  <p:par>
                    <p:cTn id="7" fill="hold">
                      <p:stCondLst>
                        <p:cond delay="indefinite"/>
                      </p:stCondLst>
                      <p:childTnLst>
                        <p:par>
                          <p:cTn id="8" fill="hold">
                            <p:stCondLst>
                              <p:cond delay="0"/>
                            </p:stCondLst>
                            <p:childTnLst>
                              <p:par>
                                <p:cTn id="9" presetID="3" presetClass="emph" presetSubtype="2" fill="hold" nodeType="clickEffect">
                                  <p:stCondLst>
                                    <p:cond delay="0"/>
                                  </p:stCondLst>
                                  <p:childTnLst>
                                    <p:animClr clrSpc="rgb" dir="cw">
                                      <p:cBhvr override="childStyle">
                                        <p:cTn id="10" dur="10" fill="hold"/>
                                        <p:tgtEl>
                                          <p:spTgt spid="138">
                                            <p:txEl>
                                              <p:pRg st="2" end="2"/>
                                            </p:txEl>
                                          </p:spTgt>
                                        </p:tgtEl>
                                        <p:attrNameLst>
                                          <p:attrName>style.color</p:attrName>
                                        </p:attrNameLst>
                                      </p:cBhvr>
                                      <p:to>
                                        <a:schemeClr val="accent1"/>
                                      </p:to>
                                    </p:animClr>
                                  </p:childTnLst>
                                  <p:subTnLst>
                                    <p:animClr clrSpc="rgb" dir="cw">
                                      <p:cBhvr override="childStyle">
                                        <p:cTn dur="1" fill="hold" display="0" masterRel="nextClick" afterEffect="1"/>
                                        <p:tgtEl>
                                          <p:spTgt spid="138">
                                            <p:txEl>
                                              <p:pRg st="2" end="2"/>
                                            </p:txEl>
                                          </p:spTgt>
                                        </p:tgtEl>
                                        <p:attrNameLst>
                                          <p:attrName>ppt_c</p:attrName>
                                        </p:attrNameLst>
                                      </p:cBhvr>
                                      <p:to>
                                        <a:schemeClr val="tx1"/>
                                      </p:to>
                                    </p:animClr>
                                  </p:subTnLst>
                                </p:cTn>
                              </p:par>
                            </p:childTnLst>
                          </p:cTn>
                        </p:par>
                      </p:childTnLst>
                    </p:cTn>
                  </p:par>
                  <p:par>
                    <p:cTn id="11" fill="hold">
                      <p:stCondLst>
                        <p:cond delay="indefinite"/>
                      </p:stCondLst>
                      <p:childTnLst>
                        <p:par>
                          <p:cTn id="12" fill="hold">
                            <p:stCondLst>
                              <p:cond delay="0"/>
                            </p:stCondLst>
                            <p:childTnLst>
                              <p:par>
                                <p:cTn id="13" presetID="3" presetClass="emph" presetSubtype="2" fill="hold" nodeType="clickEffect">
                                  <p:stCondLst>
                                    <p:cond delay="0"/>
                                  </p:stCondLst>
                                  <p:childTnLst>
                                    <p:animClr clrSpc="rgb" dir="cw">
                                      <p:cBhvr override="childStyle">
                                        <p:cTn id="14" dur="10" fill="hold"/>
                                        <p:tgtEl>
                                          <p:spTgt spid="138">
                                            <p:txEl>
                                              <p:pRg st="3" end="3"/>
                                            </p:txEl>
                                          </p:spTgt>
                                        </p:tgtEl>
                                        <p:attrNameLst>
                                          <p:attrName>style.color</p:attrName>
                                        </p:attrNameLst>
                                      </p:cBhvr>
                                      <p:to>
                                        <a:schemeClr val="accent1"/>
                                      </p:to>
                                    </p:animClr>
                                  </p:childTnLst>
                                  <p:subTnLst>
                                    <p:animClr clrSpc="rgb" dir="cw">
                                      <p:cBhvr override="childStyle">
                                        <p:cTn dur="1" fill="hold" display="0" masterRel="nextClick" afterEffect="1"/>
                                        <p:tgtEl>
                                          <p:spTgt spid="138">
                                            <p:txEl>
                                              <p:pRg st="3" end="3"/>
                                            </p:txEl>
                                          </p:spTgt>
                                        </p:tgtEl>
                                        <p:attrNameLst>
                                          <p:attrName>ppt_c</p:attrName>
                                        </p:attrNameLst>
                                      </p:cBhvr>
                                      <p:to>
                                        <a:schemeClr val="tx1"/>
                                      </p:to>
                                    </p:animClr>
                                  </p:subTnLst>
                                </p:cTn>
                              </p:par>
                              <p:par>
                                <p:cTn id="15" presetID="63" presetClass="path" presetSubtype="0" accel="50000" decel="50000" fill="hold" grpId="0" nodeType="withEffect">
                                  <p:stCondLst>
                                    <p:cond delay="0"/>
                                  </p:stCondLst>
                                  <p:childTnLst>
                                    <p:animMotion origin="layout" path="M 8.33333E-7 -2.22222E-6 L 0.11788 -2.22222E-6 " pathEditMode="relative" rAng="0" ptsTypes="AA">
                                      <p:cBhvr>
                                        <p:cTn id="16" dur="2000" fill="hold"/>
                                        <p:tgtEl>
                                          <p:spTgt spid="99"/>
                                        </p:tgtEl>
                                        <p:attrNameLst>
                                          <p:attrName>ppt_x</p:attrName>
                                          <p:attrName>ppt_y</p:attrName>
                                        </p:attrNameLst>
                                      </p:cBhvr>
                                      <p:rCtr x="5885" y="0"/>
                                    </p:animMotion>
                                  </p:childTnLst>
                                </p:cTn>
                              </p:par>
                              <p:par>
                                <p:cTn id="17" presetID="63" presetClass="path" presetSubtype="0" accel="50000" decel="50000" fill="hold" nodeType="withEffect">
                                  <p:stCondLst>
                                    <p:cond delay="0"/>
                                  </p:stCondLst>
                                  <p:childTnLst>
                                    <p:animMotion origin="layout" path="M 3.61111E-6 1.11111E-6 L 0.1177 1.11111E-6 " pathEditMode="relative" rAng="0" ptsTypes="AA">
                                      <p:cBhvr>
                                        <p:cTn id="18" dur="2000" fill="hold"/>
                                        <p:tgtEl>
                                          <p:spTgt spid="127"/>
                                        </p:tgtEl>
                                        <p:attrNameLst>
                                          <p:attrName>ppt_x</p:attrName>
                                          <p:attrName>ppt_y</p:attrName>
                                        </p:attrNameLst>
                                      </p:cBhvr>
                                      <p:rCtr x="5885" y="0"/>
                                    </p:animMotion>
                                  </p:childTnLst>
                                </p:cTn>
                              </p:par>
                              <p:par>
                                <p:cTn id="19" presetID="63" presetClass="path" presetSubtype="0" accel="50000" decel="50000" fill="hold" nodeType="withEffect">
                                  <p:stCondLst>
                                    <p:cond delay="0"/>
                                  </p:stCondLst>
                                  <p:childTnLst>
                                    <p:animMotion origin="layout" path="M 4.72222E-6 -2.22222E-6 L 0.11822 -2.22222E-6 " pathEditMode="relative" rAng="0" ptsTypes="AA">
                                      <p:cBhvr>
                                        <p:cTn id="20" dur="2000" fill="hold"/>
                                        <p:tgtEl>
                                          <p:spTgt spid="131"/>
                                        </p:tgtEl>
                                        <p:attrNameLst>
                                          <p:attrName>ppt_x</p:attrName>
                                          <p:attrName>ppt_y</p:attrName>
                                        </p:attrNameLst>
                                      </p:cBhvr>
                                      <p:rCtr x="5903" y="0"/>
                                    </p:animMotion>
                                  </p:childTnLst>
                                </p:cTn>
                              </p:par>
                              <p:par>
                                <p:cTn id="21" presetID="63" presetClass="path" presetSubtype="0" accel="50000" decel="50000" fill="hold" nodeType="withEffect">
                                  <p:stCondLst>
                                    <p:cond delay="0"/>
                                  </p:stCondLst>
                                  <p:childTnLst>
                                    <p:animMotion origin="layout" path="M 4.44444E-6 -4.07407E-6 L 0.11805 -4.07407E-6 " pathEditMode="relative" rAng="0" ptsTypes="AA">
                                      <p:cBhvr>
                                        <p:cTn id="22" dur="2000" fill="hold"/>
                                        <p:tgtEl>
                                          <p:spTgt spid="129"/>
                                        </p:tgtEl>
                                        <p:attrNameLst>
                                          <p:attrName>ppt_x</p:attrName>
                                          <p:attrName>ppt_y</p:attrName>
                                        </p:attrNameLst>
                                      </p:cBhvr>
                                      <p:rCtr x="5903" y="0"/>
                                    </p:animMotion>
                                  </p:childTnLst>
                                </p:cTn>
                              </p:par>
                              <p:par>
                                <p:cTn id="23" presetID="63" presetClass="path" presetSubtype="0" accel="50000" decel="50000" fill="hold" nodeType="withEffect">
                                  <p:stCondLst>
                                    <p:cond delay="0"/>
                                  </p:stCondLst>
                                  <p:childTnLst>
                                    <p:animMotion origin="layout" path="M -3.05556E-6 -2.22222E-6 L 0.11702 -2.22222E-6 " pathEditMode="relative" rAng="0" ptsTypes="AA">
                                      <p:cBhvr>
                                        <p:cTn id="24" dur="2000" fill="hold"/>
                                        <p:tgtEl>
                                          <p:spTgt spid="132"/>
                                        </p:tgtEl>
                                        <p:attrNameLst>
                                          <p:attrName>ppt_x</p:attrName>
                                          <p:attrName>ppt_y</p:attrName>
                                        </p:attrNameLst>
                                      </p:cBhvr>
                                      <p:rCtr x="5851" y="0"/>
                                    </p:animMotion>
                                  </p:childTnLst>
                                </p:cTn>
                              </p:par>
                              <p:par>
                                <p:cTn id="25" presetID="35" presetClass="path" presetSubtype="0" accel="50000" decel="50000" fill="hold" grpId="0" nodeType="withEffect">
                                  <p:stCondLst>
                                    <p:cond delay="0"/>
                                  </p:stCondLst>
                                  <p:childTnLst>
                                    <p:animMotion origin="layout" path="M 2.5E-6 1.48148E-6 L -0.11702 0.00023 " pathEditMode="relative" rAng="0" ptsTypes="AA">
                                      <p:cBhvr>
                                        <p:cTn id="26" dur="2000" fill="hold"/>
                                        <p:tgtEl>
                                          <p:spTgt spid="68"/>
                                        </p:tgtEl>
                                        <p:attrNameLst>
                                          <p:attrName>ppt_x</p:attrName>
                                          <p:attrName>ppt_y</p:attrName>
                                        </p:attrNameLst>
                                      </p:cBhvr>
                                      <p:rCtr x="-5851" y="0"/>
                                    </p:animMotion>
                                  </p:childTnLst>
                                </p:cTn>
                              </p:par>
                              <p:par>
                                <p:cTn id="27" presetID="35" presetClass="path" presetSubtype="0" accel="50000" decel="50000" fill="hold" nodeType="withEffect">
                                  <p:stCondLst>
                                    <p:cond delay="0"/>
                                  </p:stCondLst>
                                  <p:childTnLst>
                                    <p:animMotion origin="layout" path="M -3.61111E-6 1.48148E-6 L -0.11788 1.48148E-6 " pathEditMode="relative" rAng="0" ptsTypes="AA">
                                      <p:cBhvr>
                                        <p:cTn id="28" dur="2000" fill="hold"/>
                                        <p:tgtEl>
                                          <p:spTgt spid="133"/>
                                        </p:tgtEl>
                                        <p:attrNameLst>
                                          <p:attrName>ppt_x</p:attrName>
                                          <p:attrName>ppt_y</p:attrName>
                                        </p:attrNameLst>
                                      </p:cBhvr>
                                      <p:rCtr x="-5903" y="0"/>
                                    </p:animMotion>
                                  </p:childTnLst>
                                </p:cTn>
                              </p:par>
                              <p:par>
                                <p:cTn id="29" presetID="35" presetClass="path" presetSubtype="0" accel="50000" decel="50000" fill="hold" nodeType="withEffect">
                                  <p:stCondLst>
                                    <p:cond delay="0"/>
                                  </p:stCondLst>
                                  <p:childTnLst>
                                    <p:animMotion origin="layout" path="M 2.5E-6 -3.7037E-6 L -0.11754 -3.7037E-6 " pathEditMode="relative" rAng="0" ptsTypes="AA">
                                      <p:cBhvr>
                                        <p:cTn id="30" dur="2000" fill="hold"/>
                                        <p:tgtEl>
                                          <p:spTgt spid="128"/>
                                        </p:tgtEl>
                                        <p:attrNameLst>
                                          <p:attrName>ppt_x</p:attrName>
                                          <p:attrName>ppt_y</p:attrName>
                                        </p:attrNameLst>
                                      </p:cBhvr>
                                      <p:rCtr x="-5885" y="0"/>
                                    </p:animMotion>
                                  </p:childTnLst>
                                </p:cTn>
                              </p:par>
                              <p:par>
                                <p:cTn id="31" presetID="35" presetClass="path" presetSubtype="0" accel="50000" decel="50000" fill="hold" nodeType="withEffect">
                                  <p:stCondLst>
                                    <p:cond delay="0"/>
                                  </p:stCondLst>
                                  <p:childTnLst>
                                    <p:animMotion origin="layout" path="M -2.77778E-7 0 L -0.11806 0 " pathEditMode="relative" rAng="0" ptsTypes="AA">
                                      <p:cBhvr>
                                        <p:cTn id="32" dur="2000" fill="hold"/>
                                        <p:tgtEl>
                                          <p:spTgt spid="134"/>
                                        </p:tgtEl>
                                        <p:attrNameLst>
                                          <p:attrName>ppt_x</p:attrName>
                                          <p:attrName>ppt_y</p:attrName>
                                        </p:attrNameLst>
                                      </p:cBhvr>
                                      <p:rCtr x="-5903" y="0"/>
                                    </p:animMotion>
                                  </p:childTnLst>
                                </p:cTn>
                              </p:par>
                              <p:par>
                                <p:cTn id="33" presetID="35" presetClass="path" presetSubtype="0" accel="50000" decel="50000" fill="hold" nodeType="withEffect">
                                  <p:stCondLst>
                                    <p:cond delay="0"/>
                                  </p:stCondLst>
                                  <p:childTnLst>
                                    <p:animMotion origin="layout" path="M 2.5E-6 -4.81481E-6 L -0.11736 -4.81481E-6 " pathEditMode="relative" rAng="0" ptsTypes="AA">
                                      <p:cBhvr>
                                        <p:cTn id="34" dur="2000" fill="hold"/>
                                        <p:tgtEl>
                                          <p:spTgt spid="130"/>
                                        </p:tgtEl>
                                        <p:attrNameLst>
                                          <p:attrName>ppt_x</p:attrName>
                                          <p:attrName>ppt_y</p:attrName>
                                        </p:attrNameLst>
                                      </p:cBhvr>
                                      <p:rCtr x="-5868" y="0"/>
                                    </p:animMotion>
                                  </p:childTnLst>
                                </p:cTn>
                              </p:par>
                              <p:par>
                                <p:cTn id="35" presetID="1" presetClass="emph" presetSubtype="6" fill="hold" nodeType="withEffect">
                                  <p:stCondLst>
                                    <p:cond delay="2000"/>
                                  </p:stCondLst>
                                  <p:childTnLst>
                                    <p:animClr clrSpc="hsl" dir="cw">
                                      <p:cBhvr>
                                        <p:cTn id="36" dur="1000" fill="hold"/>
                                        <p:tgtEl>
                                          <p:spTgt spid="99"/>
                                        </p:tgtEl>
                                        <p:attrNameLst>
                                          <p:attrName>fillcolor</p:attrName>
                                        </p:attrNameLst>
                                      </p:cBhvr>
                                      <p:to>
                                        <a:srgbClr val="5B9BD5"/>
                                      </p:to>
                                    </p:animClr>
                                    <p:set>
                                      <p:cBhvr>
                                        <p:cTn id="37" dur="1000" fill="hold"/>
                                        <p:tgtEl>
                                          <p:spTgt spid="99"/>
                                        </p:tgtEl>
                                        <p:attrNameLst>
                                          <p:attrName>fill.type</p:attrName>
                                        </p:attrNameLst>
                                      </p:cBhvr>
                                      <p:to>
                                        <p:strVal val="solid"/>
                                      </p:to>
                                    </p:set>
                                    <p:set>
                                      <p:cBhvr>
                                        <p:cTn id="38" dur="1000" fill="hold"/>
                                        <p:tgtEl>
                                          <p:spTgt spid="99"/>
                                        </p:tgtEl>
                                        <p:attrNameLst>
                                          <p:attrName>fill.on</p:attrName>
                                        </p:attrNameLst>
                                      </p:cBhvr>
                                      <p:to>
                                        <p:strVal val="true"/>
                                      </p:to>
                                    </p:set>
                                  </p:childTnLst>
                                </p:cTn>
                              </p:par>
                              <p:par>
                                <p:cTn id="39" presetID="1" presetClass="emph" presetSubtype="10" fill="hold" nodeType="withEffect">
                                  <p:stCondLst>
                                    <p:cond delay="2000"/>
                                  </p:stCondLst>
                                  <p:childTnLst>
                                    <p:animClr clrSpc="hsl" dir="ccw">
                                      <p:cBhvr>
                                        <p:cTn id="40" dur="1000" fill="hold"/>
                                        <p:tgtEl>
                                          <p:spTgt spid="68"/>
                                        </p:tgtEl>
                                        <p:attrNameLst>
                                          <p:attrName>fillcolor</p:attrName>
                                        </p:attrNameLst>
                                      </p:cBhvr>
                                      <p:to>
                                        <a:srgbClr val="70AD47"/>
                                      </p:to>
                                    </p:animClr>
                                    <p:set>
                                      <p:cBhvr>
                                        <p:cTn id="41" dur="1000" fill="hold"/>
                                        <p:tgtEl>
                                          <p:spTgt spid="68"/>
                                        </p:tgtEl>
                                        <p:attrNameLst>
                                          <p:attrName>fill.type</p:attrName>
                                        </p:attrNameLst>
                                      </p:cBhvr>
                                      <p:to>
                                        <p:strVal val="solid"/>
                                      </p:to>
                                    </p:set>
                                    <p:set>
                                      <p:cBhvr>
                                        <p:cTn id="42" dur="1000" fill="hold"/>
                                        <p:tgtEl>
                                          <p:spTgt spid="68"/>
                                        </p:tgtEl>
                                        <p:attrNameLst>
                                          <p:attrName>fill.on</p:attrName>
                                        </p:attrNameLst>
                                      </p:cBhvr>
                                      <p:to>
                                        <p:strVal val="true"/>
                                      </p:to>
                                    </p:set>
                                  </p:childTnLst>
                                </p:cTn>
                              </p:par>
                            </p:childTnLst>
                          </p:cTn>
                        </p:par>
                      </p:childTnLst>
                    </p:cTn>
                  </p:par>
                  <p:par>
                    <p:cTn id="43" fill="hold">
                      <p:stCondLst>
                        <p:cond delay="indefinite"/>
                      </p:stCondLst>
                      <p:childTnLst>
                        <p:par>
                          <p:cTn id="44" fill="hold">
                            <p:stCondLst>
                              <p:cond delay="0"/>
                            </p:stCondLst>
                            <p:childTnLst>
                              <p:par>
                                <p:cTn id="45" presetID="3" presetClass="emph" presetSubtype="2" fill="hold" nodeType="clickEffect">
                                  <p:stCondLst>
                                    <p:cond delay="0"/>
                                  </p:stCondLst>
                                  <p:childTnLst>
                                    <p:animClr clrSpc="rgb" dir="cw">
                                      <p:cBhvr override="childStyle">
                                        <p:cTn id="46" dur="10" fill="hold"/>
                                        <p:tgtEl>
                                          <p:spTgt spid="138">
                                            <p:txEl>
                                              <p:pRg st="4" end="4"/>
                                            </p:txEl>
                                          </p:spTgt>
                                        </p:tgtEl>
                                        <p:attrNameLst>
                                          <p:attrName>style.color</p:attrName>
                                        </p:attrNameLst>
                                      </p:cBhvr>
                                      <p:to>
                                        <a:schemeClr val="accent1"/>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 grpId="0" animBg="1"/>
      <p:bldP spid="99" grpId="0"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ángulo 7"/>
          <p:cNvSpPr/>
          <p:nvPr/>
        </p:nvSpPr>
        <p:spPr>
          <a:xfrm>
            <a:off x="0" y="6088828"/>
            <a:ext cx="9144000" cy="769172"/>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r"/>
            <a:endParaRPr lang="es-ES" dirty="0"/>
          </a:p>
        </p:txBody>
      </p:sp>
      <p:sp>
        <p:nvSpPr>
          <p:cNvPr id="9" name="Rectángulo 8"/>
          <p:cNvSpPr/>
          <p:nvPr/>
        </p:nvSpPr>
        <p:spPr>
          <a:xfrm>
            <a:off x="0" y="0"/>
            <a:ext cx="1785769" cy="6088828"/>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ES" dirty="0"/>
          </a:p>
        </p:txBody>
      </p:sp>
      <p:pic>
        <p:nvPicPr>
          <p:cNvPr id="11" name="Picture 6" descr="Resultado de imagen de universidad de cádiz"/>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9773" y="75303"/>
            <a:ext cx="473646" cy="60897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8" descr="Resultado de imagen de sistemas inteligentes de computación uc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458" y="75304"/>
            <a:ext cx="1085768" cy="60897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033195" y="198971"/>
            <a:ext cx="6820349" cy="887552"/>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a:lstStyle>
          <a:p>
            <a:r>
              <a:rPr lang="es-ES" dirty="0"/>
              <a:t>MODELO TERRACE-STEP-KINK (TSK)</a:t>
            </a:r>
          </a:p>
        </p:txBody>
      </p:sp>
      <p:graphicFrame>
        <p:nvGraphicFramePr>
          <p:cNvPr id="14" name="Tabla 13"/>
          <p:cNvGraphicFramePr>
            <a:graphicFrameLocks noGrp="1"/>
          </p:cNvGraphicFramePr>
          <p:nvPr/>
        </p:nvGraphicFramePr>
        <p:xfrm>
          <a:off x="5543109" y="6153374"/>
          <a:ext cx="3685952" cy="640080"/>
        </p:xfrm>
        <a:graphic>
          <a:graphicData uri="http://schemas.openxmlformats.org/drawingml/2006/table">
            <a:tbl>
              <a:tblPr firstRow="1" bandRow="1">
                <a:tableStyleId>{2D5ABB26-0587-4C30-8999-92F81FD0307C}</a:tableStyleId>
              </a:tblPr>
              <a:tblGrid>
                <a:gridCol w="2189707">
                  <a:extLst>
                    <a:ext uri="{9D8B030D-6E8A-4147-A177-3AD203B41FA5}">
                      <a16:colId xmlns:a16="http://schemas.microsoft.com/office/drawing/2014/main" val="1347896834"/>
                    </a:ext>
                  </a:extLst>
                </a:gridCol>
                <a:gridCol w="1496245">
                  <a:extLst>
                    <a:ext uri="{9D8B030D-6E8A-4147-A177-3AD203B41FA5}">
                      <a16:colId xmlns:a16="http://schemas.microsoft.com/office/drawing/2014/main" val="972821047"/>
                    </a:ext>
                  </a:extLst>
                </a:gridCol>
              </a:tblGrid>
              <a:tr h="633819">
                <a:tc>
                  <a:txBody>
                    <a:bodyPr/>
                    <a:lstStyle/>
                    <a:p>
                      <a:pPr algn="r"/>
                      <a:r>
                        <a:rPr lang="es-ES" dirty="0">
                          <a:solidFill>
                            <a:schemeClr val="bg1"/>
                          </a:solidFill>
                        </a:rPr>
                        <a:t>Simulación cinética en Entornos Distribuidos</a:t>
                      </a:r>
                      <a:endParaRPr lang="es-ES" b="0" dirty="0">
                        <a:solidFill>
                          <a:schemeClr val="bg1"/>
                        </a:solidFill>
                      </a:endParaRPr>
                    </a:p>
                  </a:txBody>
                  <a:tcPr anchor="ctr">
                    <a:lnR w="12700" cap="flat" cmpd="sng" algn="ctr">
                      <a:solidFill>
                        <a:schemeClr val="tx1"/>
                      </a:solidFill>
                      <a:prstDash val="solid"/>
                      <a:round/>
                      <a:headEnd type="none" w="med" len="med"/>
                      <a:tailEnd type="none" w="med" len="med"/>
                    </a:lnR>
                  </a:tcPr>
                </a:tc>
                <a:tc>
                  <a:txBody>
                    <a:bodyPr/>
                    <a:lstStyle/>
                    <a:p>
                      <a:r>
                        <a:rPr lang="es-ES" dirty="0">
                          <a:solidFill>
                            <a:schemeClr val="bg2">
                              <a:lumMod val="60000"/>
                              <a:lumOff val="40000"/>
                            </a:schemeClr>
                          </a:solidFill>
                        </a:rPr>
                        <a:t>Crecimiento cristalino</a:t>
                      </a:r>
                    </a:p>
                  </a:txBody>
                  <a:tcPr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862195207"/>
                  </a:ext>
                </a:extLst>
              </a:tr>
            </a:tbl>
          </a:graphicData>
        </a:graphic>
      </p:graphicFrame>
      <p:sp>
        <p:nvSpPr>
          <p:cNvPr id="137" name="Rectángulo 136"/>
          <p:cNvSpPr/>
          <p:nvPr/>
        </p:nvSpPr>
        <p:spPr>
          <a:xfrm>
            <a:off x="1921995" y="5361977"/>
            <a:ext cx="7101079" cy="537822"/>
          </a:xfrm>
          <a:prstGeom prst="rect">
            <a:avLst/>
          </a:prstGeom>
          <a:solidFill>
            <a:schemeClr val="tx1">
              <a:lumMod val="75000"/>
              <a:lumOff val="2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de-DE" sz="1400" dirty="0"/>
              <a:t>I. N. Stranski, «Zur Theorie des Kristall-wachstums», </a:t>
            </a:r>
            <a:r>
              <a:rPr lang="de-DE" sz="1400" i="1" dirty="0"/>
              <a:t>Physical Chemistry, </a:t>
            </a:r>
            <a:r>
              <a:rPr lang="de-DE" sz="1400" dirty="0"/>
              <a:t>vol. 136, pp. 420-432, 1928. </a:t>
            </a:r>
          </a:p>
        </p:txBody>
      </p:sp>
      <p:sp>
        <p:nvSpPr>
          <p:cNvPr id="22" name="CuadroTexto 21"/>
          <p:cNvSpPr txBox="1"/>
          <p:nvPr/>
        </p:nvSpPr>
        <p:spPr>
          <a:xfrm>
            <a:off x="3887568" y="1086522"/>
            <a:ext cx="3114401" cy="523220"/>
          </a:xfrm>
          <a:prstGeom prst="rect">
            <a:avLst/>
          </a:prstGeom>
          <a:noFill/>
        </p:spPr>
        <p:txBody>
          <a:bodyPr wrap="square" rtlCol="0">
            <a:spAutoFit/>
          </a:bodyPr>
          <a:lstStyle/>
          <a:p>
            <a:pPr algn="ctr"/>
            <a:r>
              <a:rPr lang="es-ES" sz="2800" u="sng" dirty="0"/>
              <a:t>Posiciones atómicas</a:t>
            </a:r>
          </a:p>
        </p:txBody>
      </p:sp>
      <p:pic>
        <p:nvPicPr>
          <p:cNvPr id="23" name="Imagen 22"/>
          <p:cNvPicPr>
            <a:picLocks noChangeAspect="1"/>
          </p:cNvPicPr>
          <p:nvPr/>
        </p:nvPicPr>
        <p:blipFill>
          <a:blip r:embed="rId5"/>
          <a:stretch>
            <a:fillRect/>
          </a:stretch>
        </p:blipFill>
        <p:spPr>
          <a:xfrm>
            <a:off x="2033195" y="2004926"/>
            <a:ext cx="6789460" cy="2690947"/>
          </a:xfrm>
          <a:prstGeom prst="rect">
            <a:avLst/>
          </a:prstGeom>
          <a:ln>
            <a:noFill/>
          </a:ln>
          <a:effectLst>
            <a:outerShdw blurRad="292100" dist="139700" dir="2700000" algn="tl" rotWithShape="0">
              <a:srgbClr val="333333">
                <a:alpha val="65000"/>
              </a:srgbClr>
            </a:outerShdw>
          </a:effectLst>
        </p:spPr>
      </p:pic>
      <p:sp>
        <p:nvSpPr>
          <p:cNvPr id="13" name="Rectángulo 12">
            <a:extLst>
              <a:ext uri="{FF2B5EF4-FFF2-40B4-BE49-F238E27FC236}">
                <a16:creationId xmlns:a16="http://schemas.microsoft.com/office/drawing/2014/main" id="{A9278F68-4C6F-4F8D-9060-CAF2A7539A2D}"/>
              </a:ext>
            </a:extLst>
          </p:cNvPr>
          <p:cNvSpPr/>
          <p:nvPr/>
        </p:nvSpPr>
        <p:spPr>
          <a:xfrm>
            <a:off x="0" y="873306"/>
            <a:ext cx="1785769" cy="5215521"/>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s-ES" sz="1350" b="1" u="sng" dirty="0">
                <a:solidFill>
                  <a:srgbClr val="FD9101"/>
                </a:solidFill>
              </a:rPr>
              <a:t>Crecimiento cristalino</a:t>
            </a:r>
          </a:p>
          <a:p>
            <a:pPr marL="108000" indent="-72000">
              <a:buFontTx/>
              <a:buChar char="-"/>
            </a:pPr>
            <a:r>
              <a:rPr lang="es-ES" sz="1350" dirty="0">
                <a:solidFill>
                  <a:schemeClr val="bg1"/>
                </a:solidFill>
              </a:rPr>
              <a:t>Deposición</a:t>
            </a:r>
          </a:p>
          <a:p>
            <a:pPr marL="108000" indent="-72000">
              <a:buFontTx/>
              <a:buChar char="-"/>
            </a:pPr>
            <a:r>
              <a:rPr lang="es-ES" sz="1350" dirty="0">
                <a:solidFill>
                  <a:schemeClr val="bg1"/>
                </a:solidFill>
              </a:rPr>
              <a:t>Conceptos</a:t>
            </a:r>
          </a:p>
          <a:p>
            <a:pPr marL="108000" indent="-72000">
              <a:buFontTx/>
              <a:buChar char="-"/>
            </a:pPr>
            <a:r>
              <a:rPr lang="es-ES" sz="1350" dirty="0">
                <a:solidFill>
                  <a:schemeClr val="bg1"/>
                </a:solidFill>
              </a:rPr>
              <a:t>Tipos de Crecimiento</a:t>
            </a:r>
          </a:p>
          <a:p>
            <a:pPr marL="108000" indent="-72000">
              <a:buFontTx/>
              <a:buChar char="-"/>
            </a:pPr>
            <a:r>
              <a:rPr lang="es-ES" sz="1350" b="1" dirty="0">
                <a:solidFill>
                  <a:srgbClr val="FD9101"/>
                </a:solidFill>
              </a:rPr>
              <a:t>Modelo TSK</a:t>
            </a:r>
          </a:p>
          <a:p>
            <a:pPr marL="108000" indent="-72000">
              <a:buFontTx/>
              <a:buChar char="-"/>
            </a:pPr>
            <a:endParaRPr lang="es-ES" sz="1350" dirty="0"/>
          </a:p>
          <a:p>
            <a:r>
              <a:rPr lang="es-ES" sz="1350" u="sng" dirty="0"/>
              <a:t>Simulación atomística</a:t>
            </a:r>
          </a:p>
          <a:p>
            <a:pPr marL="108000" indent="-72000">
              <a:buFontTx/>
              <a:buChar char="-"/>
            </a:pPr>
            <a:r>
              <a:rPr lang="es-ES" sz="1350" dirty="0"/>
              <a:t>Introducción</a:t>
            </a:r>
          </a:p>
          <a:p>
            <a:pPr marL="108000" indent="-72000">
              <a:buFontTx/>
              <a:buChar char="-"/>
            </a:pPr>
            <a:r>
              <a:rPr lang="es-ES" sz="1350" dirty="0"/>
              <a:t>Dinámica molecular</a:t>
            </a:r>
          </a:p>
          <a:p>
            <a:pPr marL="108000" indent="-72000">
              <a:buFontTx/>
              <a:buChar char="-"/>
            </a:pPr>
            <a:r>
              <a:rPr lang="es-ES" sz="1350" dirty="0"/>
              <a:t>Monte Carlo</a:t>
            </a:r>
          </a:p>
          <a:p>
            <a:pPr marL="288000" lvl="1" indent="-171450">
              <a:buFont typeface="Arial" panose="020B0604020202020204" pitchFamily="34" charset="0"/>
              <a:buChar char="•"/>
            </a:pPr>
            <a:r>
              <a:rPr lang="es-ES" sz="1350" dirty="0"/>
              <a:t>KMC</a:t>
            </a:r>
          </a:p>
          <a:p>
            <a:pPr marL="288000" lvl="1" indent="-171450">
              <a:buFont typeface="Arial" panose="020B0604020202020204" pitchFamily="34" charset="0"/>
              <a:buChar char="•"/>
            </a:pPr>
            <a:r>
              <a:rPr lang="es-ES" sz="1350" dirty="0"/>
              <a:t>Paralelización</a:t>
            </a:r>
          </a:p>
          <a:p>
            <a:endParaRPr lang="es-ES" sz="1350" b="1" u="sng" dirty="0"/>
          </a:p>
          <a:p>
            <a:r>
              <a:rPr lang="es-ES" sz="1350" u="sng" dirty="0"/>
              <a:t>Aportaciones</a:t>
            </a:r>
          </a:p>
          <a:p>
            <a:pPr marL="108000" indent="-72000">
              <a:buFontTx/>
              <a:buChar char="-"/>
            </a:pPr>
            <a:r>
              <a:rPr lang="es-ES" sz="1350" dirty="0" err="1"/>
              <a:t>Homoepitaxia</a:t>
            </a:r>
            <a:endParaRPr lang="es-ES" sz="1350" dirty="0"/>
          </a:p>
          <a:p>
            <a:pPr marL="108000" indent="-72000">
              <a:buFontTx/>
              <a:buChar char="-"/>
            </a:pPr>
            <a:r>
              <a:rPr lang="es-ES" sz="1350" dirty="0" err="1"/>
              <a:t>Heteroepitaxia</a:t>
            </a:r>
            <a:endParaRPr lang="es-ES" sz="1350" dirty="0"/>
          </a:p>
          <a:p>
            <a:pPr marL="108000" indent="-72000">
              <a:buFontTx/>
              <a:buChar char="-"/>
            </a:pPr>
            <a:r>
              <a:rPr lang="es-ES" sz="1350" dirty="0"/>
              <a:t>Análisis </a:t>
            </a:r>
            <a:r>
              <a:rPr lang="es-ES" sz="1350" dirty="0" err="1"/>
              <a:t>MMonCa</a:t>
            </a:r>
            <a:endParaRPr lang="es-ES" sz="1350" dirty="0"/>
          </a:p>
          <a:p>
            <a:endParaRPr lang="es-ES" sz="1350" dirty="0"/>
          </a:p>
          <a:p>
            <a:r>
              <a:rPr lang="es-ES" sz="1350" u="sng" dirty="0"/>
              <a:t>Simulador distribuido</a:t>
            </a:r>
          </a:p>
          <a:p>
            <a:pPr marL="108000" indent="-72000">
              <a:buFontTx/>
              <a:buChar char="-"/>
            </a:pPr>
            <a:r>
              <a:rPr lang="es-ES" sz="1350" dirty="0"/>
              <a:t>Versión secuencial</a:t>
            </a:r>
          </a:p>
          <a:p>
            <a:pPr marL="108000" indent="-72000">
              <a:buFontTx/>
              <a:buChar char="-"/>
            </a:pPr>
            <a:r>
              <a:rPr lang="es-ES" sz="1350" dirty="0"/>
              <a:t>Versión distribuida</a:t>
            </a:r>
          </a:p>
          <a:p>
            <a:pPr marL="108000" indent="-72000">
              <a:buFontTx/>
              <a:buChar char="-"/>
            </a:pPr>
            <a:r>
              <a:rPr lang="es-ES" sz="1350" dirty="0"/>
              <a:t>Simulaciones</a:t>
            </a:r>
          </a:p>
          <a:p>
            <a:endParaRPr lang="es-ES" sz="1350" dirty="0"/>
          </a:p>
          <a:p>
            <a:r>
              <a:rPr lang="es-ES" sz="1350" u="sng" dirty="0"/>
              <a:t>Conclusiones</a:t>
            </a:r>
          </a:p>
        </p:txBody>
      </p:sp>
    </p:spTree>
    <p:extLst>
      <p:ext uri="{BB962C8B-B14F-4D97-AF65-F5344CB8AC3E}">
        <p14:creationId xmlns:p14="http://schemas.microsoft.com/office/powerpoint/2010/main" val="42652178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tángulo 24"/>
          <p:cNvSpPr/>
          <p:nvPr/>
        </p:nvSpPr>
        <p:spPr>
          <a:xfrm>
            <a:off x="1905000" y="1813608"/>
            <a:ext cx="7124699" cy="4063317"/>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r"/>
            <a:endParaRPr lang="es-ES" dirty="0"/>
          </a:p>
        </p:txBody>
      </p:sp>
      <p:sp>
        <p:nvSpPr>
          <p:cNvPr id="8" name="Rectángulo 7"/>
          <p:cNvSpPr/>
          <p:nvPr/>
        </p:nvSpPr>
        <p:spPr>
          <a:xfrm>
            <a:off x="0" y="6088828"/>
            <a:ext cx="9144000" cy="769172"/>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r"/>
            <a:endParaRPr lang="es-ES" dirty="0"/>
          </a:p>
        </p:txBody>
      </p:sp>
      <p:sp>
        <p:nvSpPr>
          <p:cNvPr id="9" name="Rectángulo 8"/>
          <p:cNvSpPr/>
          <p:nvPr/>
        </p:nvSpPr>
        <p:spPr>
          <a:xfrm>
            <a:off x="0" y="0"/>
            <a:ext cx="1785769" cy="6088828"/>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ES" dirty="0"/>
          </a:p>
        </p:txBody>
      </p:sp>
      <p:pic>
        <p:nvPicPr>
          <p:cNvPr id="11" name="Picture 6" descr="Resultado de imagen de universidad de cádiz"/>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9773" y="75303"/>
            <a:ext cx="473646" cy="60897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8" descr="Resultado de imagen de sistemas inteligentes de computación uc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458" y="75304"/>
            <a:ext cx="1085768" cy="60897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033195" y="198971"/>
            <a:ext cx="6820349" cy="887552"/>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a:lstStyle>
          <a:p>
            <a:r>
              <a:rPr lang="es-ES" dirty="0"/>
              <a:t>Métodos monte </a:t>
            </a:r>
            <a:r>
              <a:rPr lang="es-ES" dirty="0" err="1"/>
              <a:t>carlo</a:t>
            </a:r>
            <a:endParaRPr lang="es-ES" dirty="0"/>
          </a:p>
        </p:txBody>
      </p:sp>
      <p:graphicFrame>
        <p:nvGraphicFramePr>
          <p:cNvPr id="14" name="Tabla 13"/>
          <p:cNvGraphicFramePr>
            <a:graphicFrameLocks noGrp="1"/>
          </p:cNvGraphicFramePr>
          <p:nvPr/>
        </p:nvGraphicFramePr>
        <p:xfrm>
          <a:off x="5543109" y="6153374"/>
          <a:ext cx="3685952" cy="640080"/>
        </p:xfrm>
        <a:graphic>
          <a:graphicData uri="http://schemas.openxmlformats.org/drawingml/2006/table">
            <a:tbl>
              <a:tblPr firstRow="1" bandRow="1">
                <a:tableStyleId>{2D5ABB26-0587-4C30-8999-92F81FD0307C}</a:tableStyleId>
              </a:tblPr>
              <a:tblGrid>
                <a:gridCol w="2189707">
                  <a:extLst>
                    <a:ext uri="{9D8B030D-6E8A-4147-A177-3AD203B41FA5}">
                      <a16:colId xmlns:a16="http://schemas.microsoft.com/office/drawing/2014/main" val="1347896834"/>
                    </a:ext>
                  </a:extLst>
                </a:gridCol>
                <a:gridCol w="1496245">
                  <a:extLst>
                    <a:ext uri="{9D8B030D-6E8A-4147-A177-3AD203B41FA5}">
                      <a16:colId xmlns:a16="http://schemas.microsoft.com/office/drawing/2014/main" val="972821047"/>
                    </a:ext>
                  </a:extLst>
                </a:gridCol>
              </a:tblGrid>
              <a:tr h="633819">
                <a:tc>
                  <a:txBody>
                    <a:bodyPr/>
                    <a:lstStyle/>
                    <a:p>
                      <a:pPr algn="r"/>
                      <a:r>
                        <a:rPr lang="es-ES" dirty="0">
                          <a:solidFill>
                            <a:schemeClr val="bg1"/>
                          </a:solidFill>
                        </a:rPr>
                        <a:t>Simulación cinética en Entornos Distribuidos</a:t>
                      </a:r>
                      <a:endParaRPr lang="es-ES" b="0" dirty="0">
                        <a:solidFill>
                          <a:schemeClr val="bg1"/>
                        </a:solidFill>
                      </a:endParaRPr>
                    </a:p>
                  </a:txBody>
                  <a:tcPr anchor="ctr">
                    <a:lnR w="12700" cap="flat" cmpd="sng" algn="ctr">
                      <a:solidFill>
                        <a:schemeClr val="tx1"/>
                      </a:solidFill>
                      <a:prstDash val="solid"/>
                      <a:round/>
                      <a:headEnd type="none" w="med" len="med"/>
                      <a:tailEnd type="none" w="med" len="med"/>
                    </a:lnR>
                  </a:tcPr>
                </a:tc>
                <a:tc>
                  <a:txBody>
                    <a:bodyPr/>
                    <a:lstStyle/>
                    <a:p>
                      <a:r>
                        <a:rPr lang="es-ES" dirty="0">
                          <a:solidFill>
                            <a:schemeClr val="bg2">
                              <a:lumMod val="60000"/>
                              <a:lumOff val="40000"/>
                            </a:schemeClr>
                          </a:solidFill>
                        </a:rPr>
                        <a:t>Simulación atomística</a:t>
                      </a:r>
                    </a:p>
                  </a:txBody>
                  <a:tcPr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862195207"/>
                  </a:ext>
                </a:extLst>
              </a:tr>
            </a:tbl>
          </a:graphicData>
        </a:graphic>
      </p:graphicFrame>
      <p:sp>
        <p:nvSpPr>
          <p:cNvPr id="22" name="CuadroTexto 21"/>
          <p:cNvSpPr txBox="1"/>
          <p:nvPr/>
        </p:nvSpPr>
        <p:spPr>
          <a:xfrm>
            <a:off x="2847975" y="1086522"/>
            <a:ext cx="5193588" cy="523220"/>
          </a:xfrm>
          <a:prstGeom prst="rect">
            <a:avLst/>
          </a:prstGeom>
          <a:noFill/>
        </p:spPr>
        <p:txBody>
          <a:bodyPr wrap="square" rtlCol="0">
            <a:spAutoFit/>
          </a:bodyPr>
          <a:lstStyle/>
          <a:p>
            <a:pPr algn="ctr"/>
            <a:r>
              <a:rPr lang="pt-BR" sz="2800" u="sng" dirty="0" err="1"/>
              <a:t>Ejemplo</a:t>
            </a:r>
            <a:r>
              <a:rPr lang="pt-BR" sz="2800" u="sng" dirty="0"/>
              <a:t> MMC: Cálculo de 𝜋</a:t>
            </a:r>
          </a:p>
        </p:txBody>
      </p:sp>
      <mc:AlternateContent xmlns:mc="http://schemas.openxmlformats.org/markup-compatibility/2006" xmlns:a14="http://schemas.microsoft.com/office/drawing/2010/main">
        <mc:Choice Requires="a14">
          <p:sp>
            <p:nvSpPr>
              <p:cNvPr id="3" name="Rectángulo 2"/>
              <p:cNvSpPr/>
              <p:nvPr/>
            </p:nvSpPr>
            <p:spPr>
              <a:xfrm>
                <a:off x="1978233" y="1900791"/>
                <a:ext cx="3919930" cy="3888950"/>
              </a:xfrm>
              <a:prstGeom prst="rect">
                <a:avLst/>
              </a:prstGeom>
            </p:spPr>
            <p:txBody>
              <a:bodyPr wrap="square">
                <a:spAutoFit/>
              </a:bodyPr>
              <a:lstStyle/>
              <a:p>
                <a:pPr>
                  <a:spcBef>
                    <a:spcPts val="1200"/>
                  </a:spcBef>
                </a:pPr>
                <a:r>
                  <a:rPr lang="es-ES" dirty="0">
                    <a:solidFill>
                      <a:schemeClr val="bg1"/>
                    </a:solidFill>
                  </a:rPr>
                  <a:t>Modelado del problema:</a:t>
                </a:r>
              </a:p>
              <a:p>
                <a:pPr marL="285750" indent="-285750">
                  <a:spcBef>
                    <a:spcPts val="1200"/>
                  </a:spcBef>
                  <a:buFontTx/>
                  <a:buChar char="-"/>
                </a:pPr>
                <a:r>
                  <a:rPr lang="es-ES_tradnl" sz="1400" dirty="0">
                    <a:solidFill>
                      <a:schemeClr val="bg1"/>
                    </a:solidFill>
                  </a:rPr>
                  <a:t>Calcular el área de una circunferencia</a:t>
                </a:r>
              </a:p>
              <a:p>
                <a:pPr marL="285750" indent="-285750">
                  <a:spcBef>
                    <a:spcPts val="1200"/>
                  </a:spcBef>
                  <a:buFontTx/>
                  <a:buChar char="-"/>
                </a:pPr>
                <a:r>
                  <a:rPr lang="es-ES_tradnl" sz="1400" dirty="0">
                    <a:solidFill>
                      <a:schemeClr val="bg1"/>
                    </a:solidFill>
                  </a:rPr>
                  <a:t>Generar puntos  aleatorios dentro de:</a:t>
                </a:r>
              </a:p>
              <a:p>
                <a:pPr indent="-114300">
                  <a:spcBef>
                    <a:spcPts val="1200"/>
                  </a:spcBef>
                </a:pPr>
                <a:r>
                  <a:rPr lang="es-ES_tradnl" sz="1400" dirty="0">
                    <a:solidFill>
                      <a:schemeClr val="bg1"/>
                    </a:solidFill>
                  </a:rPr>
                  <a:t>	</a:t>
                </a:r>
                <a14:m>
                  <m:oMath xmlns:m="http://schemas.openxmlformats.org/officeDocument/2006/math">
                    <m:r>
                      <a:rPr lang="es-ES_tradnl" sz="1400" i="1">
                        <a:solidFill>
                          <a:schemeClr val="bg1"/>
                        </a:solidFill>
                        <a:latin typeface="Cambria Math"/>
                      </a:rPr>
                      <m:t>(</m:t>
                    </m:r>
                    <m:r>
                      <a:rPr lang="es-ES_tradnl" sz="1400" i="1">
                        <a:solidFill>
                          <a:schemeClr val="bg1"/>
                        </a:solidFill>
                        <a:latin typeface="Cambria Math"/>
                      </a:rPr>
                      <m:t>𝑥</m:t>
                    </m:r>
                    <m:r>
                      <a:rPr lang="es-ES_tradnl" sz="1400" i="1">
                        <a:solidFill>
                          <a:schemeClr val="bg1"/>
                        </a:solidFill>
                        <a:latin typeface="Cambria Math"/>
                      </a:rPr>
                      <m:t>=</m:t>
                    </m:r>
                    <m:sSub>
                      <m:sSubPr>
                        <m:ctrlPr>
                          <a:rPr lang="es-ES_tradnl" sz="1400" i="1">
                            <a:solidFill>
                              <a:schemeClr val="bg1"/>
                            </a:solidFill>
                            <a:latin typeface="Cambria Math" panose="02040503050406030204" pitchFamily="18" charset="0"/>
                          </a:rPr>
                        </m:ctrlPr>
                      </m:sSubPr>
                      <m:e>
                        <m:r>
                          <a:rPr lang="es-ES_tradnl" sz="1400" i="1">
                            <a:solidFill>
                              <a:schemeClr val="bg1"/>
                            </a:solidFill>
                            <a:latin typeface="Cambria Math"/>
                          </a:rPr>
                          <m:t>𝑛</m:t>
                        </m:r>
                      </m:e>
                      <m:sub>
                        <m:r>
                          <a:rPr lang="es-ES_tradnl" sz="1400" i="1">
                            <a:solidFill>
                              <a:schemeClr val="bg1"/>
                            </a:solidFill>
                            <a:latin typeface="Cambria Math"/>
                          </a:rPr>
                          <m:t>𝑥</m:t>
                        </m:r>
                      </m:sub>
                    </m:sSub>
                    <m:r>
                      <a:rPr lang="es-ES_tradnl" sz="1400" i="1">
                        <a:solidFill>
                          <a:schemeClr val="bg1"/>
                        </a:solidFill>
                        <a:latin typeface="Cambria Math"/>
                      </a:rPr>
                      <m:t>·</m:t>
                    </m:r>
                    <m:r>
                      <a:rPr lang="es-ES_tradnl" sz="1400" i="1">
                        <a:solidFill>
                          <a:schemeClr val="bg1"/>
                        </a:solidFill>
                        <a:latin typeface="Cambria Math"/>
                      </a:rPr>
                      <m:t>𝑟</m:t>
                    </m:r>
                    <m:r>
                      <a:rPr lang="es-ES_tradnl" sz="1400" i="1">
                        <a:solidFill>
                          <a:schemeClr val="bg1"/>
                        </a:solidFill>
                        <a:latin typeface="Cambria Math"/>
                      </a:rPr>
                      <m:t>, </m:t>
                    </m:r>
                    <m:r>
                      <a:rPr lang="es-ES_tradnl" sz="1400" i="1">
                        <a:solidFill>
                          <a:schemeClr val="bg1"/>
                        </a:solidFill>
                        <a:latin typeface="Cambria Math"/>
                      </a:rPr>
                      <m:t>𝑦</m:t>
                    </m:r>
                    <m:r>
                      <a:rPr lang="es-ES_tradnl" sz="1400" i="1">
                        <a:solidFill>
                          <a:schemeClr val="bg1"/>
                        </a:solidFill>
                        <a:latin typeface="Cambria Math"/>
                      </a:rPr>
                      <m:t>=</m:t>
                    </m:r>
                    <m:sSub>
                      <m:sSubPr>
                        <m:ctrlPr>
                          <a:rPr lang="es-ES_tradnl" sz="1400" i="1">
                            <a:solidFill>
                              <a:schemeClr val="bg1"/>
                            </a:solidFill>
                            <a:latin typeface="Cambria Math" panose="02040503050406030204" pitchFamily="18" charset="0"/>
                          </a:rPr>
                        </m:ctrlPr>
                      </m:sSubPr>
                      <m:e>
                        <m:r>
                          <a:rPr lang="es-ES_tradnl" sz="1400" i="1">
                            <a:solidFill>
                              <a:schemeClr val="bg1"/>
                            </a:solidFill>
                            <a:latin typeface="Cambria Math"/>
                          </a:rPr>
                          <m:t>𝑛</m:t>
                        </m:r>
                      </m:e>
                      <m:sub>
                        <m:r>
                          <a:rPr lang="es-ES_tradnl" sz="1400" i="1">
                            <a:solidFill>
                              <a:schemeClr val="bg1"/>
                            </a:solidFill>
                            <a:latin typeface="Cambria Math"/>
                          </a:rPr>
                          <m:t>𝑦</m:t>
                        </m:r>
                      </m:sub>
                    </m:sSub>
                    <m:r>
                      <a:rPr lang="es-ES_tradnl" sz="1400" i="1">
                        <a:solidFill>
                          <a:schemeClr val="bg1"/>
                        </a:solidFill>
                        <a:latin typeface="Cambria Math"/>
                      </a:rPr>
                      <m:t>·</m:t>
                    </m:r>
                    <m:r>
                      <a:rPr lang="es-ES_tradnl" sz="1400" i="1">
                        <a:solidFill>
                          <a:schemeClr val="bg1"/>
                        </a:solidFill>
                        <a:latin typeface="Cambria Math"/>
                      </a:rPr>
                      <m:t>𝑟</m:t>
                    </m:r>
                  </m:oMath>
                </a14:m>
                <a:r>
                  <a:rPr lang="es-ES" sz="1400" dirty="0">
                    <a:solidFill>
                      <a:schemeClr val="bg1"/>
                    </a:solidFill>
                  </a:rPr>
                  <a:t>),       </a:t>
                </a:r>
                <a14:m>
                  <m:oMath xmlns:m="http://schemas.openxmlformats.org/officeDocument/2006/math">
                    <m:sSub>
                      <m:sSubPr>
                        <m:ctrlPr>
                          <a:rPr lang="es-ES_tradnl" sz="1400" i="1">
                            <a:solidFill>
                              <a:schemeClr val="bg1"/>
                            </a:solidFill>
                            <a:latin typeface="Cambria Math" panose="02040503050406030204" pitchFamily="18" charset="0"/>
                          </a:rPr>
                        </m:ctrlPr>
                      </m:sSubPr>
                      <m:e>
                        <m:r>
                          <a:rPr lang="es-ES_tradnl" sz="1400" i="1">
                            <a:solidFill>
                              <a:schemeClr val="bg1"/>
                            </a:solidFill>
                            <a:latin typeface="Cambria Math"/>
                          </a:rPr>
                          <m:t>𝑛</m:t>
                        </m:r>
                      </m:e>
                      <m:sub>
                        <m:r>
                          <a:rPr lang="es-ES_tradnl" sz="1400" i="1">
                            <a:solidFill>
                              <a:schemeClr val="bg1"/>
                            </a:solidFill>
                            <a:latin typeface="Cambria Math"/>
                          </a:rPr>
                          <m:t>𝑥</m:t>
                        </m:r>
                      </m:sub>
                    </m:sSub>
                  </m:oMath>
                </a14:m>
                <a:r>
                  <a:rPr lang="es-ES" sz="1400" dirty="0">
                    <a:solidFill>
                      <a:schemeClr val="bg1"/>
                    </a:solidFill>
                  </a:rPr>
                  <a:t>, </a:t>
                </a:r>
                <a14:m>
                  <m:oMath xmlns:m="http://schemas.openxmlformats.org/officeDocument/2006/math">
                    <m:sSub>
                      <m:sSubPr>
                        <m:ctrlPr>
                          <a:rPr lang="es-ES_tradnl" sz="1400" i="1">
                            <a:solidFill>
                              <a:schemeClr val="bg1"/>
                            </a:solidFill>
                            <a:latin typeface="Cambria Math" panose="02040503050406030204" pitchFamily="18" charset="0"/>
                          </a:rPr>
                        </m:ctrlPr>
                      </m:sSubPr>
                      <m:e>
                        <m:r>
                          <a:rPr lang="es-ES_tradnl" sz="1400" i="1">
                            <a:solidFill>
                              <a:schemeClr val="bg1"/>
                            </a:solidFill>
                            <a:latin typeface="Cambria Math"/>
                          </a:rPr>
                          <m:t>𝑛</m:t>
                        </m:r>
                      </m:e>
                      <m:sub>
                        <m:r>
                          <a:rPr lang="es-ES_tradnl" sz="1400" i="1">
                            <a:solidFill>
                              <a:schemeClr val="bg1"/>
                            </a:solidFill>
                            <a:latin typeface="Cambria Math"/>
                          </a:rPr>
                          <m:t>𝑦</m:t>
                        </m:r>
                      </m:sub>
                    </m:sSub>
                    <m:r>
                      <a:rPr lang="es-ES_tradnl" sz="1400" i="1">
                        <a:solidFill>
                          <a:schemeClr val="bg1"/>
                        </a:solidFill>
                        <a:latin typeface="Cambria Math"/>
                      </a:rPr>
                      <m:t>∈[0,1]</m:t>
                    </m:r>
                  </m:oMath>
                </a14:m>
                <a:endParaRPr lang="es-ES" sz="1400" dirty="0">
                  <a:solidFill>
                    <a:schemeClr val="bg1"/>
                  </a:solidFill>
                </a:endParaRPr>
              </a:p>
              <a:p>
                <a:pPr marL="285750" indent="-285750">
                  <a:spcBef>
                    <a:spcPts val="1200"/>
                  </a:spcBef>
                  <a:buFontTx/>
                  <a:buChar char="-"/>
                </a:pPr>
                <a14:m>
                  <m:oMath xmlns:m="http://schemas.openxmlformats.org/officeDocument/2006/math">
                    <m:r>
                      <a:rPr lang="es-ES_tradnl" sz="1400" i="1" dirty="0">
                        <a:solidFill>
                          <a:schemeClr val="bg1"/>
                        </a:solidFill>
                        <a:latin typeface="Cambria Math"/>
                      </a:rPr>
                      <m:t>𝑁</m:t>
                    </m:r>
                  </m:oMath>
                </a14:m>
                <a:r>
                  <a:rPr lang="es-ES_tradnl" sz="1400" dirty="0">
                    <a:solidFill>
                      <a:schemeClr val="bg1"/>
                    </a:solidFill>
                  </a:rPr>
                  <a:t> es el total de puntos generados</a:t>
                </a:r>
                <a:endParaRPr lang="es-ES" sz="1400" i="1" dirty="0">
                  <a:solidFill>
                    <a:schemeClr val="bg1"/>
                  </a:solidFill>
                  <a:latin typeface="Cambria Math" panose="02040503050406030204" pitchFamily="18" charset="0"/>
                </a:endParaRPr>
              </a:p>
              <a:p>
                <a:pPr marL="285750" indent="-285750">
                  <a:spcBef>
                    <a:spcPts val="1200"/>
                  </a:spcBef>
                  <a:buFontTx/>
                  <a:buChar char="-"/>
                </a:pPr>
                <a14:m>
                  <m:oMath xmlns:m="http://schemas.openxmlformats.org/officeDocument/2006/math">
                    <m:sSub>
                      <m:sSubPr>
                        <m:ctrlPr>
                          <a:rPr lang="es-ES_tradnl" sz="1400" i="1">
                            <a:solidFill>
                              <a:schemeClr val="bg1"/>
                            </a:solidFill>
                            <a:latin typeface="Cambria Math" panose="02040503050406030204" pitchFamily="18" charset="0"/>
                          </a:rPr>
                        </m:ctrlPr>
                      </m:sSubPr>
                      <m:e>
                        <m:r>
                          <a:rPr lang="es-ES_tradnl" sz="1400" i="1">
                            <a:solidFill>
                              <a:schemeClr val="bg1"/>
                            </a:solidFill>
                            <a:latin typeface="Cambria Math"/>
                          </a:rPr>
                          <m:t>𝑁</m:t>
                        </m:r>
                      </m:e>
                      <m:sub>
                        <m:r>
                          <a:rPr lang="es-ES_tradnl" sz="1400" i="1">
                            <a:solidFill>
                              <a:schemeClr val="bg1"/>
                            </a:solidFill>
                            <a:latin typeface="Cambria Math"/>
                          </a:rPr>
                          <m:t>𝑐</m:t>
                        </m:r>
                      </m:sub>
                    </m:sSub>
                  </m:oMath>
                </a14:m>
                <a:r>
                  <a:rPr lang="es-ES_tradnl" sz="1400" dirty="0">
                    <a:solidFill>
                      <a:schemeClr val="bg1"/>
                    </a:solidFill>
                  </a:rPr>
                  <a:t> es el número de puntos dentro del área</a:t>
                </a:r>
              </a:p>
              <a:p>
                <a:pPr marL="285750" indent="-285750">
                  <a:spcBef>
                    <a:spcPts val="1200"/>
                  </a:spcBef>
                  <a:buFontTx/>
                  <a:buChar char="-"/>
                </a:pPr>
                <a:r>
                  <a:rPr lang="es-ES_tradnl" sz="1400" dirty="0">
                    <a:solidFill>
                      <a:schemeClr val="bg1"/>
                    </a:solidFill>
                  </a:rPr>
                  <a:t>El área de la circunferencia se calcula:</a:t>
                </a:r>
              </a:p>
              <a:p>
                <a:pPr indent="-114300">
                  <a:spcBef>
                    <a:spcPts val="1200"/>
                  </a:spcBef>
                </a:pPr>
                <a:r>
                  <a:rPr lang="es-ES_tradnl" sz="800" dirty="0">
                    <a:solidFill>
                      <a:schemeClr val="bg1"/>
                    </a:solidFill>
                  </a:rPr>
                  <a:t>	</a:t>
                </a:r>
                <a14:m>
                  <m:oMath xmlns:m="http://schemas.openxmlformats.org/officeDocument/2006/math">
                    <m:r>
                      <a:rPr lang="es-ES_tradnl" sz="1400" i="1">
                        <a:solidFill>
                          <a:schemeClr val="bg1"/>
                        </a:solidFill>
                        <a:latin typeface="Cambria Math"/>
                      </a:rPr>
                      <m:t>𝐴</m:t>
                    </m:r>
                    <m:r>
                      <a:rPr lang="es-ES_tradnl" sz="1400" i="1">
                        <a:solidFill>
                          <a:schemeClr val="bg1"/>
                        </a:solidFill>
                        <a:latin typeface="Cambria Math"/>
                      </a:rPr>
                      <m:t>=4·</m:t>
                    </m:r>
                    <m:f>
                      <m:fPr>
                        <m:ctrlPr>
                          <a:rPr lang="es-ES_tradnl" sz="1400" i="1">
                            <a:solidFill>
                              <a:schemeClr val="bg1"/>
                            </a:solidFill>
                            <a:latin typeface="Cambria Math" panose="02040503050406030204" pitchFamily="18" charset="0"/>
                          </a:rPr>
                        </m:ctrlPr>
                      </m:fPr>
                      <m:num>
                        <m:sSub>
                          <m:sSubPr>
                            <m:ctrlPr>
                              <a:rPr lang="es-ES_tradnl" sz="1400" i="1">
                                <a:solidFill>
                                  <a:schemeClr val="bg1"/>
                                </a:solidFill>
                                <a:latin typeface="Cambria Math" panose="02040503050406030204" pitchFamily="18" charset="0"/>
                              </a:rPr>
                            </m:ctrlPr>
                          </m:sSubPr>
                          <m:e>
                            <m:r>
                              <a:rPr lang="es-ES_tradnl" sz="1400" i="1">
                                <a:solidFill>
                                  <a:schemeClr val="bg1"/>
                                </a:solidFill>
                                <a:latin typeface="Cambria Math"/>
                              </a:rPr>
                              <m:t>𝑁</m:t>
                            </m:r>
                          </m:e>
                          <m:sub>
                            <m:r>
                              <a:rPr lang="es-ES_tradnl" sz="1400" i="1">
                                <a:solidFill>
                                  <a:schemeClr val="bg1"/>
                                </a:solidFill>
                                <a:latin typeface="Cambria Math"/>
                              </a:rPr>
                              <m:t>𝑐</m:t>
                            </m:r>
                          </m:sub>
                        </m:sSub>
                      </m:num>
                      <m:den>
                        <m:r>
                          <a:rPr lang="es-ES_tradnl" sz="1400" i="1">
                            <a:solidFill>
                              <a:schemeClr val="bg1"/>
                            </a:solidFill>
                            <a:latin typeface="Cambria Math"/>
                          </a:rPr>
                          <m:t>𝑁</m:t>
                        </m:r>
                      </m:den>
                    </m:f>
                    <m:r>
                      <a:rPr lang="es-ES_tradnl" sz="1400" i="1">
                        <a:solidFill>
                          <a:schemeClr val="bg1"/>
                        </a:solidFill>
                        <a:latin typeface="Cambria Math"/>
                      </a:rPr>
                      <m:t>·</m:t>
                    </m:r>
                    <m:sSup>
                      <m:sSupPr>
                        <m:ctrlPr>
                          <a:rPr lang="es-ES_tradnl" sz="1400" i="1">
                            <a:solidFill>
                              <a:schemeClr val="bg1"/>
                            </a:solidFill>
                            <a:latin typeface="Cambria Math" panose="02040503050406030204" pitchFamily="18" charset="0"/>
                          </a:rPr>
                        </m:ctrlPr>
                      </m:sSupPr>
                      <m:e>
                        <m:r>
                          <a:rPr lang="es-ES_tradnl" sz="1400" i="1">
                            <a:solidFill>
                              <a:schemeClr val="bg1"/>
                            </a:solidFill>
                            <a:latin typeface="Cambria Math"/>
                          </a:rPr>
                          <m:t>𝑟</m:t>
                        </m:r>
                      </m:e>
                      <m:sup>
                        <m:r>
                          <a:rPr lang="es-ES_tradnl" sz="1400" i="1">
                            <a:solidFill>
                              <a:schemeClr val="bg1"/>
                            </a:solidFill>
                            <a:latin typeface="Cambria Math"/>
                          </a:rPr>
                          <m:t>2</m:t>
                        </m:r>
                      </m:sup>
                    </m:sSup>
                  </m:oMath>
                </a14:m>
                <a:endParaRPr lang="es-ES_tradnl" sz="1400" dirty="0">
                  <a:solidFill>
                    <a:schemeClr val="bg1"/>
                  </a:solidFill>
                </a:endParaRPr>
              </a:p>
              <a:p>
                <a:pPr marL="285750" indent="-285750">
                  <a:spcBef>
                    <a:spcPts val="1200"/>
                  </a:spcBef>
                  <a:buFontTx/>
                  <a:buChar char="-"/>
                </a:pPr>
                <a:r>
                  <a:rPr lang="es-ES_tradnl" sz="1400" dirty="0">
                    <a:solidFill>
                      <a:schemeClr val="bg1"/>
                    </a:solidFill>
                  </a:rPr>
                  <a:t>Y por tanto:</a:t>
                </a:r>
              </a:p>
              <a:p>
                <a:pPr indent="-114300">
                  <a:spcBef>
                    <a:spcPts val="1200"/>
                  </a:spcBef>
                </a:pPr>
                <a:r>
                  <a:rPr lang="es-ES_tradnl" sz="1400" dirty="0">
                    <a:solidFill>
                      <a:schemeClr val="bg1"/>
                    </a:solidFill>
                  </a:rPr>
                  <a:t>	</a:t>
                </a:r>
                <a14:m>
                  <m:oMath xmlns:m="http://schemas.openxmlformats.org/officeDocument/2006/math">
                    <m:r>
                      <a:rPr lang="el-GR" sz="1400" i="1" dirty="0">
                        <a:solidFill>
                          <a:schemeClr val="bg1"/>
                        </a:solidFill>
                        <a:latin typeface="Cambria Math"/>
                      </a:rPr>
                      <m:t>𝜋</m:t>
                    </m:r>
                    <m:r>
                      <a:rPr lang="el-GR" sz="1400" i="1" dirty="0">
                        <a:solidFill>
                          <a:schemeClr val="bg1"/>
                        </a:solidFill>
                        <a:latin typeface="Cambria Math"/>
                      </a:rPr>
                      <m:t>≃4·</m:t>
                    </m:r>
                    <m:f>
                      <m:fPr>
                        <m:ctrlPr>
                          <a:rPr lang="es-ES_tradnl" sz="1400" i="1">
                            <a:solidFill>
                              <a:schemeClr val="bg1"/>
                            </a:solidFill>
                            <a:latin typeface="Cambria Math" panose="02040503050406030204" pitchFamily="18" charset="0"/>
                          </a:rPr>
                        </m:ctrlPr>
                      </m:fPr>
                      <m:num>
                        <m:sSub>
                          <m:sSubPr>
                            <m:ctrlPr>
                              <a:rPr lang="es-ES_tradnl" sz="1400" i="1">
                                <a:solidFill>
                                  <a:schemeClr val="bg1"/>
                                </a:solidFill>
                                <a:latin typeface="Cambria Math" panose="02040503050406030204" pitchFamily="18" charset="0"/>
                              </a:rPr>
                            </m:ctrlPr>
                          </m:sSubPr>
                          <m:e>
                            <m:r>
                              <a:rPr lang="es-ES_tradnl" sz="1400" i="1">
                                <a:solidFill>
                                  <a:schemeClr val="bg1"/>
                                </a:solidFill>
                                <a:latin typeface="Cambria Math"/>
                              </a:rPr>
                              <m:t>𝑁</m:t>
                            </m:r>
                          </m:e>
                          <m:sub>
                            <m:r>
                              <a:rPr lang="es-ES_tradnl" sz="1400" i="1">
                                <a:solidFill>
                                  <a:schemeClr val="bg1"/>
                                </a:solidFill>
                                <a:latin typeface="Cambria Math"/>
                              </a:rPr>
                              <m:t>𝑐</m:t>
                            </m:r>
                          </m:sub>
                        </m:sSub>
                      </m:num>
                      <m:den>
                        <m:r>
                          <a:rPr lang="es-ES_tradnl" sz="1400" i="1">
                            <a:solidFill>
                              <a:schemeClr val="bg1"/>
                            </a:solidFill>
                            <a:latin typeface="Cambria Math"/>
                          </a:rPr>
                          <m:t>𝑁</m:t>
                        </m:r>
                      </m:den>
                    </m:f>
                  </m:oMath>
                </a14:m>
                <a:endParaRPr lang="es-ES" dirty="0">
                  <a:solidFill>
                    <a:schemeClr val="bg1"/>
                  </a:solidFill>
                </a:endParaRPr>
              </a:p>
            </p:txBody>
          </p:sp>
        </mc:Choice>
        <mc:Fallback xmlns="">
          <p:sp>
            <p:nvSpPr>
              <p:cNvPr id="3" name="Rectángulo 2"/>
              <p:cNvSpPr>
                <a:spLocks noRot="1" noChangeAspect="1" noMove="1" noResize="1" noEditPoints="1" noAdjustHandles="1" noChangeArrowheads="1" noChangeShapeType="1" noTextEdit="1"/>
              </p:cNvSpPr>
              <p:nvPr/>
            </p:nvSpPr>
            <p:spPr>
              <a:xfrm>
                <a:off x="1978233" y="1900791"/>
                <a:ext cx="3919930" cy="3888950"/>
              </a:xfrm>
              <a:prstGeom prst="rect">
                <a:avLst/>
              </a:prstGeom>
              <a:blipFill>
                <a:blip r:embed="rId5"/>
                <a:stretch>
                  <a:fillRect l="-1400" t="-940"/>
                </a:stretch>
              </a:blipFill>
            </p:spPr>
            <p:txBody>
              <a:bodyPr/>
              <a:lstStyle/>
              <a:p>
                <a:r>
                  <a:rPr lang="es-ES">
                    <a:noFill/>
                  </a:rPr>
                  <a:t> </a:t>
                </a:r>
              </a:p>
            </p:txBody>
          </p:sp>
        </mc:Fallback>
      </mc:AlternateContent>
      <p:sp>
        <p:nvSpPr>
          <p:cNvPr id="47" name="Elipse 4"/>
          <p:cNvSpPr/>
          <p:nvPr/>
        </p:nvSpPr>
        <p:spPr>
          <a:xfrm>
            <a:off x="5743459" y="2251202"/>
            <a:ext cx="3088499" cy="3088499"/>
          </a:xfrm>
          <a:prstGeom prst="ellipse">
            <a:avLst/>
          </a:prstGeom>
          <a:noFill/>
          <a:ln w="34925" cap="flat" cmpd="sng" algn="ctr">
            <a:solidFill>
              <a:srgbClr val="FEB04E"/>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dirty="0">
              <a:ln>
                <a:noFill/>
              </a:ln>
              <a:solidFill>
                <a:prstClr val="white"/>
              </a:solidFill>
              <a:effectLst/>
              <a:uLnTx/>
              <a:uFillTx/>
              <a:latin typeface="Corbel" panose="020B0503020204020204"/>
              <a:ea typeface="+mn-ea"/>
              <a:cs typeface="+mn-cs"/>
            </a:endParaRPr>
          </a:p>
        </p:txBody>
      </p:sp>
      <mc:AlternateContent xmlns:mc="http://schemas.openxmlformats.org/markup-compatibility/2006" xmlns:a14="http://schemas.microsoft.com/office/drawing/2010/main">
        <mc:Choice Requires="a14">
          <p:sp>
            <p:nvSpPr>
              <p:cNvPr id="48" name="CuadroTexto 6"/>
              <p:cNvSpPr txBox="1"/>
              <p:nvPr/>
            </p:nvSpPr>
            <p:spPr>
              <a:xfrm>
                <a:off x="6953332" y="3795451"/>
                <a:ext cx="678309" cy="369332"/>
              </a:xfrm>
              <a:prstGeom prst="rect">
                <a:avLst/>
              </a:prstGeom>
              <a:noFill/>
            </p:spPr>
            <p:txBody>
              <a:bodyPr wrap="square" rtlCol="0">
                <a:spAutoFit/>
              </a:bodyPr>
              <a:lstStyle/>
              <a:p>
                <a:pPr/>
                <a14:m>
                  <m:oMathPara xmlns:m="http://schemas.openxmlformats.org/officeDocument/2006/math">
                    <m:oMathParaPr>
                      <m:jc m:val="left"/>
                    </m:oMathParaPr>
                    <m:oMath xmlns:m="http://schemas.openxmlformats.org/officeDocument/2006/math">
                      <m:r>
                        <a:rPr lang="es-ES" b="1" i="1" dirty="0" smtClean="0">
                          <a:solidFill>
                            <a:prstClr val="white"/>
                          </a:solidFill>
                          <a:latin typeface="Cambria Math"/>
                          <a:cs typeface="Arial" panose="020B0604020202020204" pitchFamily="34" charset="0"/>
                        </a:rPr>
                        <m:t>(</m:t>
                      </m:r>
                      <m:r>
                        <a:rPr lang="es-ES" b="1" i="1" dirty="0" smtClean="0">
                          <a:solidFill>
                            <a:prstClr val="white"/>
                          </a:solidFill>
                          <a:latin typeface="Cambria Math"/>
                          <a:cs typeface="Arial" panose="020B0604020202020204" pitchFamily="34" charset="0"/>
                        </a:rPr>
                        <m:t>𝟎</m:t>
                      </m:r>
                      <m:r>
                        <a:rPr lang="es-ES" b="1" i="1" dirty="0" smtClean="0">
                          <a:solidFill>
                            <a:prstClr val="white"/>
                          </a:solidFill>
                          <a:latin typeface="Cambria Math"/>
                          <a:cs typeface="Arial" panose="020B0604020202020204" pitchFamily="34" charset="0"/>
                        </a:rPr>
                        <m:t>,</m:t>
                      </m:r>
                      <m:r>
                        <a:rPr lang="es-ES" b="1" i="1" dirty="0" smtClean="0">
                          <a:solidFill>
                            <a:prstClr val="white"/>
                          </a:solidFill>
                          <a:latin typeface="Cambria Math"/>
                          <a:cs typeface="Arial" panose="020B0604020202020204" pitchFamily="34" charset="0"/>
                        </a:rPr>
                        <m:t>𝟎</m:t>
                      </m:r>
                      <m:r>
                        <a:rPr lang="es-ES" b="1" i="1" dirty="0" smtClean="0">
                          <a:solidFill>
                            <a:prstClr val="white"/>
                          </a:solidFill>
                          <a:latin typeface="Cambria Math"/>
                          <a:cs typeface="Arial" panose="020B0604020202020204" pitchFamily="34" charset="0"/>
                        </a:rPr>
                        <m:t>)</m:t>
                      </m:r>
                    </m:oMath>
                  </m:oMathPara>
                </a14:m>
                <a:endParaRPr lang="es-ES" b="1" i="1" dirty="0">
                  <a:solidFill>
                    <a:prstClr val="white"/>
                  </a:solidFill>
                  <a:latin typeface="Arial" panose="020B0604020202020204" pitchFamily="34" charset="0"/>
                  <a:cs typeface="Arial" panose="020B0604020202020204" pitchFamily="34" charset="0"/>
                </a:endParaRPr>
              </a:p>
            </p:txBody>
          </p:sp>
        </mc:Choice>
        <mc:Fallback xmlns="">
          <p:sp>
            <p:nvSpPr>
              <p:cNvPr id="48" name="CuadroTexto 6"/>
              <p:cNvSpPr txBox="1">
                <a:spLocks noRot="1" noChangeAspect="1" noMove="1" noResize="1" noEditPoints="1" noAdjustHandles="1" noChangeArrowheads="1" noChangeShapeType="1" noTextEdit="1"/>
              </p:cNvSpPr>
              <p:nvPr/>
            </p:nvSpPr>
            <p:spPr>
              <a:xfrm>
                <a:off x="6953332" y="3795451"/>
                <a:ext cx="678309" cy="369332"/>
              </a:xfrm>
              <a:prstGeom prst="rect">
                <a:avLst/>
              </a:prstGeom>
              <a:blipFill>
                <a:blip r:embed="rId6"/>
                <a:stretch>
                  <a:fillRect l="-2703" r="-11712" b="-15000"/>
                </a:stretch>
              </a:blipFill>
            </p:spPr>
            <p:txBody>
              <a:bodyPr/>
              <a:lstStyle/>
              <a:p>
                <a:r>
                  <a:rPr lang="es-ES">
                    <a:noFill/>
                  </a:rPr>
                  <a:t> </a:t>
                </a:r>
              </a:p>
            </p:txBody>
          </p:sp>
        </mc:Fallback>
      </mc:AlternateContent>
      <mc:AlternateContent xmlns:mc="http://schemas.openxmlformats.org/markup-compatibility/2006" xmlns:a14="http://schemas.microsoft.com/office/drawing/2010/main">
        <mc:Choice Requires="a14">
          <p:sp>
            <p:nvSpPr>
              <p:cNvPr id="49" name="CuadroTexto 7"/>
              <p:cNvSpPr txBox="1"/>
              <p:nvPr/>
            </p:nvSpPr>
            <p:spPr>
              <a:xfrm>
                <a:off x="7935312" y="3795451"/>
                <a:ext cx="443673" cy="369332"/>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s-ES" b="1" i="1" dirty="0" smtClean="0">
                          <a:solidFill>
                            <a:prstClr val="white"/>
                          </a:solidFill>
                          <a:latin typeface="Cambria Math"/>
                        </a:rPr>
                        <m:t>𝒓</m:t>
                      </m:r>
                    </m:oMath>
                  </m:oMathPara>
                </a14:m>
                <a:endParaRPr lang="es-ES" b="1" i="1" dirty="0">
                  <a:solidFill>
                    <a:prstClr val="white"/>
                  </a:solidFill>
                  <a:latin typeface="Corbel" panose="020B0503020204020204"/>
                </a:endParaRPr>
              </a:p>
            </p:txBody>
          </p:sp>
        </mc:Choice>
        <mc:Fallback xmlns="">
          <p:sp>
            <p:nvSpPr>
              <p:cNvPr id="49" name="CuadroTexto 7"/>
              <p:cNvSpPr txBox="1">
                <a:spLocks noRot="1" noChangeAspect="1" noMove="1" noResize="1" noEditPoints="1" noAdjustHandles="1" noChangeArrowheads="1" noChangeShapeType="1" noTextEdit="1"/>
              </p:cNvSpPr>
              <p:nvPr/>
            </p:nvSpPr>
            <p:spPr>
              <a:xfrm>
                <a:off x="7935312" y="3795451"/>
                <a:ext cx="443673" cy="369332"/>
              </a:xfrm>
              <a:prstGeom prst="rect">
                <a:avLst/>
              </a:prstGeom>
              <a:blipFill>
                <a:blip r:embed="rId7"/>
                <a:stretch>
                  <a:fillRect/>
                </a:stretch>
              </a:blipFill>
            </p:spPr>
            <p:txBody>
              <a:bodyPr/>
              <a:lstStyle/>
              <a:p>
                <a:r>
                  <a:rPr lang="es-ES">
                    <a:noFill/>
                  </a:rPr>
                  <a:t> </a:t>
                </a:r>
              </a:p>
            </p:txBody>
          </p:sp>
        </mc:Fallback>
      </mc:AlternateContent>
      <p:pic>
        <p:nvPicPr>
          <p:cNvPr id="50" name="Imagen 49"/>
          <p:cNvPicPr>
            <a:picLocks noChangeAspect="1"/>
          </p:cNvPicPr>
          <p:nvPr/>
        </p:nvPicPr>
        <p:blipFill>
          <a:blip r:embed="rId8"/>
          <a:stretch>
            <a:fillRect/>
          </a:stretch>
        </p:blipFill>
        <p:spPr>
          <a:xfrm>
            <a:off x="7303744" y="2272896"/>
            <a:ext cx="1537770" cy="1531643"/>
          </a:xfrm>
          <a:prstGeom prst="rect">
            <a:avLst/>
          </a:prstGeom>
        </p:spPr>
      </p:pic>
      <p:sp>
        <p:nvSpPr>
          <p:cNvPr id="51" name="Rectángulo 5"/>
          <p:cNvSpPr/>
          <p:nvPr/>
        </p:nvSpPr>
        <p:spPr>
          <a:xfrm>
            <a:off x="7279099" y="2251202"/>
            <a:ext cx="1574445" cy="1552859"/>
          </a:xfrm>
          <a:prstGeom prst="rect">
            <a:avLst/>
          </a:prstGeom>
          <a:noFill/>
          <a:ln w="38100" cap="flat" cmpd="sng" algn="ctr">
            <a:solidFill>
              <a:sysClr val="window" lastClr="FFFF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white"/>
              </a:solidFill>
              <a:effectLst/>
              <a:uLnTx/>
              <a:uFillTx/>
              <a:latin typeface="Corbel" panose="020B0503020204020204"/>
              <a:ea typeface="+mn-ea"/>
              <a:cs typeface="+mn-cs"/>
            </a:endParaRPr>
          </a:p>
        </p:txBody>
      </p:sp>
      <p:sp>
        <p:nvSpPr>
          <p:cNvPr id="17" name="Rectángulo 16">
            <a:extLst>
              <a:ext uri="{FF2B5EF4-FFF2-40B4-BE49-F238E27FC236}">
                <a16:creationId xmlns:a16="http://schemas.microsoft.com/office/drawing/2014/main" id="{05FAFE50-67B5-484D-9D53-9E36FBD0114B}"/>
              </a:ext>
            </a:extLst>
          </p:cNvPr>
          <p:cNvSpPr/>
          <p:nvPr/>
        </p:nvSpPr>
        <p:spPr>
          <a:xfrm>
            <a:off x="0" y="873306"/>
            <a:ext cx="1785769" cy="5215521"/>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s-ES" sz="1350" u="sng" dirty="0">
                <a:solidFill>
                  <a:schemeClr val="bg1"/>
                </a:solidFill>
              </a:rPr>
              <a:t>Crecimiento cristalino</a:t>
            </a:r>
          </a:p>
          <a:p>
            <a:pPr marL="108000" indent="-72000">
              <a:buFontTx/>
              <a:buChar char="-"/>
            </a:pPr>
            <a:r>
              <a:rPr lang="es-ES" sz="1350" dirty="0">
                <a:solidFill>
                  <a:schemeClr val="bg1"/>
                </a:solidFill>
              </a:rPr>
              <a:t>Deposición</a:t>
            </a:r>
          </a:p>
          <a:p>
            <a:pPr marL="108000" indent="-72000">
              <a:buFontTx/>
              <a:buChar char="-"/>
            </a:pPr>
            <a:r>
              <a:rPr lang="es-ES" sz="1350" dirty="0">
                <a:solidFill>
                  <a:schemeClr val="bg1"/>
                </a:solidFill>
              </a:rPr>
              <a:t>Conceptos</a:t>
            </a:r>
          </a:p>
          <a:p>
            <a:pPr marL="108000" indent="-72000">
              <a:buFontTx/>
              <a:buChar char="-"/>
            </a:pPr>
            <a:r>
              <a:rPr lang="es-ES" sz="1350" dirty="0">
                <a:solidFill>
                  <a:schemeClr val="bg1"/>
                </a:solidFill>
              </a:rPr>
              <a:t>Tipos de Crecimiento</a:t>
            </a:r>
          </a:p>
          <a:p>
            <a:pPr marL="108000" indent="-72000">
              <a:buFontTx/>
              <a:buChar char="-"/>
            </a:pPr>
            <a:r>
              <a:rPr lang="es-ES" sz="1350" dirty="0"/>
              <a:t>Modelo TSK</a:t>
            </a:r>
          </a:p>
          <a:p>
            <a:pPr marL="108000" indent="-72000">
              <a:buFontTx/>
              <a:buChar char="-"/>
            </a:pPr>
            <a:endParaRPr lang="es-ES" sz="1350" dirty="0"/>
          </a:p>
          <a:p>
            <a:r>
              <a:rPr lang="es-ES" sz="1350" b="1" u="sng" dirty="0">
                <a:solidFill>
                  <a:srgbClr val="FD9101"/>
                </a:solidFill>
              </a:rPr>
              <a:t>Simulación atomística</a:t>
            </a:r>
          </a:p>
          <a:p>
            <a:pPr marL="108000" indent="-72000">
              <a:buFontTx/>
              <a:buChar char="-"/>
            </a:pPr>
            <a:r>
              <a:rPr lang="es-ES" sz="1350" dirty="0">
                <a:solidFill>
                  <a:schemeClr val="bg1"/>
                </a:solidFill>
              </a:rPr>
              <a:t>Introducción</a:t>
            </a:r>
          </a:p>
          <a:p>
            <a:pPr marL="108000" indent="-72000">
              <a:buFontTx/>
              <a:buChar char="-"/>
            </a:pPr>
            <a:r>
              <a:rPr lang="es-ES" sz="1350" dirty="0">
                <a:solidFill>
                  <a:schemeClr val="bg1"/>
                </a:solidFill>
              </a:rPr>
              <a:t>Dinámica molecular</a:t>
            </a:r>
          </a:p>
          <a:p>
            <a:pPr marL="108000" indent="-72000">
              <a:buFontTx/>
              <a:buChar char="-"/>
            </a:pPr>
            <a:r>
              <a:rPr lang="es-ES" sz="1350" b="1" dirty="0">
                <a:solidFill>
                  <a:srgbClr val="FD9101"/>
                </a:solidFill>
              </a:rPr>
              <a:t>Monte Carlo</a:t>
            </a:r>
          </a:p>
          <a:p>
            <a:pPr marL="288000" lvl="1" indent="-171450">
              <a:buFont typeface="Arial" panose="020B0604020202020204" pitchFamily="34" charset="0"/>
              <a:buChar char="•"/>
            </a:pPr>
            <a:r>
              <a:rPr lang="es-ES" sz="1350" dirty="0"/>
              <a:t>KMC</a:t>
            </a:r>
          </a:p>
          <a:p>
            <a:pPr marL="288000" lvl="1" indent="-171450">
              <a:buFont typeface="Arial" panose="020B0604020202020204" pitchFamily="34" charset="0"/>
              <a:buChar char="•"/>
            </a:pPr>
            <a:r>
              <a:rPr lang="es-ES" sz="1350" dirty="0"/>
              <a:t>Paralelización</a:t>
            </a:r>
          </a:p>
          <a:p>
            <a:endParaRPr lang="es-ES" sz="1350" b="1" u="sng" dirty="0"/>
          </a:p>
          <a:p>
            <a:r>
              <a:rPr lang="es-ES" sz="1350" u="sng" dirty="0"/>
              <a:t>Aportaciones</a:t>
            </a:r>
          </a:p>
          <a:p>
            <a:pPr marL="108000" indent="-72000">
              <a:buFontTx/>
              <a:buChar char="-"/>
            </a:pPr>
            <a:r>
              <a:rPr lang="es-ES" sz="1350" dirty="0" err="1"/>
              <a:t>Homoepitaxia</a:t>
            </a:r>
            <a:endParaRPr lang="es-ES" sz="1350" dirty="0"/>
          </a:p>
          <a:p>
            <a:pPr marL="108000" indent="-72000">
              <a:buFontTx/>
              <a:buChar char="-"/>
            </a:pPr>
            <a:r>
              <a:rPr lang="es-ES" sz="1350" dirty="0" err="1"/>
              <a:t>Heteroepitaxia</a:t>
            </a:r>
            <a:endParaRPr lang="es-ES" sz="1350" dirty="0"/>
          </a:p>
          <a:p>
            <a:pPr marL="108000" indent="-72000">
              <a:buFontTx/>
              <a:buChar char="-"/>
            </a:pPr>
            <a:r>
              <a:rPr lang="es-ES" sz="1350" dirty="0"/>
              <a:t>Análisis </a:t>
            </a:r>
            <a:r>
              <a:rPr lang="es-ES" sz="1350" dirty="0" err="1"/>
              <a:t>MMonCa</a:t>
            </a:r>
            <a:endParaRPr lang="es-ES" sz="1350" dirty="0"/>
          </a:p>
          <a:p>
            <a:endParaRPr lang="es-ES" sz="1350" dirty="0"/>
          </a:p>
          <a:p>
            <a:r>
              <a:rPr lang="es-ES" sz="1350" u="sng" dirty="0"/>
              <a:t>Simulador distribuido</a:t>
            </a:r>
          </a:p>
          <a:p>
            <a:pPr marL="108000" indent="-72000">
              <a:buFontTx/>
              <a:buChar char="-"/>
            </a:pPr>
            <a:r>
              <a:rPr lang="es-ES" sz="1350" dirty="0"/>
              <a:t>Versión secuencial</a:t>
            </a:r>
          </a:p>
          <a:p>
            <a:pPr marL="108000" indent="-72000">
              <a:buFontTx/>
              <a:buChar char="-"/>
            </a:pPr>
            <a:r>
              <a:rPr lang="es-ES" sz="1350" dirty="0"/>
              <a:t>Versión distribuida</a:t>
            </a:r>
          </a:p>
          <a:p>
            <a:pPr marL="108000" indent="-72000">
              <a:buFontTx/>
              <a:buChar char="-"/>
            </a:pPr>
            <a:r>
              <a:rPr lang="es-ES" sz="1350" dirty="0"/>
              <a:t>Simulaciones</a:t>
            </a:r>
          </a:p>
          <a:p>
            <a:endParaRPr lang="es-ES" sz="1350" dirty="0"/>
          </a:p>
          <a:p>
            <a:r>
              <a:rPr lang="es-ES" sz="1350" u="sng" dirty="0"/>
              <a:t>Conclusiones</a:t>
            </a:r>
          </a:p>
        </p:txBody>
      </p:sp>
    </p:spTree>
    <p:extLst>
      <p:ext uri="{BB962C8B-B14F-4D97-AF65-F5344CB8AC3E}">
        <p14:creationId xmlns:p14="http://schemas.microsoft.com/office/powerpoint/2010/main" val="1096391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mph" presetSubtype="2" fill="hold" nodeType="clickEffect">
                                  <p:stCondLst>
                                    <p:cond delay="0"/>
                                  </p:stCondLst>
                                  <p:childTnLst>
                                    <p:animClr clrSpc="rgb" dir="cw">
                                      <p:cBhvr override="childStyle">
                                        <p:cTn id="6" dur="10" fill="hold"/>
                                        <p:tgtEl>
                                          <p:spTgt spid="3">
                                            <p:txEl>
                                              <p:pRg st="0" end="0"/>
                                            </p:txEl>
                                          </p:spTgt>
                                        </p:tgtEl>
                                        <p:attrNameLst>
                                          <p:attrName>style.color</p:attrName>
                                        </p:attrNameLst>
                                      </p:cBhvr>
                                      <p:to>
                                        <a:srgbClr val="CCD8E7"/>
                                      </p:to>
                                    </p:animClr>
                                  </p:childTnLst>
                                  <p:subTnLst>
                                    <p:animClr clrSpc="rgb" dir="cw">
                                      <p:cBhvr override="childStyle">
                                        <p:cTn dur="1" fill="hold" display="0" masterRel="nextClick" afterEffect="1"/>
                                        <p:tgtEl>
                                          <p:spTgt spid="3">
                                            <p:txEl>
                                              <p:pRg st="0" end="0"/>
                                            </p:txEl>
                                          </p:spTgt>
                                        </p:tgtEl>
                                        <p:attrNameLst>
                                          <p:attrName>ppt_c</p:attrName>
                                        </p:attrNameLst>
                                      </p:cBhvr>
                                      <p:to>
                                        <a:schemeClr val="bg1"/>
                                      </p:to>
                                    </p:animClr>
                                  </p:subTnLst>
                                </p:cTn>
                              </p:par>
                            </p:childTnLst>
                          </p:cTn>
                        </p:par>
                      </p:childTnLst>
                    </p:cTn>
                  </p:par>
                  <p:par>
                    <p:cTn id="7" fill="hold">
                      <p:stCondLst>
                        <p:cond delay="indefinite"/>
                      </p:stCondLst>
                      <p:childTnLst>
                        <p:par>
                          <p:cTn id="8" fill="hold">
                            <p:stCondLst>
                              <p:cond delay="0"/>
                            </p:stCondLst>
                            <p:childTnLst>
                              <p:par>
                                <p:cTn id="9" presetID="3" presetClass="emph" presetSubtype="2" fill="hold" nodeType="clickEffect">
                                  <p:stCondLst>
                                    <p:cond delay="0"/>
                                  </p:stCondLst>
                                  <p:childTnLst>
                                    <p:animClr clrSpc="rgb" dir="cw">
                                      <p:cBhvr override="childStyle">
                                        <p:cTn id="10" dur="10" fill="hold"/>
                                        <p:tgtEl>
                                          <p:spTgt spid="3">
                                            <p:txEl>
                                              <p:pRg st="1" end="1"/>
                                            </p:txEl>
                                          </p:spTgt>
                                        </p:tgtEl>
                                        <p:attrNameLst>
                                          <p:attrName>style.color</p:attrName>
                                        </p:attrNameLst>
                                      </p:cBhvr>
                                      <p:to>
                                        <a:srgbClr val="CCD8E7"/>
                                      </p:to>
                                    </p:animClr>
                                  </p:childTnLst>
                                  <p:subTnLst>
                                    <p:animClr clrSpc="rgb" dir="cw">
                                      <p:cBhvr override="childStyle">
                                        <p:cTn dur="1" fill="hold" display="0" masterRel="nextClick" afterEffect="1"/>
                                        <p:tgtEl>
                                          <p:spTgt spid="3">
                                            <p:txEl>
                                              <p:pRg st="1" end="1"/>
                                            </p:txEl>
                                          </p:spTgt>
                                        </p:tgtEl>
                                        <p:attrNameLst>
                                          <p:attrName>ppt_c</p:attrName>
                                        </p:attrNameLst>
                                      </p:cBhvr>
                                      <p:to>
                                        <a:schemeClr val="bg1"/>
                                      </p:to>
                                    </p:animClr>
                                  </p:subTnLst>
                                </p:cTn>
                              </p:par>
                              <p:par>
                                <p:cTn id="11" presetID="21" presetClass="entr" presetSubtype="1" fill="hold" grpId="0" nodeType="withEffect">
                                  <p:stCondLst>
                                    <p:cond delay="0"/>
                                  </p:stCondLst>
                                  <p:childTnLst>
                                    <p:set>
                                      <p:cBhvr>
                                        <p:cTn id="12" dur="1" fill="hold">
                                          <p:stCondLst>
                                            <p:cond delay="0"/>
                                          </p:stCondLst>
                                        </p:cTn>
                                        <p:tgtEl>
                                          <p:spTgt spid="47"/>
                                        </p:tgtEl>
                                        <p:attrNameLst>
                                          <p:attrName>style.visibility</p:attrName>
                                        </p:attrNameLst>
                                      </p:cBhvr>
                                      <p:to>
                                        <p:strVal val="visible"/>
                                      </p:to>
                                    </p:set>
                                    <p:animEffect transition="in" filter="wheel(1)">
                                      <p:cBhvr>
                                        <p:cTn id="13" dur="750"/>
                                        <p:tgtEl>
                                          <p:spTgt spid="47"/>
                                        </p:tgtEl>
                                      </p:cBhvr>
                                    </p:animEffect>
                                  </p:childTnLst>
                                </p:cTn>
                              </p:par>
                            </p:childTnLst>
                          </p:cTn>
                        </p:par>
                      </p:childTnLst>
                    </p:cTn>
                  </p:par>
                  <p:par>
                    <p:cTn id="14" fill="hold">
                      <p:stCondLst>
                        <p:cond delay="indefinite"/>
                      </p:stCondLst>
                      <p:childTnLst>
                        <p:par>
                          <p:cTn id="15" fill="hold">
                            <p:stCondLst>
                              <p:cond delay="0"/>
                            </p:stCondLst>
                            <p:childTnLst>
                              <p:par>
                                <p:cTn id="16" presetID="3" presetClass="emph" presetSubtype="2" fill="hold" nodeType="clickEffect">
                                  <p:stCondLst>
                                    <p:cond delay="0"/>
                                  </p:stCondLst>
                                  <p:childTnLst>
                                    <p:animClr clrSpc="rgb" dir="cw">
                                      <p:cBhvr override="childStyle">
                                        <p:cTn id="17" dur="10" fill="hold"/>
                                        <p:tgtEl>
                                          <p:spTgt spid="3">
                                            <p:txEl>
                                              <p:pRg st="2" end="2"/>
                                            </p:txEl>
                                          </p:spTgt>
                                        </p:tgtEl>
                                        <p:attrNameLst>
                                          <p:attrName>style.color</p:attrName>
                                        </p:attrNameLst>
                                      </p:cBhvr>
                                      <p:to>
                                        <a:srgbClr val="CCD8E7"/>
                                      </p:to>
                                    </p:animClr>
                                  </p:childTnLst>
                                  <p:subTnLst>
                                    <p:animClr clrSpc="rgb" dir="cw">
                                      <p:cBhvr override="childStyle">
                                        <p:cTn dur="1" fill="hold" display="0" masterRel="nextClick" afterEffect="1"/>
                                        <p:tgtEl>
                                          <p:spTgt spid="3">
                                            <p:txEl>
                                              <p:pRg st="2" end="2"/>
                                            </p:txEl>
                                          </p:spTgt>
                                        </p:tgtEl>
                                        <p:attrNameLst>
                                          <p:attrName>ppt_c</p:attrName>
                                        </p:attrNameLst>
                                      </p:cBhvr>
                                      <p:to>
                                        <a:schemeClr val="bg1"/>
                                      </p:to>
                                    </p:animClr>
                                  </p:subTnLst>
                                </p:cTn>
                              </p:par>
                              <p:par>
                                <p:cTn id="18" presetID="3" presetClass="emph" presetSubtype="2" fill="hold" nodeType="withEffect">
                                  <p:stCondLst>
                                    <p:cond delay="0"/>
                                  </p:stCondLst>
                                  <p:childTnLst>
                                    <p:animClr clrSpc="rgb" dir="cw">
                                      <p:cBhvr override="childStyle">
                                        <p:cTn id="19" dur="10" fill="hold"/>
                                        <p:tgtEl>
                                          <p:spTgt spid="3">
                                            <p:txEl>
                                              <p:pRg st="3" end="3"/>
                                            </p:txEl>
                                          </p:spTgt>
                                        </p:tgtEl>
                                        <p:attrNameLst>
                                          <p:attrName>style.color</p:attrName>
                                        </p:attrNameLst>
                                      </p:cBhvr>
                                      <p:to>
                                        <a:srgbClr val="CCD8E7"/>
                                      </p:to>
                                    </p:animClr>
                                  </p:childTnLst>
                                  <p:subTnLst>
                                    <p:animClr clrSpc="rgb" dir="cw">
                                      <p:cBhvr override="childStyle">
                                        <p:cTn dur="1" fill="hold" display="0" masterRel="nextClick" afterEffect="1"/>
                                        <p:tgtEl>
                                          <p:spTgt spid="3">
                                            <p:txEl>
                                              <p:pRg st="3" end="3"/>
                                            </p:txEl>
                                          </p:spTgt>
                                        </p:tgtEl>
                                        <p:attrNameLst>
                                          <p:attrName>ppt_c</p:attrName>
                                        </p:attrNameLst>
                                      </p:cBhvr>
                                      <p:to>
                                        <a:schemeClr val="bg1"/>
                                      </p:to>
                                    </p:animClr>
                                  </p:subTnLst>
                                </p:cTn>
                              </p:par>
                              <p:par>
                                <p:cTn id="20" presetID="10" presetClass="entr" presetSubtype="0" fill="hold" grpId="0" nodeType="withEffect">
                                  <p:stCondLst>
                                    <p:cond delay="0"/>
                                  </p:stCondLst>
                                  <p:childTnLst>
                                    <p:set>
                                      <p:cBhvr>
                                        <p:cTn id="21" dur="1" fill="hold">
                                          <p:stCondLst>
                                            <p:cond delay="0"/>
                                          </p:stCondLst>
                                        </p:cTn>
                                        <p:tgtEl>
                                          <p:spTgt spid="51"/>
                                        </p:tgtEl>
                                        <p:attrNameLst>
                                          <p:attrName>style.visibility</p:attrName>
                                        </p:attrNameLst>
                                      </p:cBhvr>
                                      <p:to>
                                        <p:strVal val="visible"/>
                                      </p:to>
                                    </p:set>
                                    <p:animEffect transition="in" filter="fade">
                                      <p:cBhvr>
                                        <p:cTn id="22" dur="500"/>
                                        <p:tgtEl>
                                          <p:spTgt spid="51"/>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49"/>
                                        </p:tgtEl>
                                        <p:attrNameLst>
                                          <p:attrName>style.visibility</p:attrName>
                                        </p:attrNameLst>
                                      </p:cBhvr>
                                      <p:to>
                                        <p:strVal val="visible"/>
                                      </p:to>
                                    </p:set>
                                    <p:animEffect transition="in" filter="fade">
                                      <p:cBhvr>
                                        <p:cTn id="25" dur="500"/>
                                        <p:tgtEl>
                                          <p:spTgt spid="49"/>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48"/>
                                        </p:tgtEl>
                                        <p:attrNameLst>
                                          <p:attrName>style.visibility</p:attrName>
                                        </p:attrNameLst>
                                      </p:cBhvr>
                                      <p:to>
                                        <p:strVal val="visible"/>
                                      </p:to>
                                    </p:set>
                                    <p:animEffect transition="in" filter="fade">
                                      <p:cBhvr>
                                        <p:cTn id="28" dur="500"/>
                                        <p:tgtEl>
                                          <p:spTgt spid="48"/>
                                        </p:tgtEl>
                                      </p:cBhvr>
                                    </p:animEffect>
                                  </p:childTnLst>
                                </p:cTn>
                              </p:par>
                              <p:par>
                                <p:cTn id="29" presetID="14" presetClass="entr" presetSubtype="10" fill="hold" nodeType="withEffect">
                                  <p:stCondLst>
                                    <p:cond delay="600"/>
                                  </p:stCondLst>
                                  <p:childTnLst>
                                    <p:set>
                                      <p:cBhvr>
                                        <p:cTn id="30" dur="1" fill="hold">
                                          <p:stCondLst>
                                            <p:cond delay="0"/>
                                          </p:stCondLst>
                                        </p:cTn>
                                        <p:tgtEl>
                                          <p:spTgt spid="50"/>
                                        </p:tgtEl>
                                        <p:attrNameLst>
                                          <p:attrName>style.visibility</p:attrName>
                                        </p:attrNameLst>
                                      </p:cBhvr>
                                      <p:to>
                                        <p:strVal val="visible"/>
                                      </p:to>
                                    </p:set>
                                    <p:animEffect transition="in" filter="randombar(horizontal)">
                                      <p:cBhvr>
                                        <p:cTn id="31" dur="3000"/>
                                        <p:tgtEl>
                                          <p:spTgt spid="50"/>
                                        </p:tgtEl>
                                      </p:cBhvr>
                                    </p:animEffect>
                                  </p:childTnLst>
                                </p:cTn>
                              </p:par>
                            </p:childTnLst>
                          </p:cTn>
                        </p:par>
                      </p:childTnLst>
                    </p:cTn>
                  </p:par>
                  <p:par>
                    <p:cTn id="32" fill="hold">
                      <p:stCondLst>
                        <p:cond delay="indefinite"/>
                      </p:stCondLst>
                      <p:childTnLst>
                        <p:par>
                          <p:cTn id="33" fill="hold">
                            <p:stCondLst>
                              <p:cond delay="0"/>
                            </p:stCondLst>
                            <p:childTnLst>
                              <p:par>
                                <p:cTn id="34" presetID="3" presetClass="emph" presetSubtype="2" fill="hold" nodeType="clickEffect">
                                  <p:stCondLst>
                                    <p:cond delay="0"/>
                                  </p:stCondLst>
                                  <p:childTnLst>
                                    <p:animClr clrSpc="rgb" dir="cw">
                                      <p:cBhvr override="childStyle">
                                        <p:cTn id="35" dur="10" fill="hold"/>
                                        <p:tgtEl>
                                          <p:spTgt spid="3">
                                            <p:txEl>
                                              <p:pRg st="4" end="4"/>
                                            </p:txEl>
                                          </p:spTgt>
                                        </p:tgtEl>
                                        <p:attrNameLst>
                                          <p:attrName>style.color</p:attrName>
                                        </p:attrNameLst>
                                      </p:cBhvr>
                                      <p:to>
                                        <a:srgbClr val="CCD8E7"/>
                                      </p:to>
                                    </p:animClr>
                                  </p:childTnLst>
                                  <p:subTnLst>
                                    <p:animClr clrSpc="rgb" dir="cw">
                                      <p:cBhvr override="childStyle">
                                        <p:cTn dur="1" fill="hold" display="0" masterRel="nextClick" afterEffect="1"/>
                                        <p:tgtEl>
                                          <p:spTgt spid="3">
                                            <p:txEl>
                                              <p:pRg st="4" end="4"/>
                                            </p:txEl>
                                          </p:spTgt>
                                        </p:tgtEl>
                                        <p:attrNameLst>
                                          <p:attrName>ppt_c</p:attrName>
                                        </p:attrNameLst>
                                      </p:cBhvr>
                                      <p:to>
                                        <a:schemeClr val="bg1"/>
                                      </p:to>
                                    </p:animClr>
                                  </p:subTnLst>
                                </p:cTn>
                              </p:par>
                            </p:childTnLst>
                          </p:cTn>
                        </p:par>
                      </p:childTnLst>
                    </p:cTn>
                  </p:par>
                  <p:par>
                    <p:cTn id="36" fill="hold">
                      <p:stCondLst>
                        <p:cond delay="indefinite"/>
                      </p:stCondLst>
                      <p:childTnLst>
                        <p:par>
                          <p:cTn id="37" fill="hold">
                            <p:stCondLst>
                              <p:cond delay="0"/>
                            </p:stCondLst>
                            <p:childTnLst>
                              <p:par>
                                <p:cTn id="38" presetID="3" presetClass="emph" presetSubtype="2" fill="hold" nodeType="clickEffect">
                                  <p:stCondLst>
                                    <p:cond delay="0"/>
                                  </p:stCondLst>
                                  <p:childTnLst>
                                    <p:animClr clrSpc="rgb" dir="cw">
                                      <p:cBhvr override="childStyle">
                                        <p:cTn id="39" dur="10" fill="hold"/>
                                        <p:tgtEl>
                                          <p:spTgt spid="3">
                                            <p:txEl>
                                              <p:pRg st="5" end="5"/>
                                            </p:txEl>
                                          </p:spTgt>
                                        </p:tgtEl>
                                        <p:attrNameLst>
                                          <p:attrName>style.color</p:attrName>
                                        </p:attrNameLst>
                                      </p:cBhvr>
                                      <p:to>
                                        <a:srgbClr val="CCD8E7"/>
                                      </p:to>
                                    </p:animClr>
                                  </p:childTnLst>
                                  <p:subTnLst>
                                    <p:animClr clrSpc="rgb" dir="cw">
                                      <p:cBhvr override="childStyle">
                                        <p:cTn dur="1" fill="hold" display="0" masterRel="nextClick" afterEffect="1"/>
                                        <p:tgtEl>
                                          <p:spTgt spid="3">
                                            <p:txEl>
                                              <p:pRg st="5" end="5"/>
                                            </p:txEl>
                                          </p:spTgt>
                                        </p:tgtEl>
                                        <p:attrNameLst>
                                          <p:attrName>ppt_c</p:attrName>
                                        </p:attrNameLst>
                                      </p:cBhvr>
                                      <p:to>
                                        <a:schemeClr val="bg1"/>
                                      </p:to>
                                    </p:animClr>
                                  </p:subTnLst>
                                </p:cTn>
                              </p:par>
                            </p:childTnLst>
                          </p:cTn>
                        </p:par>
                      </p:childTnLst>
                    </p:cTn>
                  </p:par>
                  <p:par>
                    <p:cTn id="40" fill="hold">
                      <p:stCondLst>
                        <p:cond delay="indefinite"/>
                      </p:stCondLst>
                      <p:childTnLst>
                        <p:par>
                          <p:cTn id="41" fill="hold">
                            <p:stCondLst>
                              <p:cond delay="0"/>
                            </p:stCondLst>
                            <p:childTnLst>
                              <p:par>
                                <p:cTn id="42" presetID="3" presetClass="emph" presetSubtype="2" fill="hold" nodeType="clickEffect">
                                  <p:stCondLst>
                                    <p:cond delay="0"/>
                                  </p:stCondLst>
                                  <p:childTnLst>
                                    <p:animClr clrSpc="rgb" dir="cw">
                                      <p:cBhvr override="childStyle">
                                        <p:cTn id="43" dur="10" fill="hold"/>
                                        <p:tgtEl>
                                          <p:spTgt spid="3">
                                            <p:txEl>
                                              <p:pRg st="6" end="6"/>
                                            </p:txEl>
                                          </p:spTgt>
                                        </p:tgtEl>
                                        <p:attrNameLst>
                                          <p:attrName>style.color</p:attrName>
                                        </p:attrNameLst>
                                      </p:cBhvr>
                                      <p:to>
                                        <a:srgbClr val="CCD8E7"/>
                                      </p:to>
                                    </p:animClr>
                                  </p:childTnLst>
                                  <p:subTnLst>
                                    <p:animClr clrSpc="rgb" dir="cw">
                                      <p:cBhvr override="childStyle">
                                        <p:cTn dur="1" fill="hold" display="0" masterRel="nextClick" afterEffect="1"/>
                                        <p:tgtEl>
                                          <p:spTgt spid="3">
                                            <p:txEl>
                                              <p:pRg st="6" end="6"/>
                                            </p:txEl>
                                          </p:spTgt>
                                        </p:tgtEl>
                                        <p:attrNameLst>
                                          <p:attrName>ppt_c</p:attrName>
                                        </p:attrNameLst>
                                      </p:cBhvr>
                                      <p:to>
                                        <a:schemeClr val="bg1"/>
                                      </p:to>
                                    </p:animClr>
                                  </p:subTnLst>
                                </p:cTn>
                              </p:par>
                              <p:par>
                                <p:cTn id="44" presetID="3" presetClass="emph" presetSubtype="2" fill="hold" nodeType="withEffect">
                                  <p:stCondLst>
                                    <p:cond delay="0"/>
                                  </p:stCondLst>
                                  <p:childTnLst>
                                    <p:animClr clrSpc="rgb" dir="cw">
                                      <p:cBhvr override="childStyle">
                                        <p:cTn id="45" dur="10" fill="hold"/>
                                        <p:tgtEl>
                                          <p:spTgt spid="3">
                                            <p:txEl>
                                              <p:pRg st="7" end="7"/>
                                            </p:txEl>
                                          </p:spTgt>
                                        </p:tgtEl>
                                        <p:attrNameLst>
                                          <p:attrName>style.color</p:attrName>
                                        </p:attrNameLst>
                                      </p:cBhvr>
                                      <p:to>
                                        <a:srgbClr val="CCD8E7"/>
                                      </p:to>
                                    </p:animClr>
                                  </p:childTnLst>
                                  <p:subTnLst>
                                    <p:animClr clrSpc="rgb" dir="cw">
                                      <p:cBhvr override="childStyle">
                                        <p:cTn dur="1" fill="hold" display="0" masterRel="nextClick" afterEffect="1"/>
                                        <p:tgtEl>
                                          <p:spTgt spid="3">
                                            <p:txEl>
                                              <p:pRg st="7" end="7"/>
                                            </p:txEl>
                                          </p:spTgt>
                                        </p:tgtEl>
                                        <p:attrNameLst>
                                          <p:attrName>ppt_c</p:attrName>
                                        </p:attrNameLst>
                                      </p:cBhvr>
                                      <p:to>
                                        <a:schemeClr val="bg1"/>
                                      </p:to>
                                    </p:animClr>
                                  </p:subTnLst>
                                </p:cTn>
                              </p:par>
                            </p:childTnLst>
                          </p:cTn>
                        </p:par>
                      </p:childTnLst>
                    </p:cTn>
                  </p:par>
                  <p:par>
                    <p:cTn id="46" fill="hold">
                      <p:stCondLst>
                        <p:cond delay="indefinite"/>
                      </p:stCondLst>
                      <p:childTnLst>
                        <p:par>
                          <p:cTn id="47" fill="hold">
                            <p:stCondLst>
                              <p:cond delay="0"/>
                            </p:stCondLst>
                            <p:childTnLst>
                              <p:par>
                                <p:cTn id="48" presetID="3" presetClass="emph" presetSubtype="2" fill="hold" nodeType="clickEffect">
                                  <p:stCondLst>
                                    <p:cond delay="0"/>
                                  </p:stCondLst>
                                  <p:childTnLst>
                                    <p:animClr clrSpc="rgb" dir="cw">
                                      <p:cBhvr override="childStyle">
                                        <p:cTn id="49" dur="10" fill="hold"/>
                                        <p:tgtEl>
                                          <p:spTgt spid="3">
                                            <p:txEl>
                                              <p:pRg st="8" end="8"/>
                                            </p:txEl>
                                          </p:spTgt>
                                        </p:tgtEl>
                                        <p:attrNameLst>
                                          <p:attrName>style.color</p:attrName>
                                        </p:attrNameLst>
                                      </p:cBhvr>
                                      <p:to>
                                        <a:srgbClr val="CCD8E7"/>
                                      </p:to>
                                    </p:animClr>
                                  </p:childTnLst>
                                </p:cTn>
                              </p:par>
                              <p:par>
                                <p:cTn id="50" presetID="3" presetClass="emph" presetSubtype="2" fill="hold" nodeType="withEffect">
                                  <p:stCondLst>
                                    <p:cond delay="0"/>
                                  </p:stCondLst>
                                  <p:childTnLst>
                                    <p:animClr clrSpc="rgb" dir="cw">
                                      <p:cBhvr override="childStyle">
                                        <p:cTn id="51" dur="10" fill="hold"/>
                                        <p:tgtEl>
                                          <p:spTgt spid="3">
                                            <p:txEl>
                                              <p:pRg st="9" end="9"/>
                                            </p:txEl>
                                          </p:spTgt>
                                        </p:tgtEl>
                                        <p:attrNameLst>
                                          <p:attrName>style.color</p:attrName>
                                        </p:attrNameLst>
                                      </p:cBhvr>
                                      <p:to>
                                        <a:srgbClr val="CCD8E7"/>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animBg="1"/>
      <p:bldP spid="48" grpId="0"/>
      <p:bldP spid="49" grpId="0"/>
      <p:bldP spid="51"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ángulo 7"/>
          <p:cNvSpPr/>
          <p:nvPr/>
        </p:nvSpPr>
        <p:spPr>
          <a:xfrm>
            <a:off x="0" y="6088828"/>
            <a:ext cx="9144000" cy="769172"/>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r"/>
            <a:endParaRPr lang="es-ES" dirty="0"/>
          </a:p>
        </p:txBody>
      </p:sp>
      <p:sp>
        <p:nvSpPr>
          <p:cNvPr id="9" name="Rectángulo 8"/>
          <p:cNvSpPr/>
          <p:nvPr/>
        </p:nvSpPr>
        <p:spPr>
          <a:xfrm>
            <a:off x="0" y="0"/>
            <a:ext cx="1785769" cy="6088828"/>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ES" dirty="0"/>
          </a:p>
        </p:txBody>
      </p:sp>
      <p:pic>
        <p:nvPicPr>
          <p:cNvPr id="11" name="Picture 6" descr="Resultado de imagen de universidad de cádiz"/>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9773" y="75303"/>
            <a:ext cx="473646" cy="60897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8" descr="Resultado de imagen de sistemas inteligentes de computación uc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458" y="75304"/>
            <a:ext cx="1085768" cy="60897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033195" y="198971"/>
            <a:ext cx="6820349" cy="887552"/>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a:lstStyle>
          <a:p>
            <a:r>
              <a:rPr lang="es-ES" dirty="0"/>
              <a:t>Factores y magnitudes</a:t>
            </a:r>
          </a:p>
        </p:txBody>
      </p:sp>
      <p:sp>
        <p:nvSpPr>
          <p:cNvPr id="16" name="3 Cubo"/>
          <p:cNvSpPr/>
          <p:nvPr/>
        </p:nvSpPr>
        <p:spPr>
          <a:xfrm>
            <a:off x="2434812" y="3087280"/>
            <a:ext cx="2463682" cy="2278321"/>
          </a:xfrm>
          <a:prstGeom prst="cube">
            <a:avLst/>
          </a:prstGeom>
          <a:solidFill>
            <a:srgbClr val="EEECE1">
              <a:lumMod val="90000"/>
              <a:alpha val="64000"/>
            </a:srgbClr>
          </a:solidFill>
          <a:ln w="19050" cap="flat" cmpd="sng" algn="ctr">
            <a:solidFill>
              <a:sysClr val="windowText" lastClr="000000"/>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black"/>
              </a:solidFill>
              <a:effectLst/>
              <a:uLnTx/>
              <a:uFillTx/>
              <a:latin typeface="Calibri"/>
              <a:ea typeface="+mn-ea"/>
              <a:cs typeface="+mn-cs"/>
            </a:endParaRPr>
          </a:p>
        </p:txBody>
      </p:sp>
      <p:cxnSp>
        <p:nvCxnSpPr>
          <p:cNvPr id="17" name="5 Conector recto"/>
          <p:cNvCxnSpPr/>
          <p:nvPr/>
        </p:nvCxnSpPr>
        <p:spPr>
          <a:xfrm flipH="1" flipV="1">
            <a:off x="3011551" y="4803651"/>
            <a:ext cx="2293582" cy="2"/>
          </a:xfrm>
          <a:prstGeom prst="line">
            <a:avLst/>
          </a:prstGeom>
          <a:noFill/>
          <a:ln w="19050" cap="flat" cmpd="sng" algn="ctr">
            <a:solidFill>
              <a:sysClr val="windowText" lastClr="000000"/>
            </a:solidFill>
            <a:prstDash val="dash"/>
            <a:headEnd type="triangle"/>
            <a:tailEnd type="none"/>
          </a:ln>
          <a:effectLst/>
        </p:spPr>
      </p:cxnSp>
      <p:cxnSp>
        <p:nvCxnSpPr>
          <p:cNvPr id="18" name="6 Conector recto"/>
          <p:cNvCxnSpPr/>
          <p:nvPr/>
        </p:nvCxnSpPr>
        <p:spPr>
          <a:xfrm>
            <a:off x="3011550" y="2675703"/>
            <a:ext cx="1" cy="2127946"/>
          </a:xfrm>
          <a:prstGeom prst="line">
            <a:avLst/>
          </a:prstGeom>
          <a:noFill/>
          <a:ln w="19050" cap="flat" cmpd="sng" algn="ctr">
            <a:solidFill>
              <a:sysClr val="windowText" lastClr="000000"/>
            </a:solidFill>
            <a:prstDash val="dash"/>
            <a:headEnd type="triangle"/>
            <a:tailEnd type="none"/>
          </a:ln>
          <a:effectLst/>
        </p:spPr>
      </p:cxnSp>
      <p:cxnSp>
        <p:nvCxnSpPr>
          <p:cNvPr id="19" name="10 Conector recto"/>
          <p:cNvCxnSpPr/>
          <p:nvPr/>
        </p:nvCxnSpPr>
        <p:spPr>
          <a:xfrm flipV="1">
            <a:off x="2145964" y="4803653"/>
            <a:ext cx="865586" cy="818497"/>
          </a:xfrm>
          <a:prstGeom prst="line">
            <a:avLst/>
          </a:prstGeom>
          <a:noFill/>
          <a:ln w="19050" cap="flat" cmpd="sng" algn="ctr">
            <a:solidFill>
              <a:sysClr val="windowText" lastClr="000000"/>
            </a:solidFill>
            <a:prstDash val="dash"/>
            <a:headEnd type="triangle"/>
          </a:ln>
          <a:effectLst/>
        </p:spPr>
      </p:cxnSp>
      <p:sp>
        <p:nvSpPr>
          <p:cNvPr id="20" name="29 CuadroTexto"/>
          <p:cNvSpPr txBox="1"/>
          <p:nvPr/>
        </p:nvSpPr>
        <p:spPr>
          <a:xfrm>
            <a:off x="2415976" y="4809143"/>
            <a:ext cx="329334" cy="407510"/>
          </a:xfrm>
          <a:prstGeom prst="rect">
            <a:avLst/>
          </a:prstGeom>
          <a:noFill/>
        </p:spPr>
        <p:txBody>
          <a:bodyPr wrap="none" rtlCol="0">
            <a:spAutoFit/>
          </a:bodyPr>
          <a:lstStyle/>
          <a:p>
            <a:pPr defTabSz="914400"/>
            <a:r>
              <a:rPr lang="es-ES_tradnl" b="1" dirty="0">
                <a:solidFill>
                  <a:prstClr val="black"/>
                </a:solidFill>
                <a:latin typeface="Calibri"/>
              </a:rPr>
              <a:t>a</a:t>
            </a:r>
            <a:endParaRPr lang="es-ES" b="1" dirty="0">
              <a:solidFill>
                <a:prstClr val="black"/>
              </a:solidFill>
              <a:latin typeface="Calibri"/>
            </a:endParaRPr>
          </a:p>
        </p:txBody>
      </p:sp>
      <p:sp>
        <p:nvSpPr>
          <p:cNvPr id="21" name="30 CuadroTexto"/>
          <p:cNvSpPr txBox="1"/>
          <p:nvPr/>
        </p:nvSpPr>
        <p:spPr>
          <a:xfrm>
            <a:off x="4564044" y="4446336"/>
            <a:ext cx="338177" cy="407510"/>
          </a:xfrm>
          <a:prstGeom prst="rect">
            <a:avLst/>
          </a:prstGeom>
          <a:noFill/>
        </p:spPr>
        <p:txBody>
          <a:bodyPr wrap="none" rtlCol="0">
            <a:spAutoFit/>
          </a:bodyPr>
          <a:lstStyle/>
          <a:p>
            <a:pPr defTabSz="914400"/>
            <a:r>
              <a:rPr lang="es-ES_tradnl" b="1" dirty="0">
                <a:solidFill>
                  <a:prstClr val="black"/>
                </a:solidFill>
                <a:latin typeface="Calibri"/>
              </a:rPr>
              <a:t>b</a:t>
            </a:r>
            <a:endParaRPr lang="es-ES" b="1" dirty="0">
              <a:solidFill>
                <a:prstClr val="black"/>
              </a:solidFill>
              <a:latin typeface="Calibri"/>
            </a:endParaRPr>
          </a:p>
        </p:txBody>
      </p:sp>
      <p:sp>
        <p:nvSpPr>
          <p:cNvPr id="22" name="31 CuadroTexto"/>
          <p:cNvSpPr txBox="1"/>
          <p:nvPr/>
        </p:nvSpPr>
        <p:spPr>
          <a:xfrm>
            <a:off x="2748765" y="3223074"/>
            <a:ext cx="311647" cy="407510"/>
          </a:xfrm>
          <a:prstGeom prst="rect">
            <a:avLst/>
          </a:prstGeom>
          <a:noFill/>
        </p:spPr>
        <p:txBody>
          <a:bodyPr wrap="square" rtlCol="0">
            <a:spAutoFit/>
          </a:bodyPr>
          <a:lstStyle/>
          <a:p>
            <a:pPr defTabSz="914400"/>
            <a:r>
              <a:rPr lang="es-ES_tradnl" b="1" dirty="0">
                <a:solidFill>
                  <a:prstClr val="black"/>
                </a:solidFill>
                <a:latin typeface="Calibri"/>
              </a:rPr>
              <a:t>c</a:t>
            </a:r>
            <a:endParaRPr lang="es-ES" b="1" dirty="0">
              <a:solidFill>
                <a:prstClr val="black"/>
              </a:solidFill>
              <a:latin typeface="Calibri"/>
            </a:endParaRPr>
          </a:p>
        </p:txBody>
      </p:sp>
      <p:sp>
        <p:nvSpPr>
          <p:cNvPr id="23" name="32 Arco"/>
          <p:cNvSpPr/>
          <p:nvPr/>
        </p:nvSpPr>
        <p:spPr>
          <a:xfrm>
            <a:off x="2583714" y="4370310"/>
            <a:ext cx="878042" cy="830597"/>
          </a:xfrm>
          <a:prstGeom prst="arc">
            <a:avLst>
              <a:gd name="adj1" fmla="val 16200000"/>
              <a:gd name="adj2" fmla="val 21529055"/>
            </a:avLst>
          </a:prstGeom>
          <a:noFill/>
          <a:ln w="12700" cap="flat" cmpd="sng" algn="ctr">
            <a:solidFill>
              <a:sysClr val="windowText" lastClr="000000"/>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black"/>
              </a:solidFill>
              <a:effectLst/>
              <a:uLnTx/>
              <a:uFillTx/>
              <a:latin typeface="Calibri"/>
              <a:ea typeface="+mn-ea"/>
              <a:cs typeface="+mn-cs"/>
            </a:endParaRPr>
          </a:p>
        </p:txBody>
      </p:sp>
      <p:sp>
        <p:nvSpPr>
          <p:cNvPr id="24" name="33 Arco"/>
          <p:cNvSpPr/>
          <p:nvPr/>
        </p:nvSpPr>
        <p:spPr>
          <a:xfrm>
            <a:off x="2700871" y="4437571"/>
            <a:ext cx="760885" cy="612857"/>
          </a:xfrm>
          <a:prstGeom prst="arc">
            <a:avLst>
              <a:gd name="adj1" fmla="val 141056"/>
              <a:gd name="adj2" fmla="val 8266296"/>
            </a:avLst>
          </a:prstGeom>
          <a:noFill/>
          <a:ln w="12700" cap="flat" cmpd="sng" algn="ctr">
            <a:solidFill>
              <a:sysClr val="windowText" lastClr="000000"/>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black"/>
              </a:solidFill>
              <a:effectLst/>
              <a:uLnTx/>
              <a:uFillTx/>
              <a:latin typeface="Calibri"/>
              <a:ea typeface="+mn-ea"/>
              <a:cs typeface="+mn-cs"/>
            </a:endParaRPr>
          </a:p>
        </p:txBody>
      </p:sp>
      <p:sp>
        <p:nvSpPr>
          <p:cNvPr id="25" name="34 Arco"/>
          <p:cNvSpPr/>
          <p:nvPr/>
        </p:nvSpPr>
        <p:spPr>
          <a:xfrm>
            <a:off x="2827687" y="4302145"/>
            <a:ext cx="703537" cy="1199495"/>
          </a:xfrm>
          <a:prstGeom prst="arc">
            <a:avLst>
              <a:gd name="adj1" fmla="val 10159485"/>
              <a:gd name="adj2" fmla="val 15182812"/>
            </a:avLst>
          </a:prstGeom>
          <a:noFill/>
          <a:ln w="12700" cap="flat" cmpd="sng" algn="ctr">
            <a:solidFill>
              <a:sysClr val="windowText" lastClr="000000"/>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black"/>
              </a:solidFill>
              <a:effectLst/>
              <a:uLnTx/>
              <a:uFillTx/>
              <a:latin typeface="Calibri"/>
              <a:ea typeface="+mn-ea"/>
              <a:cs typeface="+mn-cs"/>
            </a:endParaRPr>
          </a:p>
        </p:txBody>
      </p:sp>
      <p:sp>
        <p:nvSpPr>
          <p:cNvPr id="26" name="35 CuadroTexto"/>
          <p:cNvSpPr txBox="1"/>
          <p:nvPr/>
        </p:nvSpPr>
        <p:spPr>
          <a:xfrm>
            <a:off x="3298566" y="4219939"/>
            <a:ext cx="350558" cy="407510"/>
          </a:xfrm>
          <a:prstGeom prst="rect">
            <a:avLst/>
          </a:prstGeom>
          <a:noFill/>
        </p:spPr>
        <p:txBody>
          <a:bodyPr wrap="none" rtlCol="0">
            <a:spAutoFit/>
          </a:bodyPr>
          <a:lstStyle/>
          <a:p>
            <a:pPr defTabSz="914400"/>
            <a:r>
              <a:rPr lang="el-GR" i="1" dirty="0">
                <a:solidFill>
                  <a:prstClr val="black"/>
                </a:solidFill>
                <a:latin typeface="Calibri"/>
              </a:rPr>
              <a:t>α</a:t>
            </a:r>
            <a:endParaRPr lang="es-ES" i="1" dirty="0">
              <a:solidFill>
                <a:prstClr val="black"/>
              </a:solidFill>
              <a:latin typeface="Calibri"/>
            </a:endParaRPr>
          </a:p>
        </p:txBody>
      </p:sp>
      <p:sp>
        <p:nvSpPr>
          <p:cNvPr id="27" name="36 CuadroTexto"/>
          <p:cNvSpPr txBox="1"/>
          <p:nvPr/>
        </p:nvSpPr>
        <p:spPr>
          <a:xfrm>
            <a:off x="2602145" y="4367551"/>
            <a:ext cx="350558" cy="407510"/>
          </a:xfrm>
          <a:prstGeom prst="rect">
            <a:avLst/>
          </a:prstGeom>
          <a:noFill/>
        </p:spPr>
        <p:txBody>
          <a:bodyPr wrap="none" rtlCol="0">
            <a:spAutoFit/>
          </a:bodyPr>
          <a:lstStyle/>
          <a:p>
            <a:pPr defTabSz="914400"/>
            <a:r>
              <a:rPr lang="el-GR" i="1" dirty="0">
                <a:solidFill>
                  <a:prstClr val="black"/>
                </a:solidFill>
                <a:latin typeface="Calibri"/>
              </a:rPr>
              <a:t>β</a:t>
            </a:r>
            <a:endParaRPr lang="es-ES" i="1" dirty="0">
              <a:solidFill>
                <a:prstClr val="black"/>
              </a:solidFill>
              <a:latin typeface="Calibri"/>
            </a:endParaRPr>
          </a:p>
        </p:txBody>
      </p:sp>
      <p:sp>
        <p:nvSpPr>
          <p:cNvPr id="28" name="37 CuadroTexto"/>
          <p:cNvSpPr txBox="1"/>
          <p:nvPr/>
        </p:nvSpPr>
        <p:spPr>
          <a:xfrm>
            <a:off x="3222867" y="4912211"/>
            <a:ext cx="316952" cy="407510"/>
          </a:xfrm>
          <a:prstGeom prst="rect">
            <a:avLst/>
          </a:prstGeom>
          <a:noFill/>
        </p:spPr>
        <p:txBody>
          <a:bodyPr wrap="none" rtlCol="0">
            <a:spAutoFit/>
          </a:bodyPr>
          <a:lstStyle/>
          <a:p>
            <a:pPr defTabSz="914400"/>
            <a:r>
              <a:rPr lang="el-GR" i="1" dirty="0">
                <a:solidFill>
                  <a:prstClr val="black"/>
                </a:solidFill>
                <a:latin typeface="Calibri"/>
              </a:rPr>
              <a:t>γ</a:t>
            </a:r>
            <a:endParaRPr lang="es-ES" i="1" dirty="0">
              <a:solidFill>
                <a:prstClr val="black"/>
              </a:solidFill>
              <a:latin typeface="Calibri"/>
            </a:endParaRPr>
          </a:p>
        </p:txBody>
      </p:sp>
      <p:sp>
        <p:nvSpPr>
          <p:cNvPr id="29" name="CuadroTexto 28"/>
          <p:cNvSpPr txBox="1"/>
          <p:nvPr/>
        </p:nvSpPr>
        <p:spPr>
          <a:xfrm>
            <a:off x="3887568" y="1086522"/>
            <a:ext cx="3114401" cy="523220"/>
          </a:xfrm>
          <a:prstGeom prst="rect">
            <a:avLst/>
          </a:prstGeom>
          <a:noFill/>
        </p:spPr>
        <p:txBody>
          <a:bodyPr wrap="square" rtlCol="0">
            <a:spAutoFit/>
          </a:bodyPr>
          <a:lstStyle/>
          <a:p>
            <a:pPr algn="ctr"/>
            <a:r>
              <a:rPr lang="es-ES" sz="2800" u="sng" dirty="0"/>
              <a:t>Parámetros de red</a:t>
            </a:r>
          </a:p>
        </p:txBody>
      </p:sp>
      <mc:AlternateContent xmlns:mc="http://schemas.openxmlformats.org/markup-compatibility/2006" xmlns:a14="http://schemas.microsoft.com/office/drawing/2010/main">
        <mc:Choice Requires="a14">
          <p:sp>
            <p:nvSpPr>
              <p:cNvPr id="30" name="CuadroTexto 29"/>
              <p:cNvSpPr txBox="1"/>
              <p:nvPr/>
            </p:nvSpPr>
            <p:spPr>
              <a:xfrm>
                <a:off x="2036282" y="1761173"/>
                <a:ext cx="3918469" cy="723275"/>
              </a:xfrm>
              <a:prstGeom prst="rect">
                <a:avLst/>
              </a:prstGeom>
              <a:noFill/>
            </p:spPr>
            <p:txBody>
              <a:bodyPr wrap="square" rtlCol="0">
                <a:spAutoFit/>
              </a:bodyPr>
              <a:lstStyle/>
              <a:p>
                <a:pPr marL="285750" indent="-285750">
                  <a:spcBef>
                    <a:spcPts val="1800"/>
                  </a:spcBef>
                  <a:buFont typeface="Arial" panose="020B0604020202020204" pitchFamily="34" charset="0"/>
                  <a:buChar char="•"/>
                </a:pPr>
                <a:r>
                  <a:rPr lang="es-ES" dirty="0"/>
                  <a:t>Valores para las dimensiones </a:t>
                </a:r>
                <a14:m>
                  <m:oMath xmlns:m="http://schemas.openxmlformats.org/officeDocument/2006/math">
                    <m:r>
                      <a:rPr lang="es-ES" i="1" dirty="0" smtClean="0">
                        <a:latin typeface="Cambria Math" panose="02040503050406030204" pitchFamily="18" charset="0"/>
                      </a:rPr>
                      <m:t>(</m:t>
                    </m:r>
                    <m:r>
                      <a:rPr lang="es-ES" i="1" dirty="0" err="1" smtClean="0">
                        <a:latin typeface="Cambria Math" panose="02040503050406030204" pitchFamily="18" charset="0"/>
                      </a:rPr>
                      <m:t>𝑎</m:t>
                    </m:r>
                    <m:r>
                      <a:rPr lang="es-ES" i="1" dirty="0" err="1" smtClean="0">
                        <a:latin typeface="Cambria Math" panose="02040503050406030204" pitchFamily="18" charset="0"/>
                      </a:rPr>
                      <m:t>,</m:t>
                    </m:r>
                    <m:r>
                      <a:rPr lang="es-ES" i="1" dirty="0" err="1" smtClean="0">
                        <a:latin typeface="Cambria Math" panose="02040503050406030204" pitchFamily="18" charset="0"/>
                      </a:rPr>
                      <m:t>𝑏</m:t>
                    </m:r>
                    <m:r>
                      <a:rPr lang="es-ES" i="1" dirty="0" err="1" smtClean="0">
                        <a:latin typeface="Cambria Math" panose="02040503050406030204" pitchFamily="18" charset="0"/>
                      </a:rPr>
                      <m:t>,</m:t>
                    </m:r>
                    <m:r>
                      <a:rPr lang="es-ES" i="1" dirty="0" err="1" smtClean="0">
                        <a:latin typeface="Cambria Math" panose="02040503050406030204" pitchFamily="18" charset="0"/>
                      </a:rPr>
                      <m:t>𝑐</m:t>
                    </m:r>
                    <m:r>
                      <a:rPr lang="es-ES" i="1" dirty="0" smtClean="0">
                        <a:latin typeface="Cambria Math" panose="02040503050406030204" pitchFamily="18" charset="0"/>
                      </a:rPr>
                      <m:t>)</m:t>
                    </m:r>
                  </m:oMath>
                </a14:m>
                <a:endParaRPr lang="es-ES" dirty="0"/>
              </a:p>
              <a:p>
                <a:pPr marL="285750" indent="-285750">
                  <a:spcBef>
                    <a:spcPts val="600"/>
                  </a:spcBef>
                  <a:buFont typeface="Arial" panose="020B0604020202020204" pitchFamily="34" charset="0"/>
                  <a:buChar char="•"/>
                </a:pPr>
                <a:r>
                  <a:rPr lang="es-ES" dirty="0"/>
                  <a:t>Ángulos entre dimensiones</a:t>
                </a:r>
              </a:p>
            </p:txBody>
          </p:sp>
        </mc:Choice>
        <mc:Fallback xmlns="">
          <p:sp>
            <p:nvSpPr>
              <p:cNvPr id="30" name="CuadroTexto 29"/>
              <p:cNvSpPr txBox="1">
                <a:spLocks noRot="1" noChangeAspect="1" noMove="1" noResize="1" noEditPoints="1" noAdjustHandles="1" noChangeArrowheads="1" noChangeShapeType="1" noTextEdit="1"/>
              </p:cNvSpPr>
              <p:nvPr/>
            </p:nvSpPr>
            <p:spPr>
              <a:xfrm>
                <a:off x="2036282" y="1761173"/>
                <a:ext cx="3918469" cy="723275"/>
              </a:xfrm>
              <a:prstGeom prst="rect">
                <a:avLst/>
              </a:prstGeom>
              <a:blipFill>
                <a:blip r:embed="rId5"/>
                <a:stretch>
                  <a:fillRect l="-933" t="-5042" r="-467" b="-12605"/>
                </a:stretch>
              </a:blipFill>
            </p:spPr>
            <p:txBody>
              <a:bodyPr/>
              <a:lstStyle/>
              <a:p>
                <a:r>
                  <a:rPr lang="es-ES">
                    <a:noFill/>
                  </a:rPr>
                  <a:t> </a:t>
                </a:r>
              </a:p>
            </p:txBody>
          </p:sp>
        </mc:Fallback>
      </mc:AlternateContent>
      <p:grpSp>
        <p:nvGrpSpPr>
          <p:cNvPr id="152" name="Grupo 151"/>
          <p:cNvGrpSpPr/>
          <p:nvPr/>
        </p:nvGrpSpPr>
        <p:grpSpPr>
          <a:xfrm>
            <a:off x="5358366" y="2487792"/>
            <a:ext cx="3588781" cy="3090850"/>
            <a:chOff x="5358366" y="2487792"/>
            <a:chExt cx="3588781" cy="3090850"/>
          </a:xfrm>
        </p:grpSpPr>
        <p:sp>
          <p:nvSpPr>
            <p:cNvPr id="3" name="Abrir llave 2"/>
            <p:cNvSpPr/>
            <p:nvPr/>
          </p:nvSpPr>
          <p:spPr>
            <a:xfrm>
              <a:off x="5358366" y="2576781"/>
              <a:ext cx="333192" cy="2988828"/>
            </a:xfrm>
            <a:prstGeom prst="leftBrace">
              <a:avLst>
                <a:gd name="adj1" fmla="val 8333"/>
                <a:gd name="adj2" fmla="val 51529"/>
              </a:avLst>
            </a:prstGeom>
            <a:ln w="3492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ES" dirty="0"/>
            </a:p>
          </p:txBody>
        </p:sp>
        <p:sp>
          <p:nvSpPr>
            <p:cNvPr id="31" name="CuadroTexto 30"/>
            <p:cNvSpPr txBox="1"/>
            <p:nvPr/>
          </p:nvSpPr>
          <p:spPr>
            <a:xfrm>
              <a:off x="5574264" y="2863036"/>
              <a:ext cx="510277" cy="584775"/>
            </a:xfrm>
            <a:prstGeom prst="rect">
              <a:avLst/>
            </a:prstGeom>
            <a:noFill/>
          </p:spPr>
          <p:txBody>
            <a:bodyPr wrap="square" rtlCol="0">
              <a:spAutoFit/>
            </a:bodyPr>
            <a:lstStyle/>
            <a:p>
              <a:pPr algn="ctr">
                <a:spcBef>
                  <a:spcPts val="1800"/>
                </a:spcBef>
              </a:pPr>
              <a:r>
                <a:rPr lang="es-ES" sz="3200" b="1" dirty="0"/>
                <a:t>=</a:t>
              </a:r>
            </a:p>
          </p:txBody>
        </p:sp>
        <p:sp>
          <p:nvSpPr>
            <p:cNvPr id="32" name="CuadroTexto 31"/>
            <p:cNvSpPr txBox="1"/>
            <p:nvPr/>
          </p:nvSpPr>
          <p:spPr>
            <a:xfrm>
              <a:off x="5589784" y="4651572"/>
              <a:ext cx="510277" cy="584775"/>
            </a:xfrm>
            <a:prstGeom prst="rect">
              <a:avLst/>
            </a:prstGeom>
            <a:noFill/>
          </p:spPr>
          <p:txBody>
            <a:bodyPr wrap="square" rtlCol="0">
              <a:spAutoFit/>
            </a:bodyPr>
            <a:lstStyle/>
            <a:p>
              <a:pPr algn="ctr">
                <a:spcBef>
                  <a:spcPts val="1800"/>
                </a:spcBef>
              </a:pPr>
              <a:r>
                <a:rPr lang="es-ES" sz="3200" b="1" dirty="0"/>
                <a:t>≠</a:t>
              </a:r>
            </a:p>
          </p:txBody>
        </p:sp>
        <p:cxnSp>
          <p:nvCxnSpPr>
            <p:cNvPr id="145" name="Conector recto de flecha 144"/>
            <p:cNvCxnSpPr>
              <a:cxnSpLocks/>
            </p:cNvCxnSpPr>
            <p:nvPr/>
          </p:nvCxnSpPr>
          <p:spPr>
            <a:xfrm>
              <a:off x="6185387" y="3155424"/>
              <a:ext cx="434570" cy="3654"/>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7" name="Conector recto de flecha 146"/>
            <p:cNvCxnSpPr/>
            <p:nvPr/>
          </p:nvCxnSpPr>
          <p:spPr>
            <a:xfrm>
              <a:off x="6196561" y="4946564"/>
              <a:ext cx="434570" cy="3654"/>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49" name="Imagen 148"/>
            <p:cNvPicPr>
              <a:picLocks noChangeAspect="1"/>
            </p:cNvPicPr>
            <p:nvPr/>
          </p:nvPicPr>
          <p:blipFill>
            <a:blip r:embed="rId6"/>
            <a:stretch>
              <a:fillRect/>
            </a:stretch>
          </p:blipFill>
          <p:spPr>
            <a:xfrm>
              <a:off x="6887541" y="4172879"/>
              <a:ext cx="2059606" cy="1405763"/>
            </a:xfrm>
            <a:prstGeom prst="rect">
              <a:avLst/>
            </a:prstGeom>
          </p:spPr>
        </p:pic>
        <p:pic>
          <p:nvPicPr>
            <p:cNvPr id="151" name="Imagen 150"/>
            <p:cNvPicPr>
              <a:picLocks noChangeAspect="1"/>
            </p:cNvPicPr>
            <p:nvPr/>
          </p:nvPicPr>
          <p:blipFill>
            <a:blip r:embed="rId7"/>
            <a:stretch>
              <a:fillRect/>
            </a:stretch>
          </p:blipFill>
          <p:spPr>
            <a:xfrm>
              <a:off x="6800214" y="2487792"/>
              <a:ext cx="2053330" cy="1285730"/>
            </a:xfrm>
            <a:prstGeom prst="rect">
              <a:avLst/>
            </a:prstGeom>
          </p:spPr>
        </p:pic>
      </p:grpSp>
      <p:graphicFrame>
        <p:nvGraphicFramePr>
          <p:cNvPr id="34" name="Tabla 33">
            <a:extLst>
              <a:ext uri="{FF2B5EF4-FFF2-40B4-BE49-F238E27FC236}">
                <a16:creationId xmlns:a16="http://schemas.microsoft.com/office/drawing/2014/main" id="{00C99A7E-7A65-4875-B6BF-05D8995E8F76}"/>
              </a:ext>
            </a:extLst>
          </p:cNvPr>
          <p:cNvGraphicFramePr>
            <a:graphicFrameLocks noGrp="1"/>
          </p:cNvGraphicFramePr>
          <p:nvPr>
            <p:extLst>
              <p:ext uri="{D42A27DB-BD31-4B8C-83A1-F6EECF244321}">
                <p14:modId xmlns:p14="http://schemas.microsoft.com/office/powerpoint/2010/main" val="2442808878"/>
              </p:ext>
            </p:extLst>
          </p:nvPr>
        </p:nvGraphicFramePr>
        <p:xfrm>
          <a:off x="6221472" y="6153374"/>
          <a:ext cx="2922528" cy="640080"/>
        </p:xfrm>
        <a:graphic>
          <a:graphicData uri="http://schemas.openxmlformats.org/drawingml/2006/table">
            <a:tbl>
              <a:tblPr firstRow="1" bandRow="1">
                <a:tableStyleId>{2D5ABB26-0587-4C30-8999-92F81FD0307C}</a:tableStyleId>
              </a:tblPr>
              <a:tblGrid>
                <a:gridCol w="2458943">
                  <a:extLst>
                    <a:ext uri="{9D8B030D-6E8A-4147-A177-3AD203B41FA5}">
                      <a16:colId xmlns:a16="http://schemas.microsoft.com/office/drawing/2014/main" val="1347896834"/>
                    </a:ext>
                  </a:extLst>
                </a:gridCol>
                <a:gridCol w="463585">
                  <a:extLst>
                    <a:ext uri="{9D8B030D-6E8A-4147-A177-3AD203B41FA5}">
                      <a16:colId xmlns:a16="http://schemas.microsoft.com/office/drawing/2014/main" val="972821047"/>
                    </a:ext>
                  </a:extLst>
                </a:gridCol>
              </a:tblGrid>
              <a:tr h="633819">
                <a:tc>
                  <a:txBody>
                    <a:bodyPr/>
                    <a:lstStyle/>
                    <a:p>
                      <a:pPr algn="r"/>
                      <a:r>
                        <a:rPr lang="es-ES" dirty="0">
                          <a:solidFill>
                            <a:schemeClr val="bg1"/>
                          </a:solidFill>
                        </a:rPr>
                        <a:t>Simulación cinética en Entornos Distribuidos</a:t>
                      </a:r>
                      <a:endParaRPr lang="es-ES" b="0" dirty="0">
                        <a:solidFill>
                          <a:schemeClr val="bg1"/>
                        </a:solidFill>
                      </a:endParaRPr>
                    </a:p>
                  </a:txBody>
                  <a:tcPr anchor="ctr">
                    <a:lnR w="12700" cap="flat" cmpd="sng" algn="ctr">
                      <a:solidFill>
                        <a:schemeClr val="tx1"/>
                      </a:solidFill>
                      <a:prstDash val="solid"/>
                      <a:round/>
                      <a:headEnd type="none" w="med" len="med"/>
                      <a:tailEnd type="none" w="med" len="med"/>
                    </a:lnR>
                  </a:tcPr>
                </a:tc>
                <a:tc>
                  <a:txBody>
                    <a:bodyPr/>
                    <a:lstStyle/>
                    <a:p>
                      <a:pPr algn="ctr"/>
                      <a:fld id="{0E1C8A44-DCA4-45BE-94D1-2AB25001A8D2}" type="slidenum">
                        <a:rPr lang="es-ES" smtClean="0">
                          <a:solidFill>
                            <a:schemeClr val="bg2">
                              <a:lumMod val="60000"/>
                              <a:lumOff val="40000"/>
                            </a:schemeClr>
                          </a:solidFill>
                        </a:rPr>
                        <a:t>6</a:t>
                      </a:fld>
                      <a:endParaRPr lang="es-ES" dirty="0">
                        <a:solidFill>
                          <a:schemeClr val="bg2">
                            <a:lumMod val="60000"/>
                            <a:lumOff val="40000"/>
                          </a:schemeClr>
                        </a:solidFill>
                      </a:endParaRPr>
                    </a:p>
                  </a:txBody>
                  <a:tcPr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862195207"/>
                  </a:ext>
                </a:extLst>
              </a:tr>
            </a:tbl>
          </a:graphicData>
        </a:graphic>
      </p:graphicFrame>
      <p:sp>
        <p:nvSpPr>
          <p:cNvPr id="35" name="Rectángulo 34">
            <a:extLst>
              <a:ext uri="{FF2B5EF4-FFF2-40B4-BE49-F238E27FC236}">
                <a16:creationId xmlns:a16="http://schemas.microsoft.com/office/drawing/2014/main" id="{A5E3A8FC-C929-4011-8DB8-4F0EA55B09FA}"/>
              </a:ext>
            </a:extLst>
          </p:cNvPr>
          <p:cNvSpPr/>
          <p:nvPr/>
        </p:nvSpPr>
        <p:spPr>
          <a:xfrm>
            <a:off x="0" y="873306"/>
            <a:ext cx="1785769" cy="5215521"/>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s-ES" sz="1350" b="1" u="sng" dirty="0">
                <a:solidFill>
                  <a:srgbClr val="FD9101"/>
                </a:solidFill>
              </a:rPr>
              <a:t>Crecimiento cristalino</a:t>
            </a:r>
          </a:p>
          <a:p>
            <a:pPr marL="108000" indent="-72000">
              <a:buFontTx/>
              <a:buChar char="-"/>
            </a:pPr>
            <a:r>
              <a:rPr lang="es-ES" sz="1350" dirty="0">
                <a:solidFill>
                  <a:schemeClr val="bg1"/>
                </a:solidFill>
              </a:rPr>
              <a:t>Deposición</a:t>
            </a:r>
          </a:p>
          <a:p>
            <a:pPr marL="108000" indent="-72000">
              <a:buFontTx/>
              <a:buChar char="-"/>
            </a:pPr>
            <a:r>
              <a:rPr lang="es-ES" sz="1350" b="1" dirty="0">
                <a:solidFill>
                  <a:srgbClr val="FD9101"/>
                </a:solidFill>
              </a:rPr>
              <a:t>Conceptos</a:t>
            </a:r>
          </a:p>
          <a:p>
            <a:pPr marL="108000" indent="-72000">
              <a:buFontTx/>
              <a:buChar char="-"/>
            </a:pPr>
            <a:r>
              <a:rPr lang="es-ES" sz="1350" dirty="0">
                <a:solidFill>
                  <a:schemeClr val="bg1"/>
                </a:solidFill>
              </a:rPr>
              <a:t>Tipos de Crecimiento</a:t>
            </a:r>
          </a:p>
          <a:p>
            <a:pPr marL="108000" indent="-72000">
              <a:buFontTx/>
              <a:buChar char="-"/>
            </a:pPr>
            <a:r>
              <a:rPr lang="es-ES" sz="1350" dirty="0"/>
              <a:t>Modelo TSK</a:t>
            </a:r>
          </a:p>
          <a:p>
            <a:pPr marL="108000" indent="-72000">
              <a:buFontTx/>
              <a:buChar char="-"/>
            </a:pPr>
            <a:endParaRPr lang="es-ES" sz="1350" dirty="0"/>
          </a:p>
          <a:p>
            <a:r>
              <a:rPr lang="es-ES" sz="1350" u="sng" dirty="0"/>
              <a:t>Simulación atomística</a:t>
            </a:r>
          </a:p>
          <a:p>
            <a:pPr marL="108000" indent="-72000">
              <a:buFontTx/>
              <a:buChar char="-"/>
            </a:pPr>
            <a:r>
              <a:rPr lang="es-ES" sz="1350" dirty="0"/>
              <a:t>Introducción</a:t>
            </a:r>
          </a:p>
          <a:p>
            <a:pPr marL="108000" indent="-72000">
              <a:buFontTx/>
              <a:buChar char="-"/>
            </a:pPr>
            <a:r>
              <a:rPr lang="es-ES" sz="1350" dirty="0"/>
              <a:t>Dinámica molecular</a:t>
            </a:r>
          </a:p>
          <a:p>
            <a:pPr marL="108000" indent="-72000">
              <a:buFontTx/>
              <a:buChar char="-"/>
            </a:pPr>
            <a:r>
              <a:rPr lang="es-ES" sz="1350" dirty="0"/>
              <a:t>Monte Carlo</a:t>
            </a:r>
          </a:p>
          <a:p>
            <a:pPr marL="288000" lvl="1" indent="-171450">
              <a:buFont typeface="Arial" panose="020B0604020202020204" pitchFamily="34" charset="0"/>
              <a:buChar char="•"/>
            </a:pPr>
            <a:r>
              <a:rPr lang="es-ES" sz="1350" dirty="0"/>
              <a:t>KMC</a:t>
            </a:r>
          </a:p>
          <a:p>
            <a:pPr marL="288000" lvl="1" indent="-171450">
              <a:buFont typeface="Arial" panose="020B0604020202020204" pitchFamily="34" charset="0"/>
              <a:buChar char="•"/>
            </a:pPr>
            <a:r>
              <a:rPr lang="es-ES" sz="1350" dirty="0"/>
              <a:t>Paralelización</a:t>
            </a:r>
          </a:p>
          <a:p>
            <a:endParaRPr lang="es-ES" sz="1350" b="1" u="sng" dirty="0"/>
          </a:p>
          <a:p>
            <a:r>
              <a:rPr lang="es-ES" sz="1350" u="sng" dirty="0"/>
              <a:t>Aportaciones</a:t>
            </a:r>
          </a:p>
          <a:p>
            <a:pPr marL="108000" indent="-72000">
              <a:buFontTx/>
              <a:buChar char="-"/>
            </a:pPr>
            <a:r>
              <a:rPr lang="es-ES" sz="1350" dirty="0" err="1"/>
              <a:t>Homoepitaxia</a:t>
            </a:r>
            <a:endParaRPr lang="es-ES" sz="1350" dirty="0"/>
          </a:p>
          <a:p>
            <a:pPr marL="108000" indent="-72000">
              <a:buFontTx/>
              <a:buChar char="-"/>
            </a:pPr>
            <a:r>
              <a:rPr lang="es-ES" sz="1350" dirty="0" err="1"/>
              <a:t>Heteroepitaxia</a:t>
            </a:r>
            <a:endParaRPr lang="es-ES" sz="1350" dirty="0"/>
          </a:p>
          <a:p>
            <a:pPr marL="108000" indent="-72000">
              <a:buFontTx/>
              <a:buChar char="-"/>
            </a:pPr>
            <a:r>
              <a:rPr lang="es-ES" sz="1350" dirty="0"/>
              <a:t>Análisis </a:t>
            </a:r>
            <a:r>
              <a:rPr lang="es-ES" sz="1350" dirty="0" err="1"/>
              <a:t>MMonCa</a:t>
            </a:r>
            <a:endParaRPr lang="es-ES" sz="1350" dirty="0"/>
          </a:p>
          <a:p>
            <a:endParaRPr lang="es-ES" sz="1350" dirty="0"/>
          </a:p>
          <a:p>
            <a:r>
              <a:rPr lang="es-ES" sz="1350" u="sng" dirty="0"/>
              <a:t>Simulador distribuido</a:t>
            </a:r>
          </a:p>
          <a:p>
            <a:pPr marL="108000" indent="-72000">
              <a:buFontTx/>
              <a:buChar char="-"/>
            </a:pPr>
            <a:r>
              <a:rPr lang="es-ES" sz="1350" dirty="0"/>
              <a:t>Versión secuencial</a:t>
            </a:r>
          </a:p>
          <a:p>
            <a:pPr marL="108000" indent="-72000">
              <a:buFontTx/>
              <a:buChar char="-"/>
            </a:pPr>
            <a:r>
              <a:rPr lang="es-ES" sz="1350" dirty="0"/>
              <a:t>Versión distribuida</a:t>
            </a:r>
          </a:p>
          <a:p>
            <a:pPr marL="108000" indent="-72000">
              <a:buFontTx/>
              <a:buChar char="-"/>
            </a:pPr>
            <a:r>
              <a:rPr lang="es-ES" sz="1350" dirty="0"/>
              <a:t>Simulaciones</a:t>
            </a:r>
          </a:p>
          <a:p>
            <a:endParaRPr lang="es-ES" sz="1350" dirty="0"/>
          </a:p>
          <a:p>
            <a:r>
              <a:rPr lang="es-ES" sz="1350" u="sng" dirty="0"/>
              <a:t>Conclusiones</a:t>
            </a:r>
          </a:p>
        </p:txBody>
      </p:sp>
    </p:spTree>
    <p:extLst>
      <p:ext uri="{BB962C8B-B14F-4D97-AF65-F5344CB8AC3E}">
        <p14:creationId xmlns:p14="http://schemas.microsoft.com/office/powerpoint/2010/main" val="1750203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mph" presetSubtype="2" fill="hold" nodeType="clickEffect">
                                  <p:stCondLst>
                                    <p:cond delay="0"/>
                                  </p:stCondLst>
                                  <p:childTnLst>
                                    <p:animClr clrSpc="rgb" dir="cw">
                                      <p:cBhvr override="childStyle">
                                        <p:cTn id="6" dur="10" fill="hold"/>
                                        <p:tgtEl>
                                          <p:spTgt spid="30">
                                            <p:txEl>
                                              <p:pRg st="0" end="0"/>
                                            </p:txEl>
                                          </p:spTgt>
                                        </p:tgtEl>
                                        <p:attrNameLst>
                                          <p:attrName>style.color</p:attrName>
                                        </p:attrNameLst>
                                      </p:cBhvr>
                                      <p:to>
                                        <a:schemeClr val="accent1"/>
                                      </p:to>
                                    </p:animClr>
                                  </p:childTnLst>
                                  <p:subTnLst>
                                    <p:animClr clrSpc="rgb" dir="cw">
                                      <p:cBhvr override="childStyle">
                                        <p:cTn dur="1" fill="hold" display="0" masterRel="nextClick" afterEffect="1"/>
                                        <p:tgtEl>
                                          <p:spTgt spid="30">
                                            <p:txEl>
                                              <p:pRg st="0" end="0"/>
                                            </p:txEl>
                                          </p:spTgt>
                                        </p:tgtEl>
                                        <p:attrNameLst>
                                          <p:attrName>ppt_c</p:attrName>
                                        </p:attrNameLst>
                                      </p:cBhvr>
                                      <p:to>
                                        <a:schemeClr val="tx1"/>
                                      </p:to>
                                    </p:animClr>
                                  </p:subTnLst>
                                </p:cTn>
                              </p:par>
                              <p:par>
                                <p:cTn id="7" presetID="3" presetClass="emph" presetSubtype="2" fill="hold" grpId="0" nodeType="withEffect">
                                  <p:stCondLst>
                                    <p:cond delay="0"/>
                                  </p:stCondLst>
                                  <p:childTnLst>
                                    <p:animClr clrSpc="rgb" dir="cw">
                                      <p:cBhvr override="childStyle">
                                        <p:cTn id="8" dur="10" fill="hold"/>
                                        <p:tgtEl>
                                          <p:spTgt spid="22"/>
                                        </p:tgtEl>
                                        <p:attrNameLst>
                                          <p:attrName>style.color</p:attrName>
                                        </p:attrNameLst>
                                      </p:cBhvr>
                                      <p:to>
                                        <a:schemeClr val="accent1"/>
                                      </p:to>
                                    </p:animClr>
                                  </p:childTnLst>
                                  <p:subTnLst>
                                    <p:animClr clrSpc="rgb" dir="cw">
                                      <p:cBhvr override="childStyle">
                                        <p:cTn dur="1" fill="hold" display="0" masterRel="nextClick" afterEffect="1"/>
                                        <p:tgtEl>
                                          <p:spTgt spid="22"/>
                                        </p:tgtEl>
                                        <p:attrNameLst>
                                          <p:attrName>ppt_c</p:attrName>
                                        </p:attrNameLst>
                                      </p:cBhvr>
                                      <p:to>
                                        <a:schemeClr val="tx1"/>
                                      </p:to>
                                    </p:animClr>
                                  </p:subTnLst>
                                </p:cTn>
                              </p:par>
                              <p:par>
                                <p:cTn id="9" presetID="3" presetClass="emph" presetSubtype="2" fill="hold" grpId="0" nodeType="withEffect">
                                  <p:stCondLst>
                                    <p:cond delay="0"/>
                                  </p:stCondLst>
                                  <p:childTnLst>
                                    <p:animClr clrSpc="rgb" dir="cw">
                                      <p:cBhvr override="childStyle">
                                        <p:cTn id="10" dur="10" fill="hold"/>
                                        <p:tgtEl>
                                          <p:spTgt spid="20"/>
                                        </p:tgtEl>
                                        <p:attrNameLst>
                                          <p:attrName>style.color</p:attrName>
                                        </p:attrNameLst>
                                      </p:cBhvr>
                                      <p:to>
                                        <a:schemeClr val="accent1"/>
                                      </p:to>
                                    </p:animClr>
                                  </p:childTnLst>
                                  <p:subTnLst>
                                    <p:animClr clrSpc="rgb" dir="cw">
                                      <p:cBhvr override="childStyle">
                                        <p:cTn dur="1" fill="hold" display="0" masterRel="nextClick" afterEffect="1"/>
                                        <p:tgtEl>
                                          <p:spTgt spid="20"/>
                                        </p:tgtEl>
                                        <p:attrNameLst>
                                          <p:attrName>ppt_c</p:attrName>
                                        </p:attrNameLst>
                                      </p:cBhvr>
                                      <p:to>
                                        <a:schemeClr val="tx1"/>
                                      </p:to>
                                    </p:animClr>
                                  </p:subTnLst>
                                </p:cTn>
                              </p:par>
                              <p:par>
                                <p:cTn id="11" presetID="3" presetClass="emph" presetSubtype="2" fill="hold" grpId="0" nodeType="withEffect">
                                  <p:stCondLst>
                                    <p:cond delay="0"/>
                                  </p:stCondLst>
                                  <p:childTnLst>
                                    <p:animClr clrSpc="rgb" dir="cw">
                                      <p:cBhvr override="childStyle">
                                        <p:cTn id="12" dur="10" fill="hold"/>
                                        <p:tgtEl>
                                          <p:spTgt spid="21"/>
                                        </p:tgtEl>
                                        <p:attrNameLst>
                                          <p:attrName>style.color</p:attrName>
                                        </p:attrNameLst>
                                      </p:cBhvr>
                                      <p:to>
                                        <a:schemeClr val="accent1"/>
                                      </p:to>
                                    </p:animClr>
                                  </p:childTnLst>
                                  <p:subTnLst>
                                    <p:animClr clrSpc="rgb" dir="cw">
                                      <p:cBhvr override="childStyle">
                                        <p:cTn dur="1" fill="hold" display="0" masterRel="nextClick" afterEffect="1"/>
                                        <p:tgtEl>
                                          <p:spTgt spid="21"/>
                                        </p:tgtEl>
                                        <p:attrNameLst>
                                          <p:attrName>ppt_c</p:attrName>
                                        </p:attrNameLst>
                                      </p:cBhvr>
                                      <p:to>
                                        <a:schemeClr val="tx1"/>
                                      </p:to>
                                    </p:animClr>
                                  </p:subTnLst>
                                </p:cTn>
                              </p:par>
                              <p:par>
                                <p:cTn id="13" presetID="7" presetClass="emph" presetSubtype="2" fill="hold" nodeType="withEffect">
                                  <p:stCondLst>
                                    <p:cond delay="0"/>
                                  </p:stCondLst>
                                  <p:childTnLst>
                                    <p:animClr clrSpc="rgb" dir="cw">
                                      <p:cBhvr>
                                        <p:cTn id="14" dur="10" fill="hold"/>
                                        <p:tgtEl>
                                          <p:spTgt spid="18"/>
                                        </p:tgtEl>
                                        <p:attrNameLst>
                                          <p:attrName>stroke.color</p:attrName>
                                        </p:attrNameLst>
                                      </p:cBhvr>
                                      <p:to>
                                        <a:schemeClr val="accent1"/>
                                      </p:to>
                                    </p:animClr>
                                    <p:set>
                                      <p:cBhvr>
                                        <p:cTn id="15" dur="10" fill="hold"/>
                                        <p:tgtEl>
                                          <p:spTgt spid="18"/>
                                        </p:tgtEl>
                                        <p:attrNameLst>
                                          <p:attrName>stroke.on</p:attrName>
                                        </p:attrNameLst>
                                      </p:cBhvr>
                                      <p:to>
                                        <p:strVal val="true"/>
                                      </p:to>
                                    </p:set>
                                  </p:childTnLst>
                                  <p:subTnLst>
                                    <p:animClr clrSpc="rgb" dir="cw">
                                      <p:cBhvr override="childStyle">
                                        <p:cTn dur="1" fill="hold" display="0" masterRel="nextClick" afterEffect="1"/>
                                        <p:tgtEl>
                                          <p:spTgt spid="18"/>
                                        </p:tgtEl>
                                        <p:attrNameLst>
                                          <p:attrName>ppt_c</p:attrName>
                                        </p:attrNameLst>
                                      </p:cBhvr>
                                      <p:to>
                                        <a:schemeClr val="tx1"/>
                                      </p:to>
                                    </p:animClr>
                                  </p:subTnLst>
                                </p:cTn>
                              </p:par>
                              <p:par>
                                <p:cTn id="16" presetID="7" presetClass="emph" presetSubtype="2" fill="hold" nodeType="withEffect">
                                  <p:stCondLst>
                                    <p:cond delay="0"/>
                                  </p:stCondLst>
                                  <p:childTnLst>
                                    <p:animClr clrSpc="rgb" dir="cw">
                                      <p:cBhvr>
                                        <p:cTn id="17" dur="10" fill="hold"/>
                                        <p:tgtEl>
                                          <p:spTgt spid="19"/>
                                        </p:tgtEl>
                                        <p:attrNameLst>
                                          <p:attrName>stroke.color</p:attrName>
                                        </p:attrNameLst>
                                      </p:cBhvr>
                                      <p:to>
                                        <a:schemeClr val="accent1"/>
                                      </p:to>
                                    </p:animClr>
                                    <p:set>
                                      <p:cBhvr>
                                        <p:cTn id="18" dur="10" fill="hold"/>
                                        <p:tgtEl>
                                          <p:spTgt spid="19"/>
                                        </p:tgtEl>
                                        <p:attrNameLst>
                                          <p:attrName>stroke.on</p:attrName>
                                        </p:attrNameLst>
                                      </p:cBhvr>
                                      <p:to>
                                        <p:strVal val="true"/>
                                      </p:to>
                                    </p:set>
                                  </p:childTnLst>
                                  <p:subTnLst>
                                    <p:animClr clrSpc="rgb" dir="cw">
                                      <p:cBhvr override="childStyle">
                                        <p:cTn dur="1" fill="hold" display="0" masterRel="nextClick" afterEffect="1"/>
                                        <p:tgtEl>
                                          <p:spTgt spid="19"/>
                                        </p:tgtEl>
                                        <p:attrNameLst>
                                          <p:attrName>ppt_c</p:attrName>
                                        </p:attrNameLst>
                                      </p:cBhvr>
                                      <p:to>
                                        <a:schemeClr val="tx1"/>
                                      </p:to>
                                    </p:animClr>
                                  </p:subTnLst>
                                </p:cTn>
                              </p:par>
                              <p:par>
                                <p:cTn id="19" presetID="7" presetClass="emph" presetSubtype="2" fill="hold" nodeType="withEffect">
                                  <p:stCondLst>
                                    <p:cond delay="0"/>
                                  </p:stCondLst>
                                  <p:childTnLst>
                                    <p:animClr clrSpc="rgb" dir="cw">
                                      <p:cBhvr>
                                        <p:cTn id="20" dur="10" fill="hold"/>
                                        <p:tgtEl>
                                          <p:spTgt spid="17"/>
                                        </p:tgtEl>
                                        <p:attrNameLst>
                                          <p:attrName>stroke.color</p:attrName>
                                        </p:attrNameLst>
                                      </p:cBhvr>
                                      <p:to>
                                        <a:schemeClr val="accent1"/>
                                      </p:to>
                                    </p:animClr>
                                    <p:set>
                                      <p:cBhvr>
                                        <p:cTn id="21" dur="10" fill="hold"/>
                                        <p:tgtEl>
                                          <p:spTgt spid="17"/>
                                        </p:tgtEl>
                                        <p:attrNameLst>
                                          <p:attrName>stroke.on</p:attrName>
                                        </p:attrNameLst>
                                      </p:cBhvr>
                                      <p:to>
                                        <p:strVal val="true"/>
                                      </p:to>
                                    </p:set>
                                  </p:childTnLst>
                                  <p:subTnLst>
                                    <p:animClr clrSpc="rgb" dir="cw">
                                      <p:cBhvr override="childStyle">
                                        <p:cTn dur="1" fill="hold" display="0" masterRel="nextClick" afterEffect="1"/>
                                        <p:tgtEl>
                                          <p:spTgt spid="17"/>
                                        </p:tgtEl>
                                        <p:attrNameLst>
                                          <p:attrName>ppt_c</p:attrName>
                                        </p:attrNameLst>
                                      </p:cBhvr>
                                      <p:to>
                                        <a:schemeClr val="tx1"/>
                                      </p:to>
                                    </p:animClr>
                                  </p:subTnLst>
                                </p:cTn>
                              </p:par>
                            </p:childTnLst>
                          </p:cTn>
                        </p:par>
                      </p:childTnLst>
                    </p:cTn>
                  </p:par>
                  <p:par>
                    <p:cTn id="22" fill="hold">
                      <p:stCondLst>
                        <p:cond delay="indefinite"/>
                      </p:stCondLst>
                      <p:childTnLst>
                        <p:par>
                          <p:cTn id="23" fill="hold">
                            <p:stCondLst>
                              <p:cond delay="0"/>
                            </p:stCondLst>
                            <p:childTnLst>
                              <p:par>
                                <p:cTn id="24" presetID="3" presetClass="emph" presetSubtype="2" fill="hold" nodeType="clickEffect">
                                  <p:stCondLst>
                                    <p:cond delay="0"/>
                                  </p:stCondLst>
                                  <p:childTnLst>
                                    <p:animClr clrSpc="rgb" dir="cw">
                                      <p:cBhvr override="childStyle">
                                        <p:cTn id="25" dur="10" fill="hold"/>
                                        <p:tgtEl>
                                          <p:spTgt spid="30">
                                            <p:txEl>
                                              <p:pRg st="1" end="1"/>
                                            </p:txEl>
                                          </p:spTgt>
                                        </p:tgtEl>
                                        <p:attrNameLst>
                                          <p:attrName>style.color</p:attrName>
                                        </p:attrNameLst>
                                      </p:cBhvr>
                                      <p:to>
                                        <a:schemeClr val="accent1"/>
                                      </p:to>
                                    </p:animClr>
                                  </p:childTnLst>
                                  <p:subTnLst>
                                    <p:animClr clrSpc="rgb" dir="cw">
                                      <p:cBhvr override="childStyle">
                                        <p:cTn dur="1" fill="hold" display="0" masterRel="nextClick" afterEffect="1"/>
                                        <p:tgtEl>
                                          <p:spTgt spid="30">
                                            <p:txEl>
                                              <p:pRg st="1" end="1"/>
                                            </p:txEl>
                                          </p:spTgt>
                                        </p:tgtEl>
                                        <p:attrNameLst>
                                          <p:attrName>ppt_c</p:attrName>
                                        </p:attrNameLst>
                                      </p:cBhvr>
                                      <p:to>
                                        <a:schemeClr val="tx1"/>
                                      </p:to>
                                    </p:animClr>
                                  </p:subTnLst>
                                </p:cTn>
                              </p:par>
                              <p:par>
                                <p:cTn id="26" presetID="7" presetClass="emph" presetSubtype="2" fill="hold" nodeType="withEffect">
                                  <p:stCondLst>
                                    <p:cond delay="0"/>
                                  </p:stCondLst>
                                  <p:childTnLst>
                                    <p:animClr clrSpc="rgb" dir="cw">
                                      <p:cBhvr>
                                        <p:cTn id="27" dur="10" fill="hold"/>
                                        <p:tgtEl>
                                          <p:spTgt spid="23"/>
                                        </p:tgtEl>
                                        <p:attrNameLst>
                                          <p:attrName>stroke.color</p:attrName>
                                        </p:attrNameLst>
                                      </p:cBhvr>
                                      <p:to>
                                        <a:schemeClr val="accent1"/>
                                      </p:to>
                                    </p:animClr>
                                    <p:set>
                                      <p:cBhvr>
                                        <p:cTn id="28" dur="10" fill="hold"/>
                                        <p:tgtEl>
                                          <p:spTgt spid="23"/>
                                        </p:tgtEl>
                                        <p:attrNameLst>
                                          <p:attrName>stroke.on</p:attrName>
                                        </p:attrNameLst>
                                      </p:cBhvr>
                                      <p:to>
                                        <p:strVal val="true"/>
                                      </p:to>
                                    </p:set>
                                  </p:childTnLst>
                                  <p:subTnLst>
                                    <p:animClr clrSpc="rgb" dir="cw">
                                      <p:cBhvr override="childStyle">
                                        <p:cTn dur="1" fill="hold" display="0" masterRel="nextClick" afterEffect="1"/>
                                        <p:tgtEl>
                                          <p:spTgt spid="23"/>
                                        </p:tgtEl>
                                        <p:attrNameLst>
                                          <p:attrName>ppt_c</p:attrName>
                                        </p:attrNameLst>
                                      </p:cBhvr>
                                      <p:to>
                                        <a:schemeClr val="tx1"/>
                                      </p:to>
                                    </p:animClr>
                                  </p:subTnLst>
                                </p:cTn>
                              </p:par>
                              <p:par>
                                <p:cTn id="29" presetID="7" presetClass="emph" presetSubtype="2" fill="hold" nodeType="withEffect">
                                  <p:stCondLst>
                                    <p:cond delay="0"/>
                                  </p:stCondLst>
                                  <p:childTnLst>
                                    <p:animClr clrSpc="rgb" dir="cw">
                                      <p:cBhvr>
                                        <p:cTn id="30" dur="10" fill="hold"/>
                                        <p:tgtEl>
                                          <p:spTgt spid="25"/>
                                        </p:tgtEl>
                                        <p:attrNameLst>
                                          <p:attrName>stroke.color</p:attrName>
                                        </p:attrNameLst>
                                      </p:cBhvr>
                                      <p:to>
                                        <a:schemeClr val="accent1"/>
                                      </p:to>
                                    </p:animClr>
                                    <p:set>
                                      <p:cBhvr>
                                        <p:cTn id="31" dur="10" fill="hold"/>
                                        <p:tgtEl>
                                          <p:spTgt spid="25"/>
                                        </p:tgtEl>
                                        <p:attrNameLst>
                                          <p:attrName>stroke.on</p:attrName>
                                        </p:attrNameLst>
                                      </p:cBhvr>
                                      <p:to>
                                        <p:strVal val="true"/>
                                      </p:to>
                                    </p:set>
                                  </p:childTnLst>
                                  <p:subTnLst>
                                    <p:animClr clrSpc="rgb" dir="cw">
                                      <p:cBhvr override="childStyle">
                                        <p:cTn dur="1" fill="hold" display="0" masterRel="nextClick" afterEffect="1"/>
                                        <p:tgtEl>
                                          <p:spTgt spid="25"/>
                                        </p:tgtEl>
                                        <p:attrNameLst>
                                          <p:attrName>ppt_c</p:attrName>
                                        </p:attrNameLst>
                                      </p:cBhvr>
                                      <p:to>
                                        <a:schemeClr val="tx1"/>
                                      </p:to>
                                    </p:animClr>
                                  </p:subTnLst>
                                </p:cTn>
                              </p:par>
                              <p:par>
                                <p:cTn id="32" presetID="7" presetClass="emph" presetSubtype="2" fill="hold" nodeType="withEffect">
                                  <p:stCondLst>
                                    <p:cond delay="0"/>
                                  </p:stCondLst>
                                  <p:childTnLst>
                                    <p:animClr clrSpc="rgb" dir="cw">
                                      <p:cBhvr>
                                        <p:cTn id="33" dur="10" fill="hold"/>
                                        <p:tgtEl>
                                          <p:spTgt spid="24"/>
                                        </p:tgtEl>
                                        <p:attrNameLst>
                                          <p:attrName>stroke.color</p:attrName>
                                        </p:attrNameLst>
                                      </p:cBhvr>
                                      <p:to>
                                        <a:schemeClr val="accent1"/>
                                      </p:to>
                                    </p:animClr>
                                    <p:set>
                                      <p:cBhvr>
                                        <p:cTn id="34" dur="10" fill="hold"/>
                                        <p:tgtEl>
                                          <p:spTgt spid="24"/>
                                        </p:tgtEl>
                                        <p:attrNameLst>
                                          <p:attrName>stroke.on</p:attrName>
                                        </p:attrNameLst>
                                      </p:cBhvr>
                                      <p:to>
                                        <p:strVal val="true"/>
                                      </p:to>
                                    </p:set>
                                  </p:childTnLst>
                                  <p:subTnLst>
                                    <p:animClr clrSpc="rgb" dir="cw">
                                      <p:cBhvr override="childStyle">
                                        <p:cTn dur="1" fill="hold" display="0" masterRel="nextClick" afterEffect="1"/>
                                        <p:tgtEl>
                                          <p:spTgt spid="24"/>
                                        </p:tgtEl>
                                        <p:attrNameLst>
                                          <p:attrName>ppt_c</p:attrName>
                                        </p:attrNameLst>
                                      </p:cBhvr>
                                      <p:to>
                                        <a:schemeClr val="tx1"/>
                                      </p:to>
                                    </p:animClr>
                                  </p:subTnLst>
                                </p:cTn>
                              </p:par>
                              <p:par>
                                <p:cTn id="35" presetID="3" presetClass="emph" presetSubtype="2" fill="hold" grpId="0" nodeType="withEffect">
                                  <p:stCondLst>
                                    <p:cond delay="0"/>
                                  </p:stCondLst>
                                  <p:childTnLst>
                                    <p:animClr clrSpc="rgb" dir="cw">
                                      <p:cBhvr override="childStyle">
                                        <p:cTn id="36" dur="10" fill="hold"/>
                                        <p:tgtEl>
                                          <p:spTgt spid="27"/>
                                        </p:tgtEl>
                                        <p:attrNameLst>
                                          <p:attrName>style.color</p:attrName>
                                        </p:attrNameLst>
                                      </p:cBhvr>
                                      <p:to>
                                        <a:schemeClr val="accent1"/>
                                      </p:to>
                                    </p:animClr>
                                  </p:childTnLst>
                                  <p:subTnLst>
                                    <p:animClr clrSpc="rgb" dir="cw">
                                      <p:cBhvr override="childStyle">
                                        <p:cTn dur="1" fill="hold" display="0" masterRel="nextClick" afterEffect="1"/>
                                        <p:tgtEl>
                                          <p:spTgt spid="27"/>
                                        </p:tgtEl>
                                        <p:attrNameLst>
                                          <p:attrName>ppt_c</p:attrName>
                                        </p:attrNameLst>
                                      </p:cBhvr>
                                      <p:to>
                                        <a:schemeClr val="tx1"/>
                                      </p:to>
                                    </p:animClr>
                                  </p:subTnLst>
                                </p:cTn>
                              </p:par>
                              <p:par>
                                <p:cTn id="37" presetID="3" presetClass="emph" presetSubtype="2" fill="hold" grpId="0" nodeType="withEffect">
                                  <p:stCondLst>
                                    <p:cond delay="0"/>
                                  </p:stCondLst>
                                  <p:childTnLst>
                                    <p:animClr clrSpc="rgb" dir="cw">
                                      <p:cBhvr override="childStyle">
                                        <p:cTn id="38" dur="10" fill="hold"/>
                                        <p:tgtEl>
                                          <p:spTgt spid="26"/>
                                        </p:tgtEl>
                                        <p:attrNameLst>
                                          <p:attrName>style.color</p:attrName>
                                        </p:attrNameLst>
                                      </p:cBhvr>
                                      <p:to>
                                        <a:schemeClr val="accent1"/>
                                      </p:to>
                                    </p:animClr>
                                  </p:childTnLst>
                                  <p:subTnLst>
                                    <p:animClr clrSpc="rgb" dir="cw">
                                      <p:cBhvr override="childStyle">
                                        <p:cTn dur="1" fill="hold" display="0" masterRel="nextClick" afterEffect="1"/>
                                        <p:tgtEl>
                                          <p:spTgt spid="26"/>
                                        </p:tgtEl>
                                        <p:attrNameLst>
                                          <p:attrName>ppt_c</p:attrName>
                                        </p:attrNameLst>
                                      </p:cBhvr>
                                      <p:to>
                                        <a:schemeClr val="tx1"/>
                                      </p:to>
                                    </p:animClr>
                                  </p:subTnLst>
                                </p:cTn>
                              </p:par>
                              <p:par>
                                <p:cTn id="39" presetID="3" presetClass="emph" presetSubtype="2" fill="hold" grpId="0" nodeType="withEffect">
                                  <p:stCondLst>
                                    <p:cond delay="0"/>
                                  </p:stCondLst>
                                  <p:childTnLst>
                                    <p:animClr clrSpc="rgb" dir="cw">
                                      <p:cBhvr override="childStyle">
                                        <p:cTn id="40" dur="10" fill="hold"/>
                                        <p:tgtEl>
                                          <p:spTgt spid="28"/>
                                        </p:tgtEl>
                                        <p:attrNameLst>
                                          <p:attrName>style.color</p:attrName>
                                        </p:attrNameLst>
                                      </p:cBhvr>
                                      <p:to>
                                        <a:schemeClr val="accent1"/>
                                      </p:to>
                                    </p:animClr>
                                  </p:childTnLst>
                                  <p:subTnLst>
                                    <p:animClr clrSpc="rgb" dir="cw">
                                      <p:cBhvr override="childStyle">
                                        <p:cTn dur="1" fill="hold" display="0" masterRel="nextClick" afterEffect="1"/>
                                        <p:tgtEl>
                                          <p:spTgt spid="28"/>
                                        </p:tgtEl>
                                        <p:attrNameLst>
                                          <p:attrName>ppt_c</p:attrName>
                                        </p:attrNameLst>
                                      </p:cBhvr>
                                      <p:to>
                                        <a:schemeClr val="tx1"/>
                                      </p:to>
                                    </p:animClr>
                                  </p:subTnLst>
                                </p:cTn>
                              </p:par>
                            </p:childTnLst>
                          </p:cTn>
                        </p:par>
                      </p:childTnLst>
                    </p:cTn>
                  </p:par>
                  <p:par>
                    <p:cTn id="41" fill="hold">
                      <p:stCondLst>
                        <p:cond delay="indefinite"/>
                      </p:stCondLst>
                      <p:childTnLst>
                        <p:par>
                          <p:cTn id="42" fill="hold">
                            <p:stCondLst>
                              <p:cond delay="0"/>
                            </p:stCondLst>
                            <p:childTnLst>
                              <p:par>
                                <p:cTn id="43" presetID="22" presetClass="entr" presetSubtype="8" fill="hold" nodeType="clickEffect">
                                  <p:stCondLst>
                                    <p:cond delay="0"/>
                                  </p:stCondLst>
                                  <p:childTnLst>
                                    <p:set>
                                      <p:cBhvr>
                                        <p:cTn id="44" dur="1" fill="hold">
                                          <p:stCondLst>
                                            <p:cond delay="0"/>
                                          </p:stCondLst>
                                        </p:cTn>
                                        <p:tgtEl>
                                          <p:spTgt spid="152"/>
                                        </p:tgtEl>
                                        <p:attrNameLst>
                                          <p:attrName>style.visibility</p:attrName>
                                        </p:attrNameLst>
                                      </p:cBhvr>
                                      <p:to>
                                        <p:strVal val="visible"/>
                                      </p:to>
                                    </p:set>
                                    <p:animEffect transition="in" filter="wipe(left)">
                                      <p:cBhvr>
                                        <p:cTn id="45" dur="500"/>
                                        <p:tgtEl>
                                          <p:spTgt spid="1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p:bldP spid="22" grpId="0"/>
      <p:bldP spid="26" grpId="0"/>
      <p:bldP spid="27" grpId="0"/>
      <p:bldP spid="2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ángulo 7"/>
          <p:cNvSpPr/>
          <p:nvPr/>
        </p:nvSpPr>
        <p:spPr>
          <a:xfrm>
            <a:off x="0" y="6088828"/>
            <a:ext cx="9144000" cy="769172"/>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r"/>
            <a:endParaRPr lang="es-ES" dirty="0"/>
          </a:p>
        </p:txBody>
      </p:sp>
      <p:sp>
        <p:nvSpPr>
          <p:cNvPr id="9" name="Rectángulo 8"/>
          <p:cNvSpPr/>
          <p:nvPr/>
        </p:nvSpPr>
        <p:spPr>
          <a:xfrm>
            <a:off x="0" y="0"/>
            <a:ext cx="1785769" cy="6088828"/>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ES" dirty="0"/>
          </a:p>
        </p:txBody>
      </p:sp>
      <p:pic>
        <p:nvPicPr>
          <p:cNvPr id="11" name="Picture 6" descr="Resultado de imagen de universidad de cádiz"/>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9773" y="75303"/>
            <a:ext cx="473646" cy="60897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8" descr="Resultado de imagen de sistemas inteligentes de computación uc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458" y="75304"/>
            <a:ext cx="1085768" cy="60897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033195" y="198971"/>
            <a:ext cx="6820349" cy="887552"/>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a:lstStyle>
          <a:p>
            <a:r>
              <a:rPr lang="es-ES" dirty="0"/>
              <a:t>Factores y magnitudes</a:t>
            </a:r>
          </a:p>
        </p:txBody>
      </p:sp>
      <p:sp>
        <p:nvSpPr>
          <p:cNvPr id="29" name="CuadroTexto 28"/>
          <p:cNvSpPr txBox="1"/>
          <p:nvPr/>
        </p:nvSpPr>
        <p:spPr>
          <a:xfrm>
            <a:off x="3887568" y="1086522"/>
            <a:ext cx="3114401" cy="523220"/>
          </a:xfrm>
          <a:prstGeom prst="rect">
            <a:avLst/>
          </a:prstGeom>
          <a:noFill/>
        </p:spPr>
        <p:txBody>
          <a:bodyPr wrap="square" rtlCol="0">
            <a:spAutoFit/>
          </a:bodyPr>
          <a:lstStyle/>
          <a:p>
            <a:pPr algn="ctr"/>
            <a:r>
              <a:rPr lang="es-ES" sz="2800" u="sng" dirty="0"/>
              <a:t>Elasticidad</a:t>
            </a:r>
          </a:p>
        </p:txBody>
      </p:sp>
      <p:sp>
        <p:nvSpPr>
          <p:cNvPr id="7" name="Trapecio 6"/>
          <p:cNvSpPr/>
          <p:nvPr/>
        </p:nvSpPr>
        <p:spPr>
          <a:xfrm>
            <a:off x="6447302" y="2008168"/>
            <a:ext cx="1109334" cy="1110826"/>
          </a:xfrm>
          <a:prstGeom prst="trapezoid">
            <a:avLst/>
          </a:prstGeom>
          <a:solidFill>
            <a:srgbClr val="DDD9C3"/>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3" name="Rectángulo 12"/>
          <p:cNvSpPr/>
          <p:nvPr/>
        </p:nvSpPr>
        <p:spPr>
          <a:xfrm>
            <a:off x="3306708" y="2010898"/>
            <a:ext cx="1109334" cy="1109334"/>
          </a:xfrm>
          <a:prstGeom prst="rect">
            <a:avLst/>
          </a:prstGeom>
          <a:solidFill>
            <a:srgbClr val="DDD9C3"/>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mc:AlternateContent xmlns:mc="http://schemas.openxmlformats.org/markup-compatibility/2006" xmlns:a14="http://schemas.microsoft.com/office/drawing/2010/main">
        <mc:Choice Requires="a14">
          <p:sp>
            <p:nvSpPr>
              <p:cNvPr id="16" name="CuadroTexto 15"/>
              <p:cNvSpPr txBox="1"/>
              <p:nvPr/>
            </p:nvSpPr>
            <p:spPr>
              <a:xfrm>
                <a:off x="6030816" y="1612393"/>
                <a:ext cx="1942306" cy="400110"/>
              </a:xfrm>
              <a:prstGeom prst="rect">
                <a:avLst/>
              </a:prstGeom>
              <a:noFill/>
            </p:spPr>
            <p:txBody>
              <a:bodyPr wrap="square" rtlCol="0">
                <a:spAutoFit/>
              </a:bodyPr>
              <a:lstStyle/>
              <a:p>
                <a:pPr algn="ctr">
                  <a:spcBef>
                    <a:spcPts val="1800"/>
                  </a:spcBef>
                </a:pPr>
                <a:r>
                  <a:rPr lang="es-ES" sz="2000" dirty="0"/>
                  <a:t>Deformación </a:t>
                </a:r>
                <a:r>
                  <a:rPr lang="es-ES" dirty="0"/>
                  <a:t>(</a:t>
                </a:r>
                <a14:m>
                  <m:oMath xmlns:m="http://schemas.openxmlformats.org/officeDocument/2006/math">
                    <m:r>
                      <a:rPr lang="es-ES" i="1" smtClean="0">
                        <a:latin typeface="Cambria Math" panose="02040503050406030204" pitchFamily="18" charset="0"/>
                        <a:ea typeface="Cambria Math" panose="02040503050406030204" pitchFamily="18" charset="0"/>
                      </a:rPr>
                      <m:t>𝜀</m:t>
                    </m:r>
                  </m:oMath>
                </a14:m>
                <a:r>
                  <a:rPr lang="es-ES" dirty="0"/>
                  <a:t>)</a:t>
                </a:r>
              </a:p>
            </p:txBody>
          </p:sp>
        </mc:Choice>
        <mc:Fallback xmlns="">
          <p:sp>
            <p:nvSpPr>
              <p:cNvPr id="16" name="CuadroTexto 15"/>
              <p:cNvSpPr txBox="1">
                <a:spLocks noRot="1" noChangeAspect="1" noMove="1" noResize="1" noEditPoints="1" noAdjustHandles="1" noChangeArrowheads="1" noChangeShapeType="1" noTextEdit="1"/>
              </p:cNvSpPr>
              <p:nvPr/>
            </p:nvSpPr>
            <p:spPr>
              <a:xfrm>
                <a:off x="6030816" y="1612393"/>
                <a:ext cx="1942306" cy="400110"/>
              </a:xfrm>
              <a:prstGeom prst="rect">
                <a:avLst/>
              </a:prstGeom>
              <a:blipFill>
                <a:blip r:embed="rId5"/>
                <a:stretch>
                  <a:fillRect t="-9231" b="-26154"/>
                </a:stretch>
              </a:blipFill>
            </p:spPr>
            <p:txBody>
              <a:bodyPr/>
              <a:lstStyle/>
              <a:p>
                <a:r>
                  <a:rPr lang="es-ES">
                    <a:noFill/>
                  </a:rPr>
                  <a:t> </a:t>
                </a:r>
              </a:p>
            </p:txBody>
          </p:sp>
        </mc:Fallback>
      </mc:AlternateContent>
      <p:sp>
        <p:nvSpPr>
          <p:cNvPr id="17" name="Rectángulo 16"/>
          <p:cNvSpPr/>
          <p:nvPr/>
        </p:nvSpPr>
        <p:spPr>
          <a:xfrm>
            <a:off x="6447302" y="2008168"/>
            <a:ext cx="1109334" cy="1109334"/>
          </a:xfrm>
          <a:prstGeom prst="rect">
            <a:avLst/>
          </a:prstGeom>
          <a:noFill/>
          <a:ln w="190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 name="Flecha: a la derecha 1"/>
          <p:cNvSpPr/>
          <p:nvPr/>
        </p:nvSpPr>
        <p:spPr>
          <a:xfrm>
            <a:off x="2707958" y="2109589"/>
            <a:ext cx="530927" cy="262983"/>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39" name="Flecha: a la derecha 38"/>
          <p:cNvSpPr/>
          <p:nvPr/>
        </p:nvSpPr>
        <p:spPr>
          <a:xfrm>
            <a:off x="6095545" y="2106485"/>
            <a:ext cx="530927" cy="262983"/>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0" name="Flecha: a la derecha 39"/>
          <p:cNvSpPr/>
          <p:nvPr/>
        </p:nvSpPr>
        <p:spPr>
          <a:xfrm flipH="1">
            <a:off x="4483865" y="2109588"/>
            <a:ext cx="512456" cy="262983"/>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1" name="Flecha: a la derecha 40"/>
          <p:cNvSpPr/>
          <p:nvPr/>
        </p:nvSpPr>
        <p:spPr>
          <a:xfrm flipH="1">
            <a:off x="7369491" y="2106484"/>
            <a:ext cx="509936" cy="262983"/>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mc:AlternateContent xmlns:mc="http://schemas.openxmlformats.org/markup-compatibility/2006" xmlns:a14="http://schemas.microsoft.com/office/drawing/2010/main">
        <mc:Choice Requires="a14">
          <p:sp>
            <p:nvSpPr>
              <p:cNvPr id="30" name="CuadroTexto 29"/>
              <p:cNvSpPr txBox="1"/>
              <p:nvPr/>
            </p:nvSpPr>
            <p:spPr>
              <a:xfrm>
                <a:off x="3150750" y="1610788"/>
                <a:ext cx="1421250" cy="400110"/>
              </a:xfrm>
              <a:prstGeom prst="rect">
                <a:avLst/>
              </a:prstGeom>
              <a:noFill/>
            </p:spPr>
            <p:txBody>
              <a:bodyPr wrap="square" rtlCol="0">
                <a:spAutoFit/>
              </a:bodyPr>
              <a:lstStyle/>
              <a:p>
                <a:pPr algn="ctr">
                  <a:spcBef>
                    <a:spcPts val="1800"/>
                  </a:spcBef>
                </a:pPr>
                <a:r>
                  <a:rPr lang="es-ES" sz="2000" dirty="0"/>
                  <a:t>Tensión (</a:t>
                </a:r>
                <a14:m>
                  <m:oMath xmlns:m="http://schemas.openxmlformats.org/officeDocument/2006/math">
                    <m:r>
                      <a:rPr lang="es-ES" sz="2000" i="1" smtClean="0">
                        <a:latin typeface="Cambria Math" panose="02040503050406030204" pitchFamily="18" charset="0"/>
                        <a:ea typeface="Cambria Math" panose="02040503050406030204" pitchFamily="18" charset="0"/>
                      </a:rPr>
                      <m:t>𝜎</m:t>
                    </m:r>
                  </m:oMath>
                </a14:m>
                <a:r>
                  <a:rPr lang="es-ES" sz="2000" dirty="0"/>
                  <a:t>)</a:t>
                </a:r>
                <a:endParaRPr lang="es-ES" dirty="0"/>
              </a:p>
            </p:txBody>
          </p:sp>
        </mc:Choice>
        <mc:Fallback xmlns="">
          <p:sp>
            <p:nvSpPr>
              <p:cNvPr id="30" name="CuadroTexto 29"/>
              <p:cNvSpPr txBox="1">
                <a:spLocks noRot="1" noChangeAspect="1" noMove="1" noResize="1" noEditPoints="1" noAdjustHandles="1" noChangeArrowheads="1" noChangeShapeType="1" noTextEdit="1"/>
              </p:cNvSpPr>
              <p:nvPr/>
            </p:nvSpPr>
            <p:spPr>
              <a:xfrm>
                <a:off x="3150750" y="1610788"/>
                <a:ext cx="1421250" cy="400110"/>
              </a:xfrm>
              <a:prstGeom prst="rect">
                <a:avLst/>
              </a:prstGeom>
              <a:blipFill>
                <a:blip r:embed="rId6"/>
                <a:stretch>
                  <a:fillRect t="-7576" b="-25758"/>
                </a:stretch>
              </a:blipFill>
            </p:spPr>
            <p:txBody>
              <a:bodyPr/>
              <a:lstStyle/>
              <a:p>
                <a:r>
                  <a:rPr lang="es-ES">
                    <a:noFill/>
                  </a:rPr>
                  <a:t> </a:t>
                </a:r>
              </a:p>
            </p:txBody>
          </p:sp>
        </mc:Fallback>
      </mc:AlternateContent>
      <p:grpSp>
        <p:nvGrpSpPr>
          <p:cNvPr id="72" name="Grupo 71"/>
          <p:cNvGrpSpPr/>
          <p:nvPr/>
        </p:nvGrpSpPr>
        <p:grpSpPr>
          <a:xfrm>
            <a:off x="2055227" y="3782846"/>
            <a:ext cx="3213101" cy="2050932"/>
            <a:chOff x="1913012" y="1609948"/>
            <a:chExt cx="4664386" cy="2977292"/>
          </a:xfrm>
        </p:grpSpPr>
        <p:sp>
          <p:nvSpPr>
            <p:cNvPr id="73" name="3 Cubo"/>
            <p:cNvSpPr/>
            <p:nvPr/>
          </p:nvSpPr>
          <p:spPr>
            <a:xfrm>
              <a:off x="3050707" y="2289850"/>
              <a:ext cx="2232870" cy="2064876"/>
            </a:xfrm>
            <a:prstGeom prst="cube">
              <a:avLst/>
            </a:prstGeom>
            <a:solidFill>
              <a:srgbClr val="DDD9C3">
                <a:alpha val="64000"/>
              </a:srgbClr>
            </a:solidFill>
            <a:ln w="12700" cap="flat" cmpd="sng" algn="ctr">
              <a:solidFill>
                <a:sysClr val="windowText" lastClr="000000"/>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ES" sz="1800" b="0" i="0" u="none" strike="noStrike" kern="0" cap="none" spc="0" normalizeH="0" baseline="0" noProof="0">
                <a:ln>
                  <a:noFill/>
                </a:ln>
                <a:solidFill>
                  <a:prstClr val="black"/>
                </a:solidFill>
                <a:effectLst/>
                <a:uLnTx/>
                <a:uFillTx/>
                <a:latin typeface="Calibri"/>
                <a:ea typeface="+mn-ea"/>
                <a:cs typeface="+mn-cs"/>
              </a:endParaRPr>
            </a:p>
          </p:txBody>
        </p:sp>
        <p:cxnSp>
          <p:nvCxnSpPr>
            <p:cNvPr id="74" name="5 Conector recto"/>
            <p:cNvCxnSpPr/>
            <p:nvPr/>
          </p:nvCxnSpPr>
          <p:spPr>
            <a:xfrm flipH="1" flipV="1">
              <a:off x="3573414" y="3845422"/>
              <a:ext cx="2078706" cy="2"/>
            </a:xfrm>
            <a:prstGeom prst="line">
              <a:avLst/>
            </a:prstGeom>
            <a:noFill/>
            <a:ln w="12700" cap="flat" cmpd="sng" algn="ctr">
              <a:solidFill>
                <a:sysClr val="windowText" lastClr="000000"/>
              </a:solidFill>
              <a:prstDash val="dash"/>
              <a:headEnd type="triangle"/>
              <a:tailEnd type="none"/>
            </a:ln>
            <a:effectLst/>
          </p:spPr>
        </p:cxnSp>
        <p:cxnSp>
          <p:nvCxnSpPr>
            <p:cNvPr id="75" name="6 Conector recto"/>
            <p:cNvCxnSpPr/>
            <p:nvPr/>
          </p:nvCxnSpPr>
          <p:spPr>
            <a:xfrm>
              <a:off x="3573413" y="1916832"/>
              <a:ext cx="1" cy="1928589"/>
            </a:xfrm>
            <a:prstGeom prst="line">
              <a:avLst/>
            </a:prstGeom>
            <a:noFill/>
            <a:ln w="12700" cap="flat" cmpd="sng" algn="ctr">
              <a:solidFill>
                <a:sysClr val="windowText" lastClr="000000"/>
              </a:solidFill>
              <a:prstDash val="dash"/>
              <a:headEnd type="triangle"/>
              <a:tailEnd type="none"/>
            </a:ln>
            <a:effectLst/>
          </p:spPr>
        </p:cxnSp>
        <p:cxnSp>
          <p:nvCxnSpPr>
            <p:cNvPr id="76" name="10 Conector recto"/>
            <p:cNvCxnSpPr/>
            <p:nvPr/>
          </p:nvCxnSpPr>
          <p:spPr>
            <a:xfrm flipV="1">
              <a:off x="2788920" y="3845424"/>
              <a:ext cx="784493" cy="741816"/>
            </a:xfrm>
            <a:prstGeom prst="line">
              <a:avLst/>
            </a:prstGeom>
            <a:noFill/>
            <a:ln w="12700" cap="flat" cmpd="sng" algn="ctr">
              <a:solidFill>
                <a:sysClr val="windowText" lastClr="000000"/>
              </a:solidFill>
              <a:prstDash val="dash"/>
              <a:headEnd type="triangle"/>
            </a:ln>
            <a:effectLst/>
          </p:spPr>
        </p:cxnSp>
        <p:cxnSp>
          <p:nvCxnSpPr>
            <p:cNvPr id="77" name="2 Conector recto de flecha"/>
            <p:cNvCxnSpPr/>
            <p:nvPr/>
          </p:nvCxnSpPr>
          <p:spPr>
            <a:xfrm flipV="1">
              <a:off x="3851920" y="3271844"/>
              <a:ext cx="0" cy="432048"/>
            </a:xfrm>
            <a:prstGeom prst="straightConnector1">
              <a:avLst/>
            </a:prstGeom>
            <a:noFill/>
            <a:ln w="19050" cap="flat" cmpd="sng" algn="ctr">
              <a:solidFill>
                <a:sysClr val="windowText" lastClr="000000"/>
              </a:solidFill>
              <a:prstDash val="solid"/>
              <a:headEnd type="none"/>
              <a:tailEnd type="triangle"/>
            </a:ln>
            <a:effectLst/>
          </p:spPr>
        </p:cxnSp>
        <p:cxnSp>
          <p:nvCxnSpPr>
            <p:cNvPr id="78" name="7 Conector recto de flecha"/>
            <p:cNvCxnSpPr/>
            <p:nvPr/>
          </p:nvCxnSpPr>
          <p:spPr>
            <a:xfrm>
              <a:off x="3851920" y="3703892"/>
              <a:ext cx="432048" cy="0"/>
            </a:xfrm>
            <a:prstGeom prst="straightConnector1">
              <a:avLst/>
            </a:prstGeom>
            <a:noFill/>
            <a:ln w="19050" cap="flat" cmpd="sng" algn="ctr">
              <a:solidFill>
                <a:sysClr val="windowText" lastClr="000000"/>
              </a:solidFill>
              <a:prstDash val="solid"/>
              <a:headEnd type="none"/>
              <a:tailEnd type="triangle"/>
            </a:ln>
            <a:effectLst/>
          </p:spPr>
        </p:cxnSp>
        <p:cxnSp>
          <p:nvCxnSpPr>
            <p:cNvPr id="79" name="20 Conector recto de flecha"/>
            <p:cNvCxnSpPr/>
            <p:nvPr/>
          </p:nvCxnSpPr>
          <p:spPr>
            <a:xfrm flipV="1">
              <a:off x="4152809" y="1700808"/>
              <a:ext cx="0" cy="792088"/>
            </a:xfrm>
            <a:prstGeom prst="straightConnector1">
              <a:avLst/>
            </a:prstGeom>
            <a:noFill/>
            <a:ln w="19050" cap="flat" cmpd="sng" algn="ctr">
              <a:solidFill>
                <a:sysClr val="windowText" lastClr="000000"/>
              </a:solidFill>
              <a:prstDash val="solid"/>
              <a:headEnd type="none"/>
              <a:tailEnd type="triangle"/>
            </a:ln>
            <a:effectLst/>
          </p:spPr>
        </p:cxnSp>
        <p:cxnSp>
          <p:nvCxnSpPr>
            <p:cNvPr id="80" name="22 Conector recto de flecha"/>
            <p:cNvCxnSpPr/>
            <p:nvPr/>
          </p:nvCxnSpPr>
          <p:spPr>
            <a:xfrm flipH="1">
              <a:off x="3905032" y="2492896"/>
              <a:ext cx="247778" cy="252028"/>
            </a:xfrm>
            <a:prstGeom prst="straightConnector1">
              <a:avLst/>
            </a:prstGeom>
            <a:noFill/>
            <a:ln w="19050" cap="flat" cmpd="sng" algn="ctr">
              <a:solidFill>
                <a:sysClr val="windowText" lastClr="000000"/>
              </a:solidFill>
              <a:prstDash val="solid"/>
              <a:headEnd type="none"/>
              <a:tailEnd type="triangle"/>
            </a:ln>
            <a:effectLst/>
          </p:spPr>
        </p:cxnSp>
        <p:cxnSp>
          <p:nvCxnSpPr>
            <p:cNvPr id="81" name="25 Conector recto de flecha"/>
            <p:cNvCxnSpPr/>
            <p:nvPr/>
          </p:nvCxnSpPr>
          <p:spPr>
            <a:xfrm flipV="1">
              <a:off x="5067553" y="2918656"/>
              <a:ext cx="0" cy="432048"/>
            </a:xfrm>
            <a:prstGeom prst="straightConnector1">
              <a:avLst/>
            </a:prstGeom>
            <a:noFill/>
            <a:ln w="19050" cap="flat" cmpd="sng" algn="ctr">
              <a:solidFill>
                <a:sysClr val="windowText" lastClr="000000"/>
              </a:solidFill>
              <a:prstDash val="solid"/>
              <a:headEnd type="none"/>
              <a:tailEnd type="triangle"/>
            </a:ln>
            <a:effectLst/>
          </p:spPr>
        </p:cxnSp>
        <p:cxnSp>
          <p:nvCxnSpPr>
            <p:cNvPr id="82" name="27 Conector recto de flecha"/>
            <p:cNvCxnSpPr/>
            <p:nvPr/>
          </p:nvCxnSpPr>
          <p:spPr>
            <a:xfrm flipH="1">
              <a:off x="4819777" y="3350704"/>
              <a:ext cx="247777" cy="252028"/>
            </a:xfrm>
            <a:prstGeom prst="straightConnector1">
              <a:avLst/>
            </a:prstGeom>
            <a:noFill/>
            <a:ln w="19050" cap="flat" cmpd="sng" algn="ctr">
              <a:solidFill>
                <a:sysClr val="windowText" lastClr="000000"/>
              </a:solidFill>
              <a:prstDash val="solid"/>
              <a:headEnd type="none"/>
              <a:tailEnd type="triangle"/>
            </a:ln>
            <a:effectLst/>
          </p:spPr>
        </p:cxnSp>
        <mc:AlternateContent xmlns:mc="http://schemas.openxmlformats.org/markup-compatibility/2006" xmlns:a14="http://schemas.microsoft.com/office/drawing/2010/main">
          <mc:Choice Requires="a14">
            <p:sp>
              <p:nvSpPr>
                <p:cNvPr id="83" name="17 CuadroTexto"/>
                <p:cNvSpPr txBox="1"/>
                <p:nvPr/>
              </p:nvSpPr>
              <p:spPr>
                <a:xfrm>
                  <a:off x="5442461" y="2847454"/>
                  <a:ext cx="814838" cy="536151"/>
                </a:xfrm>
                <a:prstGeom prst="rect">
                  <a:avLst/>
                </a:prstGeom>
                <a:noFill/>
              </p:spPr>
              <p:txBody>
                <a:bodyPr wrap="none" rtlCol="0">
                  <a:spAutoFit/>
                </a:bodyPr>
                <a:lstStyle/>
                <a:p>
                  <a:pPr defTabSz="914400"/>
                  <a14:m>
                    <m:oMathPara xmlns:m="http://schemas.openxmlformats.org/officeDocument/2006/math">
                      <m:oMathParaPr>
                        <m:jc m:val="centerGroup"/>
                      </m:oMathParaPr>
                      <m:oMath xmlns:m="http://schemas.openxmlformats.org/officeDocument/2006/math">
                        <m:sSub>
                          <m:sSubPr>
                            <m:ctrlPr>
                              <a:rPr lang="el-GR" i="1" smtClean="0">
                                <a:solidFill>
                                  <a:prstClr val="black"/>
                                </a:solidFill>
                                <a:latin typeface="Cambria Math" panose="02040503050406030204" pitchFamily="18" charset="0"/>
                              </a:rPr>
                            </m:ctrlPr>
                          </m:sSubPr>
                          <m:e>
                            <m:r>
                              <m:rPr>
                                <m:nor/>
                              </m:rPr>
                              <a:rPr lang="el-GR" i="1" dirty="0">
                                <a:solidFill>
                                  <a:prstClr val="black"/>
                                </a:solidFill>
                                <a:latin typeface="Times New Roman" panose="02020603050405020304" pitchFamily="18" charset="0"/>
                                <a:cs typeface="Times New Roman" panose="02020603050405020304" pitchFamily="18" charset="0"/>
                              </a:rPr>
                              <m:t>σ</m:t>
                            </m:r>
                          </m:e>
                          <m:sub>
                            <m:r>
                              <a:rPr lang="es-ES" b="0" i="1" dirty="0" smtClean="0">
                                <a:solidFill>
                                  <a:prstClr val="black"/>
                                </a:solidFill>
                                <a:latin typeface="Cambria Math" panose="02040503050406030204" pitchFamily="18" charset="0"/>
                                <a:cs typeface="Times New Roman" panose="02020603050405020304" pitchFamily="18" charset="0"/>
                              </a:rPr>
                              <m:t>23</m:t>
                            </m:r>
                          </m:sub>
                        </m:sSub>
                      </m:oMath>
                    </m:oMathPara>
                  </a14:m>
                  <a:endParaRPr lang="es-ES" dirty="0">
                    <a:solidFill>
                      <a:prstClr val="black"/>
                    </a:solidFill>
                    <a:latin typeface="Times New Roman" panose="02020603050405020304" pitchFamily="18" charset="0"/>
                    <a:cs typeface="Times New Roman" panose="02020603050405020304" pitchFamily="18" charset="0"/>
                  </a:endParaRPr>
                </a:p>
              </p:txBody>
            </p:sp>
          </mc:Choice>
          <mc:Fallback xmlns="">
            <p:sp>
              <p:nvSpPr>
                <p:cNvPr id="83" name="17 CuadroTexto"/>
                <p:cNvSpPr txBox="1">
                  <a:spLocks noRot="1" noChangeAspect="1" noMove="1" noResize="1" noEditPoints="1" noAdjustHandles="1" noChangeArrowheads="1" noChangeShapeType="1" noTextEdit="1"/>
                </p:cNvSpPr>
                <p:nvPr/>
              </p:nvSpPr>
              <p:spPr>
                <a:xfrm>
                  <a:off x="5442461" y="2847454"/>
                  <a:ext cx="814838" cy="536151"/>
                </a:xfrm>
                <a:prstGeom prst="rect">
                  <a:avLst/>
                </a:prstGeom>
                <a:blipFill>
                  <a:blip r:embed="rId7"/>
                  <a:stretch>
                    <a:fillRect/>
                  </a:stretch>
                </a:blipFill>
              </p:spPr>
              <p:txBody>
                <a:bodyPr/>
                <a:lstStyle/>
                <a:p>
                  <a:r>
                    <a:rPr lang="es-ES">
                      <a:noFill/>
                    </a:rPr>
                    <a:t> </a:t>
                  </a:r>
                </a:p>
              </p:txBody>
            </p:sp>
          </mc:Fallback>
        </mc:AlternateContent>
        <mc:AlternateContent xmlns:mc="http://schemas.openxmlformats.org/markup-compatibility/2006" xmlns:a14="http://schemas.microsoft.com/office/drawing/2010/main">
          <mc:Choice Requires="a14">
            <p:sp>
              <p:nvSpPr>
                <p:cNvPr id="84" name="38 CuadroTexto"/>
                <p:cNvSpPr txBox="1"/>
                <p:nvPr/>
              </p:nvSpPr>
              <p:spPr>
                <a:xfrm>
                  <a:off x="4845825" y="2508342"/>
                  <a:ext cx="561309" cy="369331"/>
                </a:xfrm>
                <a:prstGeom prst="rect">
                  <a:avLst/>
                </a:prstGeom>
                <a:noFill/>
              </p:spPr>
              <p:txBody>
                <a:bodyPr wrap="none" rtlCol="0">
                  <a:spAutoFit/>
                </a:bodyPr>
                <a:lstStyle/>
                <a:p>
                  <a:pPr defTabSz="914400"/>
                  <a14:m>
                    <m:oMathPara xmlns:m="http://schemas.openxmlformats.org/officeDocument/2006/math">
                      <m:oMathParaPr>
                        <m:jc m:val="centerGroup"/>
                      </m:oMathParaPr>
                      <m:oMath xmlns:m="http://schemas.openxmlformats.org/officeDocument/2006/math">
                        <m:sSub>
                          <m:sSubPr>
                            <m:ctrlPr>
                              <a:rPr lang="el-GR" i="1" smtClean="0">
                                <a:solidFill>
                                  <a:prstClr val="black"/>
                                </a:solidFill>
                                <a:latin typeface="Cambria Math" panose="02040503050406030204" pitchFamily="18" charset="0"/>
                              </a:rPr>
                            </m:ctrlPr>
                          </m:sSubPr>
                          <m:e>
                            <m:r>
                              <m:rPr>
                                <m:nor/>
                              </m:rPr>
                              <a:rPr lang="el-GR" i="1" dirty="0">
                                <a:solidFill>
                                  <a:prstClr val="black"/>
                                </a:solidFill>
                                <a:latin typeface="Times New Roman" panose="02020603050405020304" pitchFamily="18" charset="0"/>
                                <a:cs typeface="Times New Roman" panose="02020603050405020304" pitchFamily="18" charset="0"/>
                              </a:rPr>
                              <m:t>σ</m:t>
                            </m:r>
                          </m:e>
                          <m:sub>
                            <m:r>
                              <a:rPr lang="es-ES_tradnl" i="1" smtClean="0">
                                <a:solidFill>
                                  <a:prstClr val="black"/>
                                </a:solidFill>
                                <a:latin typeface="Cambria Math"/>
                              </a:rPr>
                              <m:t>22</m:t>
                            </m:r>
                          </m:sub>
                        </m:sSub>
                      </m:oMath>
                    </m:oMathPara>
                  </a14:m>
                  <a:endParaRPr lang="es-ES" dirty="0">
                    <a:solidFill>
                      <a:prstClr val="black"/>
                    </a:solidFill>
                    <a:latin typeface="Times New Roman" panose="02020603050405020304" pitchFamily="18" charset="0"/>
                    <a:cs typeface="Times New Roman" panose="02020603050405020304" pitchFamily="18" charset="0"/>
                  </a:endParaRPr>
                </a:p>
              </p:txBody>
            </p:sp>
          </mc:Choice>
          <mc:Fallback xmlns="">
            <p:sp>
              <p:nvSpPr>
                <p:cNvPr id="166" name="38 CuadroTexto"/>
                <p:cNvSpPr txBox="1">
                  <a:spLocks noRot="1" noChangeAspect="1" noMove="1" noResize="1" noEditPoints="1" noAdjustHandles="1" noChangeArrowheads="1" noChangeShapeType="1" noTextEdit="1"/>
                </p:cNvSpPr>
                <p:nvPr/>
              </p:nvSpPr>
              <p:spPr>
                <a:xfrm>
                  <a:off x="4845825" y="2508342"/>
                  <a:ext cx="561309" cy="369331"/>
                </a:xfrm>
                <a:prstGeom prst="rect">
                  <a:avLst/>
                </a:prstGeom>
                <a:blipFill>
                  <a:blip r:embed="rId8"/>
                  <a:stretch>
                    <a:fillRect r="-18750" b="-48780"/>
                  </a:stretch>
                </a:blipFill>
              </p:spPr>
              <p:txBody>
                <a:bodyPr/>
                <a:lstStyle/>
                <a:p>
                  <a:r>
                    <a:rPr lang="es-ES">
                      <a:noFill/>
                    </a:rPr>
                    <a:t> </a:t>
                  </a:r>
                </a:p>
              </p:txBody>
            </p:sp>
          </mc:Fallback>
        </mc:AlternateContent>
        <mc:AlternateContent xmlns:mc="http://schemas.openxmlformats.org/markup-compatibility/2006" xmlns:a14="http://schemas.microsoft.com/office/drawing/2010/main">
          <mc:Choice Requires="a14">
            <p:sp>
              <p:nvSpPr>
                <p:cNvPr id="85" name="39 CuadroTexto"/>
                <p:cNvSpPr txBox="1"/>
                <p:nvPr/>
              </p:nvSpPr>
              <p:spPr>
                <a:xfrm>
                  <a:off x="4702719" y="3361772"/>
                  <a:ext cx="814838" cy="536151"/>
                </a:xfrm>
                <a:prstGeom prst="rect">
                  <a:avLst/>
                </a:prstGeom>
                <a:noFill/>
              </p:spPr>
              <p:txBody>
                <a:bodyPr wrap="none" rtlCol="0">
                  <a:spAutoFit/>
                </a:bodyPr>
                <a:lstStyle/>
                <a:p>
                  <a:pPr defTabSz="914400"/>
                  <a14:m>
                    <m:oMathPara xmlns:m="http://schemas.openxmlformats.org/officeDocument/2006/math">
                      <m:oMathParaPr>
                        <m:jc m:val="centerGroup"/>
                      </m:oMathParaPr>
                      <m:oMath xmlns:m="http://schemas.openxmlformats.org/officeDocument/2006/math">
                        <m:sSub>
                          <m:sSubPr>
                            <m:ctrlPr>
                              <a:rPr lang="el-GR" i="1" smtClean="0">
                                <a:solidFill>
                                  <a:prstClr val="black"/>
                                </a:solidFill>
                                <a:latin typeface="Cambria Math" panose="02040503050406030204" pitchFamily="18" charset="0"/>
                              </a:rPr>
                            </m:ctrlPr>
                          </m:sSubPr>
                          <m:e>
                            <m:r>
                              <m:rPr>
                                <m:nor/>
                              </m:rPr>
                              <a:rPr lang="el-GR" i="1" dirty="0">
                                <a:solidFill>
                                  <a:prstClr val="black"/>
                                </a:solidFill>
                                <a:latin typeface="Times New Roman" panose="02020603050405020304" pitchFamily="18" charset="0"/>
                                <a:cs typeface="Times New Roman" panose="02020603050405020304" pitchFamily="18" charset="0"/>
                              </a:rPr>
                              <m:t>σ</m:t>
                            </m:r>
                          </m:e>
                          <m:sub>
                            <m:r>
                              <a:rPr lang="es-ES_tradnl" i="1" smtClean="0">
                                <a:solidFill>
                                  <a:prstClr val="black"/>
                                </a:solidFill>
                                <a:latin typeface="Cambria Math"/>
                              </a:rPr>
                              <m:t>2</m:t>
                            </m:r>
                            <m:r>
                              <a:rPr lang="es-ES" b="0" i="1" smtClean="0">
                                <a:solidFill>
                                  <a:prstClr val="black"/>
                                </a:solidFill>
                                <a:latin typeface="Cambria Math" panose="02040503050406030204" pitchFamily="18" charset="0"/>
                              </a:rPr>
                              <m:t>1</m:t>
                            </m:r>
                          </m:sub>
                        </m:sSub>
                      </m:oMath>
                    </m:oMathPara>
                  </a14:m>
                  <a:endParaRPr lang="es-ES" dirty="0">
                    <a:solidFill>
                      <a:prstClr val="black"/>
                    </a:solidFill>
                    <a:latin typeface="Times New Roman" panose="02020603050405020304" pitchFamily="18" charset="0"/>
                    <a:cs typeface="Times New Roman" panose="02020603050405020304" pitchFamily="18" charset="0"/>
                  </a:endParaRPr>
                </a:p>
              </p:txBody>
            </p:sp>
          </mc:Choice>
          <mc:Fallback xmlns="">
            <p:sp>
              <p:nvSpPr>
                <p:cNvPr id="85" name="39 CuadroTexto"/>
                <p:cNvSpPr txBox="1">
                  <a:spLocks noRot="1" noChangeAspect="1" noMove="1" noResize="1" noEditPoints="1" noAdjustHandles="1" noChangeArrowheads="1" noChangeShapeType="1" noTextEdit="1"/>
                </p:cNvSpPr>
                <p:nvPr/>
              </p:nvSpPr>
              <p:spPr>
                <a:xfrm>
                  <a:off x="4702719" y="3361772"/>
                  <a:ext cx="814838" cy="536151"/>
                </a:xfrm>
                <a:prstGeom prst="rect">
                  <a:avLst/>
                </a:prstGeom>
                <a:blipFill>
                  <a:blip r:embed="rId9"/>
                  <a:stretch>
                    <a:fillRect b="-1667"/>
                  </a:stretch>
                </a:blipFill>
              </p:spPr>
              <p:txBody>
                <a:bodyPr/>
                <a:lstStyle/>
                <a:p>
                  <a:r>
                    <a:rPr lang="es-ES">
                      <a:noFill/>
                    </a:rPr>
                    <a:t> </a:t>
                  </a:r>
                </a:p>
              </p:txBody>
            </p:sp>
          </mc:Fallback>
        </mc:AlternateContent>
        <mc:AlternateContent xmlns:mc="http://schemas.openxmlformats.org/markup-compatibility/2006" xmlns:a14="http://schemas.microsoft.com/office/drawing/2010/main">
          <mc:Choice Requires="a14">
            <p:sp>
              <p:nvSpPr>
                <p:cNvPr id="86" name="40 CuadroTexto"/>
                <p:cNvSpPr txBox="1"/>
                <p:nvPr/>
              </p:nvSpPr>
              <p:spPr>
                <a:xfrm>
                  <a:off x="4175155" y="2339532"/>
                  <a:ext cx="561309" cy="369331"/>
                </a:xfrm>
                <a:prstGeom prst="rect">
                  <a:avLst/>
                </a:prstGeom>
                <a:noFill/>
              </p:spPr>
              <p:txBody>
                <a:bodyPr wrap="none" rtlCol="0">
                  <a:spAutoFit/>
                </a:bodyPr>
                <a:lstStyle/>
                <a:p>
                  <a:pPr defTabSz="914400"/>
                  <a14:m>
                    <m:oMathPara xmlns:m="http://schemas.openxmlformats.org/officeDocument/2006/math">
                      <m:oMathParaPr>
                        <m:jc m:val="centerGroup"/>
                      </m:oMathParaPr>
                      <m:oMath xmlns:m="http://schemas.openxmlformats.org/officeDocument/2006/math">
                        <m:sSub>
                          <m:sSubPr>
                            <m:ctrlPr>
                              <a:rPr lang="el-GR" i="1" smtClean="0">
                                <a:solidFill>
                                  <a:prstClr val="black"/>
                                </a:solidFill>
                                <a:latin typeface="Cambria Math" panose="02040503050406030204" pitchFamily="18" charset="0"/>
                              </a:rPr>
                            </m:ctrlPr>
                          </m:sSubPr>
                          <m:e>
                            <m:r>
                              <m:rPr>
                                <m:nor/>
                              </m:rPr>
                              <a:rPr lang="el-GR" i="1" dirty="0">
                                <a:solidFill>
                                  <a:prstClr val="black"/>
                                </a:solidFill>
                                <a:latin typeface="Times New Roman" panose="02020603050405020304" pitchFamily="18" charset="0"/>
                                <a:cs typeface="Times New Roman" panose="02020603050405020304" pitchFamily="18" charset="0"/>
                              </a:rPr>
                              <m:t>σ</m:t>
                            </m:r>
                          </m:e>
                          <m:sub>
                            <m:r>
                              <a:rPr lang="es-ES_tradnl" i="1" smtClean="0">
                                <a:solidFill>
                                  <a:prstClr val="black"/>
                                </a:solidFill>
                                <a:latin typeface="Cambria Math"/>
                              </a:rPr>
                              <m:t>33</m:t>
                            </m:r>
                          </m:sub>
                        </m:sSub>
                      </m:oMath>
                    </m:oMathPara>
                  </a14:m>
                  <a:endParaRPr lang="es-ES" dirty="0">
                    <a:solidFill>
                      <a:prstClr val="black"/>
                    </a:solidFill>
                    <a:latin typeface="Times New Roman" panose="02020603050405020304" pitchFamily="18" charset="0"/>
                    <a:cs typeface="Times New Roman" panose="02020603050405020304" pitchFamily="18" charset="0"/>
                  </a:endParaRPr>
                </a:p>
              </p:txBody>
            </p:sp>
          </mc:Choice>
          <mc:Fallback xmlns="">
            <p:sp>
              <p:nvSpPr>
                <p:cNvPr id="168" name="40 CuadroTexto"/>
                <p:cNvSpPr txBox="1">
                  <a:spLocks noRot="1" noChangeAspect="1" noMove="1" noResize="1" noEditPoints="1" noAdjustHandles="1" noChangeArrowheads="1" noChangeShapeType="1" noTextEdit="1"/>
                </p:cNvSpPr>
                <p:nvPr/>
              </p:nvSpPr>
              <p:spPr>
                <a:xfrm>
                  <a:off x="4175155" y="2339532"/>
                  <a:ext cx="561309" cy="369331"/>
                </a:xfrm>
                <a:prstGeom prst="rect">
                  <a:avLst/>
                </a:prstGeom>
                <a:blipFill>
                  <a:blip r:embed="rId10"/>
                  <a:stretch>
                    <a:fillRect r="-18750" b="-45238"/>
                  </a:stretch>
                </a:blipFill>
              </p:spPr>
              <p:txBody>
                <a:bodyPr/>
                <a:lstStyle/>
                <a:p>
                  <a:r>
                    <a:rPr lang="es-ES">
                      <a:noFill/>
                    </a:rPr>
                    <a:t> </a:t>
                  </a:r>
                </a:p>
              </p:txBody>
            </p:sp>
          </mc:Fallback>
        </mc:AlternateContent>
        <mc:AlternateContent xmlns:mc="http://schemas.openxmlformats.org/markup-compatibility/2006" xmlns:a14="http://schemas.microsoft.com/office/drawing/2010/main">
          <mc:Choice Requires="a14">
            <p:sp>
              <p:nvSpPr>
                <p:cNvPr id="87" name="41 CuadroTexto"/>
                <p:cNvSpPr txBox="1"/>
                <p:nvPr/>
              </p:nvSpPr>
              <p:spPr>
                <a:xfrm>
                  <a:off x="3540662" y="1609948"/>
                  <a:ext cx="814838" cy="536151"/>
                </a:xfrm>
                <a:prstGeom prst="rect">
                  <a:avLst/>
                </a:prstGeom>
                <a:noFill/>
              </p:spPr>
              <p:txBody>
                <a:bodyPr wrap="none" rtlCol="0">
                  <a:spAutoFit/>
                </a:bodyPr>
                <a:lstStyle/>
                <a:p>
                  <a:pPr defTabSz="914400"/>
                  <a14:m>
                    <m:oMathPara xmlns:m="http://schemas.openxmlformats.org/officeDocument/2006/math">
                      <m:oMathParaPr>
                        <m:jc m:val="centerGroup"/>
                      </m:oMathParaPr>
                      <m:oMath xmlns:m="http://schemas.openxmlformats.org/officeDocument/2006/math">
                        <m:sSub>
                          <m:sSubPr>
                            <m:ctrlPr>
                              <a:rPr lang="el-GR" i="1" smtClean="0">
                                <a:solidFill>
                                  <a:prstClr val="black"/>
                                </a:solidFill>
                                <a:latin typeface="Cambria Math" panose="02040503050406030204" pitchFamily="18" charset="0"/>
                              </a:rPr>
                            </m:ctrlPr>
                          </m:sSubPr>
                          <m:e>
                            <m:r>
                              <m:rPr>
                                <m:nor/>
                              </m:rPr>
                              <a:rPr lang="el-GR" i="1" dirty="0">
                                <a:solidFill>
                                  <a:prstClr val="black"/>
                                </a:solidFill>
                                <a:latin typeface="Times New Roman" panose="02020603050405020304" pitchFamily="18" charset="0"/>
                                <a:cs typeface="Times New Roman" panose="02020603050405020304" pitchFamily="18" charset="0"/>
                              </a:rPr>
                              <m:t>σ</m:t>
                            </m:r>
                          </m:e>
                          <m:sub>
                            <m:r>
                              <a:rPr lang="es-ES" b="0" i="1" dirty="0" smtClean="0">
                                <a:solidFill>
                                  <a:prstClr val="black"/>
                                </a:solidFill>
                                <a:latin typeface="Cambria Math" panose="02040503050406030204" pitchFamily="18" charset="0"/>
                                <a:cs typeface="Times New Roman" panose="02020603050405020304" pitchFamily="18" charset="0"/>
                              </a:rPr>
                              <m:t>3</m:t>
                            </m:r>
                            <m:r>
                              <a:rPr lang="es-ES_tradnl" i="1" smtClean="0">
                                <a:solidFill>
                                  <a:prstClr val="black"/>
                                </a:solidFill>
                                <a:latin typeface="Cambria Math"/>
                              </a:rPr>
                              <m:t>2</m:t>
                            </m:r>
                          </m:sub>
                        </m:sSub>
                      </m:oMath>
                    </m:oMathPara>
                  </a14:m>
                  <a:endParaRPr lang="es-ES" dirty="0">
                    <a:solidFill>
                      <a:prstClr val="black"/>
                    </a:solidFill>
                    <a:latin typeface="Times New Roman" panose="02020603050405020304" pitchFamily="18" charset="0"/>
                    <a:cs typeface="Times New Roman" panose="02020603050405020304" pitchFamily="18" charset="0"/>
                  </a:endParaRPr>
                </a:p>
              </p:txBody>
            </p:sp>
          </mc:Choice>
          <mc:Fallback xmlns="">
            <p:sp>
              <p:nvSpPr>
                <p:cNvPr id="87" name="41 CuadroTexto"/>
                <p:cNvSpPr txBox="1">
                  <a:spLocks noRot="1" noChangeAspect="1" noMove="1" noResize="1" noEditPoints="1" noAdjustHandles="1" noChangeArrowheads="1" noChangeShapeType="1" noTextEdit="1"/>
                </p:cNvSpPr>
                <p:nvPr/>
              </p:nvSpPr>
              <p:spPr>
                <a:xfrm>
                  <a:off x="3540662" y="1609948"/>
                  <a:ext cx="814838" cy="536151"/>
                </a:xfrm>
                <a:prstGeom prst="rect">
                  <a:avLst/>
                </a:prstGeom>
                <a:blipFill>
                  <a:blip r:embed="rId11"/>
                  <a:stretch>
                    <a:fillRect b="-1667"/>
                  </a:stretch>
                </a:blipFill>
              </p:spPr>
              <p:txBody>
                <a:bodyPr/>
                <a:lstStyle/>
                <a:p>
                  <a:r>
                    <a:rPr lang="es-ES">
                      <a:noFill/>
                    </a:rPr>
                    <a:t> </a:t>
                  </a:r>
                </a:p>
              </p:txBody>
            </p:sp>
          </mc:Fallback>
        </mc:AlternateContent>
        <mc:AlternateContent xmlns:mc="http://schemas.openxmlformats.org/markup-compatibility/2006" xmlns:a14="http://schemas.microsoft.com/office/drawing/2010/main">
          <mc:Choice Requires="a14">
            <p:sp>
              <p:nvSpPr>
                <p:cNvPr id="88" name="42 CuadroTexto"/>
                <p:cNvSpPr txBox="1"/>
                <p:nvPr/>
              </p:nvSpPr>
              <p:spPr>
                <a:xfrm>
                  <a:off x="3449856" y="2148088"/>
                  <a:ext cx="814838" cy="536151"/>
                </a:xfrm>
                <a:prstGeom prst="rect">
                  <a:avLst/>
                </a:prstGeom>
                <a:noFill/>
              </p:spPr>
              <p:txBody>
                <a:bodyPr wrap="none" rtlCol="0">
                  <a:spAutoFit/>
                </a:bodyPr>
                <a:lstStyle/>
                <a:p>
                  <a:pPr defTabSz="914400"/>
                  <a14:m>
                    <m:oMathPara xmlns:m="http://schemas.openxmlformats.org/officeDocument/2006/math">
                      <m:oMathParaPr>
                        <m:jc m:val="centerGroup"/>
                      </m:oMathParaPr>
                      <m:oMath xmlns:m="http://schemas.openxmlformats.org/officeDocument/2006/math">
                        <m:sSub>
                          <m:sSubPr>
                            <m:ctrlPr>
                              <a:rPr lang="el-GR" i="1" smtClean="0">
                                <a:solidFill>
                                  <a:prstClr val="black"/>
                                </a:solidFill>
                                <a:latin typeface="Cambria Math" panose="02040503050406030204" pitchFamily="18" charset="0"/>
                              </a:rPr>
                            </m:ctrlPr>
                          </m:sSubPr>
                          <m:e>
                            <m:r>
                              <m:rPr>
                                <m:nor/>
                              </m:rPr>
                              <a:rPr lang="el-GR" i="1" dirty="0">
                                <a:solidFill>
                                  <a:prstClr val="black"/>
                                </a:solidFill>
                                <a:latin typeface="Times New Roman" panose="02020603050405020304" pitchFamily="18" charset="0"/>
                                <a:cs typeface="Times New Roman" panose="02020603050405020304" pitchFamily="18" charset="0"/>
                              </a:rPr>
                              <m:t>σ</m:t>
                            </m:r>
                          </m:e>
                          <m:sub>
                            <m:r>
                              <a:rPr lang="es-ES_tradnl" i="1" smtClean="0">
                                <a:solidFill>
                                  <a:prstClr val="black"/>
                                </a:solidFill>
                                <a:latin typeface="Cambria Math"/>
                              </a:rPr>
                              <m:t>3</m:t>
                            </m:r>
                            <m:r>
                              <a:rPr lang="es-ES" b="0" i="1" smtClean="0">
                                <a:solidFill>
                                  <a:prstClr val="black"/>
                                </a:solidFill>
                                <a:latin typeface="Cambria Math" panose="02040503050406030204" pitchFamily="18" charset="0"/>
                              </a:rPr>
                              <m:t>1</m:t>
                            </m:r>
                          </m:sub>
                        </m:sSub>
                      </m:oMath>
                    </m:oMathPara>
                  </a14:m>
                  <a:endParaRPr lang="es-ES" dirty="0">
                    <a:solidFill>
                      <a:prstClr val="black"/>
                    </a:solidFill>
                    <a:latin typeface="Times New Roman" panose="02020603050405020304" pitchFamily="18" charset="0"/>
                    <a:cs typeface="Times New Roman" panose="02020603050405020304" pitchFamily="18" charset="0"/>
                  </a:endParaRPr>
                </a:p>
              </p:txBody>
            </p:sp>
          </mc:Choice>
          <mc:Fallback xmlns="">
            <p:sp>
              <p:nvSpPr>
                <p:cNvPr id="88" name="42 CuadroTexto"/>
                <p:cNvSpPr txBox="1">
                  <a:spLocks noRot="1" noChangeAspect="1" noMove="1" noResize="1" noEditPoints="1" noAdjustHandles="1" noChangeArrowheads="1" noChangeShapeType="1" noTextEdit="1"/>
                </p:cNvSpPr>
                <p:nvPr/>
              </p:nvSpPr>
              <p:spPr>
                <a:xfrm>
                  <a:off x="3449856" y="2148088"/>
                  <a:ext cx="814838" cy="536151"/>
                </a:xfrm>
                <a:prstGeom prst="rect">
                  <a:avLst/>
                </a:prstGeom>
                <a:blipFill>
                  <a:blip r:embed="rId12"/>
                  <a:stretch>
                    <a:fillRect/>
                  </a:stretch>
                </a:blipFill>
              </p:spPr>
              <p:txBody>
                <a:bodyPr/>
                <a:lstStyle/>
                <a:p>
                  <a:r>
                    <a:rPr lang="es-ES">
                      <a:noFill/>
                    </a:rPr>
                    <a:t> </a:t>
                  </a:r>
                </a:p>
              </p:txBody>
            </p:sp>
          </mc:Fallback>
        </mc:AlternateContent>
        <mc:AlternateContent xmlns:mc="http://schemas.openxmlformats.org/markup-compatibility/2006" xmlns:a14="http://schemas.microsoft.com/office/drawing/2010/main">
          <mc:Choice Requires="a14">
            <p:sp>
              <p:nvSpPr>
                <p:cNvPr id="89" name="43 CuadroTexto"/>
                <p:cNvSpPr txBox="1"/>
                <p:nvPr/>
              </p:nvSpPr>
              <p:spPr>
                <a:xfrm>
                  <a:off x="3888714" y="3206194"/>
                  <a:ext cx="807112" cy="536151"/>
                </a:xfrm>
                <a:prstGeom prst="rect">
                  <a:avLst/>
                </a:prstGeom>
                <a:noFill/>
              </p:spPr>
              <p:txBody>
                <a:bodyPr wrap="none" rtlCol="0">
                  <a:spAutoFit/>
                </a:bodyPr>
                <a:lstStyle/>
                <a:p>
                  <a:pPr defTabSz="914400"/>
                  <a14:m>
                    <m:oMathPara xmlns:m="http://schemas.openxmlformats.org/officeDocument/2006/math">
                      <m:oMathParaPr>
                        <m:jc m:val="centerGroup"/>
                      </m:oMathParaPr>
                      <m:oMath xmlns:m="http://schemas.openxmlformats.org/officeDocument/2006/math">
                        <m:sSub>
                          <m:sSubPr>
                            <m:ctrlPr>
                              <a:rPr lang="el-GR" i="1" smtClean="0">
                                <a:solidFill>
                                  <a:prstClr val="black"/>
                                </a:solidFill>
                                <a:latin typeface="Cambria Math" panose="02040503050406030204" pitchFamily="18" charset="0"/>
                              </a:rPr>
                            </m:ctrlPr>
                          </m:sSubPr>
                          <m:e>
                            <m:r>
                              <m:rPr>
                                <m:nor/>
                              </m:rPr>
                              <a:rPr lang="el-GR" i="1" dirty="0">
                                <a:solidFill>
                                  <a:prstClr val="black"/>
                                </a:solidFill>
                                <a:latin typeface="Times New Roman" panose="02020603050405020304" pitchFamily="18" charset="0"/>
                                <a:cs typeface="Times New Roman" panose="02020603050405020304" pitchFamily="18" charset="0"/>
                              </a:rPr>
                              <m:t>σ</m:t>
                            </m:r>
                          </m:e>
                          <m:sub>
                            <m:r>
                              <a:rPr lang="es-ES" b="0" i="1" dirty="0" smtClean="0">
                                <a:solidFill>
                                  <a:prstClr val="black"/>
                                </a:solidFill>
                                <a:latin typeface="Cambria Math" panose="02040503050406030204" pitchFamily="18" charset="0"/>
                                <a:cs typeface="Times New Roman" panose="02020603050405020304" pitchFamily="18" charset="0"/>
                              </a:rPr>
                              <m:t>13</m:t>
                            </m:r>
                          </m:sub>
                        </m:sSub>
                      </m:oMath>
                    </m:oMathPara>
                  </a14:m>
                  <a:endParaRPr lang="es-ES" dirty="0">
                    <a:solidFill>
                      <a:prstClr val="black"/>
                    </a:solidFill>
                    <a:latin typeface="Times New Roman" panose="02020603050405020304" pitchFamily="18" charset="0"/>
                    <a:cs typeface="Times New Roman" panose="02020603050405020304" pitchFamily="18" charset="0"/>
                  </a:endParaRPr>
                </a:p>
              </p:txBody>
            </p:sp>
          </mc:Choice>
          <mc:Fallback xmlns="">
            <p:sp>
              <p:nvSpPr>
                <p:cNvPr id="89" name="43 CuadroTexto"/>
                <p:cNvSpPr txBox="1">
                  <a:spLocks noRot="1" noChangeAspect="1" noMove="1" noResize="1" noEditPoints="1" noAdjustHandles="1" noChangeArrowheads="1" noChangeShapeType="1" noTextEdit="1"/>
                </p:cNvSpPr>
                <p:nvPr/>
              </p:nvSpPr>
              <p:spPr>
                <a:xfrm>
                  <a:off x="3888714" y="3206194"/>
                  <a:ext cx="807112" cy="536151"/>
                </a:xfrm>
                <a:prstGeom prst="rect">
                  <a:avLst/>
                </a:prstGeom>
                <a:blipFill>
                  <a:blip r:embed="rId13"/>
                  <a:stretch>
                    <a:fillRect/>
                  </a:stretch>
                </a:blipFill>
              </p:spPr>
              <p:txBody>
                <a:bodyPr/>
                <a:lstStyle/>
                <a:p>
                  <a:r>
                    <a:rPr lang="es-ES">
                      <a:noFill/>
                    </a:rPr>
                    <a:t> </a:t>
                  </a:r>
                </a:p>
              </p:txBody>
            </p:sp>
          </mc:Fallback>
        </mc:AlternateContent>
        <mc:AlternateContent xmlns:mc="http://schemas.openxmlformats.org/markup-compatibility/2006" xmlns:a14="http://schemas.microsoft.com/office/drawing/2010/main">
          <mc:Choice Requires="a14">
            <p:sp>
              <p:nvSpPr>
                <p:cNvPr id="90" name="44 CuadroTexto"/>
                <p:cNvSpPr txBox="1"/>
                <p:nvPr/>
              </p:nvSpPr>
              <p:spPr>
                <a:xfrm>
                  <a:off x="3470281" y="2801688"/>
                  <a:ext cx="807112" cy="536151"/>
                </a:xfrm>
                <a:prstGeom prst="rect">
                  <a:avLst/>
                </a:prstGeom>
                <a:noFill/>
              </p:spPr>
              <p:txBody>
                <a:bodyPr wrap="none" rtlCol="0">
                  <a:spAutoFit/>
                </a:bodyPr>
                <a:lstStyle/>
                <a:p>
                  <a:pPr defTabSz="914400"/>
                  <a14:m>
                    <m:oMathPara xmlns:m="http://schemas.openxmlformats.org/officeDocument/2006/math">
                      <m:oMathParaPr>
                        <m:jc m:val="centerGroup"/>
                      </m:oMathParaPr>
                      <m:oMath xmlns:m="http://schemas.openxmlformats.org/officeDocument/2006/math">
                        <m:sSub>
                          <m:sSubPr>
                            <m:ctrlPr>
                              <a:rPr lang="el-GR" i="1" smtClean="0">
                                <a:solidFill>
                                  <a:prstClr val="black"/>
                                </a:solidFill>
                                <a:latin typeface="Cambria Math" panose="02040503050406030204" pitchFamily="18" charset="0"/>
                              </a:rPr>
                            </m:ctrlPr>
                          </m:sSubPr>
                          <m:e>
                            <m:r>
                              <m:rPr>
                                <m:nor/>
                              </m:rPr>
                              <a:rPr lang="el-GR" i="1" dirty="0">
                                <a:solidFill>
                                  <a:prstClr val="black"/>
                                </a:solidFill>
                                <a:latin typeface="Times New Roman" panose="02020603050405020304" pitchFamily="18" charset="0"/>
                                <a:cs typeface="Times New Roman" panose="02020603050405020304" pitchFamily="18" charset="0"/>
                              </a:rPr>
                              <m:t>σ</m:t>
                            </m:r>
                          </m:e>
                          <m:sub>
                            <m:r>
                              <a:rPr lang="es-ES" b="0" i="1" dirty="0" smtClean="0">
                                <a:solidFill>
                                  <a:prstClr val="black"/>
                                </a:solidFill>
                                <a:latin typeface="Cambria Math" panose="02040503050406030204" pitchFamily="18" charset="0"/>
                                <a:cs typeface="Times New Roman" panose="02020603050405020304" pitchFamily="18" charset="0"/>
                              </a:rPr>
                              <m:t>1</m:t>
                            </m:r>
                            <m:r>
                              <a:rPr lang="es-ES_tradnl" i="1" smtClean="0">
                                <a:solidFill>
                                  <a:prstClr val="black"/>
                                </a:solidFill>
                                <a:latin typeface="Cambria Math"/>
                              </a:rPr>
                              <m:t>2</m:t>
                            </m:r>
                          </m:sub>
                        </m:sSub>
                      </m:oMath>
                    </m:oMathPara>
                  </a14:m>
                  <a:endParaRPr lang="es-ES" dirty="0">
                    <a:solidFill>
                      <a:prstClr val="black"/>
                    </a:solidFill>
                    <a:latin typeface="Times New Roman" panose="02020603050405020304" pitchFamily="18" charset="0"/>
                    <a:cs typeface="Times New Roman" panose="02020603050405020304" pitchFamily="18" charset="0"/>
                  </a:endParaRPr>
                </a:p>
              </p:txBody>
            </p:sp>
          </mc:Choice>
          <mc:Fallback xmlns="">
            <p:sp>
              <p:nvSpPr>
                <p:cNvPr id="90" name="44 CuadroTexto"/>
                <p:cNvSpPr txBox="1">
                  <a:spLocks noRot="1" noChangeAspect="1" noMove="1" noResize="1" noEditPoints="1" noAdjustHandles="1" noChangeArrowheads="1" noChangeShapeType="1" noTextEdit="1"/>
                </p:cNvSpPr>
                <p:nvPr/>
              </p:nvSpPr>
              <p:spPr>
                <a:xfrm>
                  <a:off x="3470281" y="2801688"/>
                  <a:ext cx="807112" cy="536151"/>
                </a:xfrm>
                <a:prstGeom prst="rect">
                  <a:avLst/>
                </a:prstGeom>
                <a:blipFill>
                  <a:blip r:embed="rId14"/>
                  <a:stretch>
                    <a:fillRect/>
                  </a:stretch>
                </a:blipFill>
              </p:spPr>
              <p:txBody>
                <a:bodyPr/>
                <a:lstStyle/>
                <a:p>
                  <a:r>
                    <a:rPr lang="es-ES">
                      <a:noFill/>
                    </a:rPr>
                    <a:t> </a:t>
                  </a:r>
                </a:p>
              </p:txBody>
            </p:sp>
          </mc:Fallback>
        </mc:AlternateContent>
        <mc:AlternateContent xmlns:mc="http://schemas.openxmlformats.org/markup-compatibility/2006" xmlns:a14="http://schemas.microsoft.com/office/drawing/2010/main">
          <mc:Choice Requires="a14">
            <p:sp>
              <p:nvSpPr>
                <p:cNvPr id="91" name="45 CuadroTexto"/>
                <p:cNvSpPr txBox="1"/>
                <p:nvPr/>
              </p:nvSpPr>
              <p:spPr>
                <a:xfrm>
                  <a:off x="3567551" y="3780673"/>
                  <a:ext cx="555985" cy="369331"/>
                </a:xfrm>
                <a:prstGeom prst="rect">
                  <a:avLst/>
                </a:prstGeom>
                <a:noFill/>
              </p:spPr>
              <p:txBody>
                <a:bodyPr wrap="none" rtlCol="0">
                  <a:spAutoFit/>
                </a:bodyPr>
                <a:lstStyle/>
                <a:p>
                  <a:pPr defTabSz="914400"/>
                  <a14:m>
                    <m:oMathPara xmlns:m="http://schemas.openxmlformats.org/officeDocument/2006/math">
                      <m:oMathParaPr>
                        <m:jc m:val="centerGroup"/>
                      </m:oMathParaPr>
                      <m:oMath xmlns:m="http://schemas.openxmlformats.org/officeDocument/2006/math">
                        <m:sSub>
                          <m:sSubPr>
                            <m:ctrlPr>
                              <a:rPr lang="el-GR" i="1" smtClean="0">
                                <a:solidFill>
                                  <a:prstClr val="black"/>
                                </a:solidFill>
                                <a:latin typeface="Cambria Math" panose="02040503050406030204" pitchFamily="18" charset="0"/>
                              </a:rPr>
                            </m:ctrlPr>
                          </m:sSubPr>
                          <m:e>
                            <m:r>
                              <m:rPr>
                                <m:nor/>
                              </m:rPr>
                              <a:rPr lang="el-GR" i="1" dirty="0">
                                <a:solidFill>
                                  <a:prstClr val="black"/>
                                </a:solidFill>
                                <a:latin typeface="Times New Roman" panose="02020603050405020304" pitchFamily="18" charset="0"/>
                                <a:cs typeface="Times New Roman" panose="02020603050405020304" pitchFamily="18" charset="0"/>
                              </a:rPr>
                              <m:t>σ</m:t>
                            </m:r>
                          </m:e>
                          <m:sub>
                            <m:r>
                              <a:rPr lang="es-ES_tradnl" i="1" smtClean="0">
                                <a:solidFill>
                                  <a:prstClr val="black"/>
                                </a:solidFill>
                                <a:latin typeface="Cambria Math"/>
                              </a:rPr>
                              <m:t>11</m:t>
                            </m:r>
                          </m:sub>
                        </m:sSub>
                      </m:oMath>
                    </m:oMathPara>
                  </a14:m>
                  <a:endParaRPr lang="es-ES" dirty="0">
                    <a:solidFill>
                      <a:prstClr val="black"/>
                    </a:solidFill>
                    <a:latin typeface="Times New Roman" panose="02020603050405020304" pitchFamily="18" charset="0"/>
                    <a:cs typeface="Times New Roman" panose="02020603050405020304" pitchFamily="18" charset="0"/>
                  </a:endParaRPr>
                </a:p>
              </p:txBody>
            </p:sp>
          </mc:Choice>
          <mc:Fallback xmlns="">
            <p:sp>
              <p:nvSpPr>
                <p:cNvPr id="173" name="45 CuadroTexto"/>
                <p:cNvSpPr txBox="1">
                  <a:spLocks noRot="1" noChangeAspect="1" noMove="1" noResize="1" noEditPoints="1" noAdjustHandles="1" noChangeArrowheads="1" noChangeShapeType="1" noTextEdit="1"/>
                </p:cNvSpPr>
                <p:nvPr/>
              </p:nvSpPr>
              <p:spPr>
                <a:xfrm>
                  <a:off x="3567551" y="3780673"/>
                  <a:ext cx="555985" cy="369331"/>
                </a:xfrm>
                <a:prstGeom prst="rect">
                  <a:avLst/>
                </a:prstGeom>
                <a:blipFill>
                  <a:blip r:embed="rId15"/>
                  <a:stretch>
                    <a:fillRect r="-17460" b="-45238"/>
                  </a:stretch>
                </a:blipFill>
              </p:spPr>
              <p:txBody>
                <a:bodyPr/>
                <a:lstStyle/>
                <a:p>
                  <a:r>
                    <a:rPr lang="es-ES">
                      <a:noFill/>
                    </a:rPr>
                    <a:t> </a:t>
                  </a:r>
                </a:p>
              </p:txBody>
            </p:sp>
          </mc:Fallback>
        </mc:AlternateContent>
        <mc:AlternateContent xmlns:mc="http://schemas.openxmlformats.org/markup-compatibility/2006" xmlns:a14="http://schemas.microsoft.com/office/drawing/2010/main">
          <mc:Choice Requires="a14">
            <p:sp>
              <p:nvSpPr>
                <p:cNvPr id="92" name="48 CuadroTexto"/>
                <p:cNvSpPr txBox="1"/>
                <p:nvPr/>
              </p:nvSpPr>
              <p:spPr>
                <a:xfrm>
                  <a:off x="1913012" y="3565693"/>
                  <a:ext cx="1039071" cy="552813"/>
                </a:xfrm>
                <a:prstGeom prst="rect">
                  <a:avLst/>
                </a:prstGeom>
                <a:noFill/>
              </p:spPr>
              <p:txBody>
                <a:bodyPr wrap="none" rtlCol="0">
                  <a:spAutoFit/>
                </a:bodyPr>
                <a:lstStyle/>
                <a:p>
                  <a:pPr defTabSz="914400"/>
                  <a14:m>
                    <m:oMathPara xmlns:m="http://schemas.openxmlformats.org/officeDocument/2006/math">
                      <m:oMathParaPr>
                        <m:jc m:val="centerGroup"/>
                      </m:oMathParaPr>
                      <m:oMath xmlns:m="http://schemas.openxmlformats.org/officeDocument/2006/math">
                        <m:sSup>
                          <m:sSupPr>
                            <m:ctrlPr>
                              <a:rPr lang="es-ES" b="1" i="1" smtClean="0">
                                <a:solidFill>
                                  <a:srgbClr val="FD9101"/>
                                </a:solidFill>
                                <a:latin typeface="Cambria Math" panose="02040503050406030204" pitchFamily="18" charset="0"/>
                              </a:rPr>
                            </m:ctrlPr>
                          </m:sSupPr>
                          <m:e>
                            <m:r>
                              <a:rPr lang="es-ES_tradnl" b="1" i="1" smtClean="0">
                                <a:solidFill>
                                  <a:srgbClr val="FD9101"/>
                                </a:solidFill>
                                <a:latin typeface="Cambria Math"/>
                              </a:rPr>
                              <m:t>𝑻</m:t>
                            </m:r>
                          </m:e>
                          <m:sup>
                            <m:r>
                              <a:rPr lang="es-ES_tradnl" b="1" i="1" smtClean="0">
                                <a:solidFill>
                                  <a:srgbClr val="FD9101"/>
                                </a:solidFill>
                                <a:latin typeface="Cambria Math"/>
                              </a:rPr>
                              <m:t>(</m:t>
                            </m:r>
                            <m:sSub>
                              <m:sSubPr>
                                <m:ctrlPr>
                                  <a:rPr lang="es-ES_tradnl" b="1" i="1" smtClean="0">
                                    <a:solidFill>
                                      <a:srgbClr val="FD9101"/>
                                    </a:solidFill>
                                    <a:latin typeface="Cambria Math" panose="02040503050406030204" pitchFamily="18" charset="0"/>
                                  </a:rPr>
                                </m:ctrlPr>
                              </m:sSubPr>
                              <m:e>
                                <m:r>
                                  <a:rPr lang="es-ES_tradnl" b="1" i="1" smtClean="0">
                                    <a:solidFill>
                                      <a:srgbClr val="FD9101"/>
                                    </a:solidFill>
                                    <a:latin typeface="Cambria Math"/>
                                  </a:rPr>
                                  <m:t>𝒆</m:t>
                                </m:r>
                              </m:e>
                              <m:sub>
                                <m:r>
                                  <a:rPr lang="es-ES_tradnl" b="1" i="1" smtClean="0">
                                    <a:solidFill>
                                      <a:srgbClr val="FD9101"/>
                                    </a:solidFill>
                                    <a:latin typeface="Cambria Math"/>
                                  </a:rPr>
                                  <m:t>𝟏</m:t>
                                </m:r>
                              </m:sub>
                            </m:sSub>
                            <m:r>
                              <a:rPr lang="es-ES_tradnl" b="1" i="1" smtClean="0">
                                <a:solidFill>
                                  <a:srgbClr val="FD9101"/>
                                </a:solidFill>
                                <a:latin typeface="Cambria Math"/>
                              </a:rPr>
                              <m:t>)</m:t>
                            </m:r>
                          </m:sup>
                        </m:sSup>
                      </m:oMath>
                    </m:oMathPara>
                  </a14:m>
                  <a:endParaRPr lang="es-ES" b="1" dirty="0">
                    <a:solidFill>
                      <a:srgbClr val="FD9101"/>
                    </a:solidFill>
                    <a:latin typeface="Calibri"/>
                  </a:endParaRPr>
                </a:p>
              </p:txBody>
            </p:sp>
          </mc:Choice>
          <mc:Fallback xmlns="">
            <p:sp>
              <p:nvSpPr>
                <p:cNvPr id="92" name="48 CuadroTexto"/>
                <p:cNvSpPr txBox="1">
                  <a:spLocks noRot="1" noChangeAspect="1" noMove="1" noResize="1" noEditPoints="1" noAdjustHandles="1" noChangeArrowheads="1" noChangeShapeType="1" noTextEdit="1"/>
                </p:cNvSpPr>
                <p:nvPr/>
              </p:nvSpPr>
              <p:spPr>
                <a:xfrm>
                  <a:off x="1913012" y="3565693"/>
                  <a:ext cx="1039071" cy="552813"/>
                </a:xfrm>
                <a:prstGeom prst="rect">
                  <a:avLst/>
                </a:prstGeom>
                <a:blipFill>
                  <a:blip r:embed="rId16"/>
                  <a:stretch>
                    <a:fillRect/>
                  </a:stretch>
                </a:blipFill>
              </p:spPr>
              <p:txBody>
                <a:bodyPr/>
                <a:lstStyle/>
                <a:p>
                  <a:r>
                    <a:rPr lang="es-ES">
                      <a:noFill/>
                    </a:rPr>
                    <a:t> </a:t>
                  </a:r>
                </a:p>
              </p:txBody>
            </p:sp>
          </mc:Fallback>
        </mc:AlternateContent>
        <mc:AlternateContent xmlns:mc="http://schemas.openxmlformats.org/markup-compatibility/2006" xmlns:a14="http://schemas.microsoft.com/office/drawing/2010/main">
          <mc:Choice Requires="a14">
            <p:sp>
              <p:nvSpPr>
                <p:cNvPr id="93" name="49 CuadroTexto"/>
                <p:cNvSpPr txBox="1"/>
                <p:nvPr/>
              </p:nvSpPr>
              <p:spPr>
                <a:xfrm>
                  <a:off x="4356847" y="1728639"/>
                  <a:ext cx="1039071" cy="552813"/>
                </a:xfrm>
                <a:prstGeom prst="rect">
                  <a:avLst/>
                </a:prstGeom>
                <a:noFill/>
              </p:spPr>
              <p:txBody>
                <a:bodyPr wrap="none" rtlCol="0">
                  <a:spAutoFit/>
                </a:bodyPr>
                <a:lstStyle/>
                <a:p>
                  <a:pPr defTabSz="914400"/>
                  <a14:m>
                    <m:oMathPara xmlns:m="http://schemas.openxmlformats.org/officeDocument/2006/math">
                      <m:oMathParaPr>
                        <m:jc m:val="centerGroup"/>
                      </m:oMathParaPr>
                      <m:oMath xmlns:m="http://schemas.openxmlformats.org/officeDocument/2006/math">
                        <m:sSup>
                          <m:sSupPr>
                            <m:ctrlPr>
                              <a:rPr lang="es-ES" b="1" i="1" smtClean="0">
                                <a:solidFill>
                                  <a:srgbClr val="FD9101"/>
                                </a:solidFill>
                                <a:latin typeface="Cambria Math" panose="02040503050406030204" pitchFamily="18" charset="0"/>
                              </a:rPr>
                            </m:ctrlPr>
                          </m:sSupPr>
                          <m:e>
                            <m:r>
                              <a:rPr lang="es-ES_tradnl" b="1" i="1" smtClean="0">
                                <a:solidFill>
                                  <a:srgbClr val="FD9101"/>
                                </a:solidFill>
                                <a:latin typeface="Cambria Math"/>
                              </a:rPr>
                              <m:t>𝑻</m:t>
                            </m:r>
                          </m:e>
                          <m:sup>
                            <m:r>
                              <a:rPr lang="es-ES_tradnl" b="1" i="1" smtClean="0">
                                <a:solidFill>
                                  <a:srgbClr val="FD9101"/>
                                </a:solidFill>
                                <a:latin typeface="Cambria Math"/>
                              </a:rPr>
                              <m:t>(</m:t>
                            </m:r>
                            <m:sSub>
                              <m:sSubPr>
                                <m:ctrlPr>
                                  <a:rPr lang="es-ES_tradnl" b="1" i="1" smtClean="0">
                                    <a:solidFill>
                                      <a:srgbClr val="FD9101"/>
                                    </a:solidFill>
                                    <a:latin typeface="Cambria Math" panose="02040503050406030204" pitchFamily="18" charset="0"/>
                                  </a:rPr>
                                </m:ctrlPr>
                              </m:sSubPr>
                              <m:e>
                                <m:r>
                                  <a:rPr lang="es-ES_tradnl" b="1" i="1" smtClean="0">
                                    <a:solidFill>
                                      <a:srgbClr val="FD9101"/>
                                    </a:solidFill>
                                    <a:latin typeface="Cambria Math"/>
                                  </a:rPr>
                                  <m:t>𝒆</m:t>
                                </m:r>
                              </m:e>
                              <m:sub>
                                <m:r>
                                  <a:rPr lang="es-ES_tradnl" b="1" i="1" smtClean="0">
                                    <a:solidFill>
                                      <a:srgbClr val="FD9101"/>
                                    </a:solidFill>
                                    <a:latin typeface="Cambria Math"/>
                                  </a:rPr>
                                  <m:t>𝟐</m:t>
                                </m:r>
                              </m:sub>
                            </m:sSub>
                            <m:r>
                              <a:rPr lang="es-ES_tradnl" b="1" i="1" smtClean="0">
                                <a:solidFill>
                                  <a:srgbClr val="FD9101"/>
                                </a:solidFill>
                                <a:latin typeface="Cambria Math"/>
                              </a:rPr>
                              <m:t>)</m:t>
                            </m:r>
                          </m:sup>
                        </m:sSup>
                      </m:oMath>
                    </m:oMathPara>
                  </a14:m>
                  <a:endParaRPr lang="es-ES" b="1" dirty="0">
                    <a:solidFill>
                      <a:srgbClr val="FD9101"/>
                    </a:solidFill>
                    <a:latin typeface="Calibri"/>
                  </a:endParaRPr>
                </a:p>
              </p:txBody>
            </p:sp>
          </mc:Choice>
          <mc:Fallback xmlns="">
            <p:sp>
              <p:nvSpPr>
                <p:cNvPr id="93" name="49 CuadroTexto"/>
                <p:cNvSpPr txBox="1">
                  <a:spLocks noRot="1" noChangeAspect="1" noMove="1" noResize="1" noEditPoints="1" noAdjustHandles="1" noChangeArrowheads="1" noChangeShapeType="1" noTextEdit="1"/>
                </p:cNvSpPr>
                <p:nvPr/>
              </p:nvSpPr>
              <p:spPr>
                <a:xfrm>
                  <a:off x="4356847" y="1728639"/>
                  <a:ext cx="1039071" cy="552813"/>
                </a:xfrm>
                <a:prstGeom prst="rect">
                  <a:avLst/>
                </a:prstGeom>
                <a:blipFill>
                  <a:blip r:embed="rId17"/>
                  <a:stretch>
                    <a:fillRect/>
                  </a:stretch>
                </a:blipFill>
              </p:spPr>
              <p:txBody>
                <a:bodyPr/>
                <a:lstStyle/>
                <a:p>
                  <a:r>
                    <a:rPr lang="es-ES">
                      <a:noFill/>
                    </a:rPr>
                    <a:t> </a:t>
                  </a:r>
                </a:p>
              </p:txBody>
            </p:sp>
          </mc:Fallback>
        </mc:AlternateContent>
        <mc:AlternateContent xmlns:mc="http://schemas.openxmlformats.org/markup-compatibility/2006" xmlns:a14="http://schemas.microsoft.com/office/drawing/2010/main">
          <mc:Choice Requires="a14">
            <p:sp>
              <p:nvSpPr>
                <p:cNvPr id="94" name="50 CuadroTexto"/>
                <p:cNvSpPr txBox="1"/>
                <p:nvPr/>
              </p:nvSpPr>
              <p:spPr>
                <a:xfrm>
                  <a:off x="5538327" y="3468333"/>
                  <a:ext cx="1039071" cy="552813"/>
                </a:xfrm>
                <a:prstGeom prst="rect">
                  <a:avLst/>
                </a:prstGeom>
                <a:noFill/>
              </p:spPr>
              <p:txBody>
                <a:bodyPr wrap="none" rtlCol="0">
                  <a:spAutoFit/>
                </a:bodyPr>
                <a:lstStyle/>
                <a:p>
                  <a:pPr defTabSz="914400"/>
                  <a14:m>
                    <m:oMathPara xmlns:m="http://schemas.openxmlformats.org/officeDocument/2006/math">
                      <m:oMathParaPr>
                        <m:jc m:val="centerGroup"/>
                      </m:oMathParaPr>
                      <m:oMath xmlns:m="http://schemas.openxmlformats.org/officeDocument/2006/math">
                        <m:sSup>
                          <m:sSupPr>
                            <m:ctrlPr>
                              <a:rPr lang="es-ES" b="1" i="1" smtClean="0">
                                <a:solidFill>
                                  <a:srgbClr val="FD9101"/>
                                </a:solidFill>
                                <a:latin typeface="Cambria Math" panose="02040503050406030204" pitchFamily="18" charset="0"/>
                              </a:rPr>
                            </m:ctrlPr>
                          </m:sSupPr>
                          <m:e>
                            <m:r>
                              <a:rPr lang="es-ES_tradnl" b="1" i="1" smtClean="0">
                                <a:solidFill>
                                  <a:srgbClr val="FD9101"/>
                                </a:solidFill>
                                <a:latin typeface="Cambria Math"/>
                              </a:rPr>
                              <m:t>𝑻</m:t>
                            </m:r>
                          </m:e>
                          <m:sup>
                            <m:r>
                              <a:rPr lang="es-ES_tradnl" b="1" i="1" smtClean="0">
                                <a:solidFill>
                                  <a:srgbClr val="FD9101"/>
                                </a:solidFill>
                                <a:latin typeface="Cambria Math"/>
                              </a:rPr>
                              <m:t>(</m:t>
                            </m:r>
                            <m:sSub>
                              <m:sSubPr>
                                <m:ctrlPr>
                                  <a:rPr lang="es-ES_tradnl" b="1" i="1" smtClean="0">
                                    <a:solidFill>
                                      <a:srgbClr val="FD9101"/>
                                    </a:solidFill>
                                    <a:latin typeface="Cambria Math" panose="02040503050406030204" pitchFamily="18" charset="0"/>
                                  </a:rPr>
                                </m:ctrlPr>
                              </m:sSubPr>
                              <m:e>
                                <m:r>
                                  <a:rPr lang="es-ES_tradnl" b="1" i="1" smtClean="0">
                                    <a:solidFill>
                                      <a:srgbClr val="FD9101"/>
                                    </a:solidFill>
                                    <a:latin typeface="Cambria Math"/>
                                  </a:rPr>
                                  <m:t>𝒆</m:t>
                                </m:r>
                              </m:e>
                              <m:sub>
                                <m:r>
                                  <a:rPr lang="es-ES_tradnl" b="1" i="1" smtClean="0">
                                    <a:solidFill>
                                      <a:srgbClr val="FD9101"/>
                                    </a:solidFill>
                                    <a:latin typeface="Cambria Math"/>
                                  </a:rPr>
                                  <m:t>𝟑</m:t>
                                </m:r>
                              </m:sub>
                            </m:sSub>
                            <m:r>
                              <a:rPr lang="es-ES_tradnl" b="1" i="1" smtClean="0">
                                <a:solidFill>
                                  <a:srgbClr val="FD9101"/>
                                </a:solidFill>
                                <a:latin typeface="Cambria Math"/>
                              </a:rPr>
                              <m:t>)</m:t>
                            </m:r>
                          </m:sup>
                        </m:sSup>
                      </m:oMath>
                    </m:oMathPara>
                  </a14:m>
                  <a:endParaRPr lang="es-ES" b="1" dirty="0">
                    <a:solidFill>
                      <a:srgbClr val="FD9101"/>
                    </a:solidFill>
                    <a:latin typeface="Calibri"/>
                  </a:endParaRPr>
                </a:p>
              </p:txBody>
            </p:sp>
          </mc:Choice>
          <mc:Fallback xmlns="">
            <p:sp>
              <p:nvSpPr>
                <p:cNvPr id="94" name="50 CuadroTexto"/>
                <p:cNvSpPr txBox="1">
                  <a:spLocks noRot="1" noChangeAspect="1" noMove="1" noResize="1" noEditPoints="1" noAdjustHandles="1" noChangeArrowheads="1" noChangeShapeType="1" noTextEdit="1"/>
                </p:cNvSpPr>
                <p:nvPr/>
              </p:nvSpPr>
              <p:spPr>
                <a:xfrm>
                  <a:off x="5538327" y="3468333"/>
                  <a:ext cx="1039071" cy="552813"/>
                </a:xfrm>
                <a:prstGeom prst="rect">
                  <a:avLst/>
                </a:prstGeom>
                <a:blipFill>
                  <a:blip r:embed="rId18"/>
                  <a:stretch>
                    <a:fillRect/>
                  </a:stretch>
                </a:blipFill>
              </p:spPr>
              <p:txBody>
                <a:bodyPr/>
                <a:lstStyle/>
                <a:p>
                  <a:r>
                    <a:rPr lang="es-ES">
                      <a:noFill/>
                    </a:rPr>
                    <a:t> </a:t>
                  </a:r>
                </a:p>
              </p:txBody>
            </p:sp>
          </mc:Fallback>
        </mc:AlternateContent>
        <p:cxnSp>
          <p:nvCxnSpPr>
            <p:cNvPr id="95" name="9 Conector recto de flecha"/>
            <p:cNvCxnSpPr/>
            <p:nvPr/>
          </p:nvCxnSpPr>
          <p:spPr>
            <a:xfrm flipH="1">
              <a:off x="3573413" y="3703892"/>
              <a:ext cx="278508" cy="436694"/>
            </a:xfrm>
            <a:prstGeom prst="straightConnector1">
              <a:avLst/>
            </a:prstGeom>
            <a:noFill/>
            <a:ln w="19050" cap="flat" cmpd="sng" algn="ctr">
              <a:solidFill>
                <a:sysClr val="windowText" lastClr="000000"/>
              </a:solidFill>
              <a:prstDash val="solid"/>
              <a:headEnd type="none"/>
              <a:tailEnd type="triangle"/>
            </a:ln>
            <a:effectLst/>
          </p:spPr>
        </p:cxnSp>
        <p:cxnSp>
          <p:nvCxnSpPr>
            <p:cNvPr id="96" name="26 Conector recto de flecha"/>
            <p:cNvCxnSpPr/>
            <p:nvPr/>
          </p:nvCxnSpPr>
          <p:spPr>
            <a:xfrm>
              <a:off x="5067553" y="3350704"/>
              <a:ext cx="728583" cy="0"/>
            </a:xfrm>
            <a:prstGeom prst="straightConnector1">
              <a:avLst/>
            </a:prstGeom>
            <a:noFill/>
            <a:ln w="19050" cap="flat" cmpd="sng" algn="ctr">
              <a:solidFill>
                <a:sysClr val="windowText" lastClr="000000"/>
              </a:solidFill>
              <a:prstDash val="solid"/>
              <a:headEnd type="none"/>
              <a:tailEnd type="triangle"/>
            </a:ln>
            <a:effectLst/>
          </p:spPr>
        </p:cxnSp>
        <p:cxnSp>
          <p:nvCxnSpPr>
            <p:cNvPr id="97" name="21 Conector recto de flecha"/>
            <p:cNvCxnSpPr/>
            <p:nvPr/>
          </p:nvCxnSpPr>
          <p:spPr>
            <a:xfrm>
              <a:off x="4152809" y="2492896"/>
              <a:ext cx="432048" cy="0"/>
            </a:xfrm>
            <a:prstGeom prst="straightConnector1">
              <a:avLst/>
            </a:prstGeom>
            <a:noFill/>
            <a:ln w="19050" cap="flat" cmpd="sng" algn="ctr">
              <a:solidFill>
                <a:sysClr val="windowText" lastClr="000000"/>
              </a:solidFill>
              <a:prstDash val="solid"/>
              <a:headEnd type="none"/>
              <a:tailEnd type="triangle"/>
            </a:ln>
            <a:effectLst/>
          </p:spPr>
        </p:cxnSp>
        <p:cxnSp>
          <p:nvCxnSpPr>
            <p:cNvPr id="98" name="28 Conector recto de flecha"/>
            <p:cNvCxnSpPr/>
            <p:nvPr/>
          </p:nvCxnSpPr>
          <p:spPr>
            <a:xfrm>
              <a:off x="5067553" y="3350704"/>
              <a:ext cx="895097" cy="202121"/>
            </a:xfrm>
            <a:prstGeom prst="straightConnector1">
              <a:avLst/>
            </a:prstGeom>
            <a:noFill/>
            <a:ln w="25400" cap="flat" cmpd="sng" algn="ctr">
              <a:solidFill>
                <a:srgbClr val="FD9101"/>
              </a:solidFill>
              <a:prstDash val="solid"/>
              <a:headEnd type="oval"/>
              <a:tailEnd type="stealth"/>
            </a:ln>
            <a:effectLst/>
          </p:spPr>
        </p:cxnSp>
        <p:cxnSp>
          <p:nvCxnSpPr>
            <p:cNvPr id="99" name="23 Conector recto de flecha"/>
            <p:cNvCxnSpPr/>
            <p:nvPr/>
          </p:nvCxnSpPr>
          <p:spPr>
            <a:xfrm flipV="1">
              <a:off x="4152810" y="1700808"/>
              <a:ext cx="275174" cy="792088"/>
            </a:xfrm>
            <a:prstGeom prst="straightConnector1">
              <a:avLst/>
            </a:prstGeom>
            <a:noFill/>
            <a:ln w="25400" cap="flat" cmpd="sng" algn="ctr">
              <a:solidFill>
                <a:srgbClr val="FD9101"/>
              </a:solidFill>
              <a:prstDash val="solid"/>
              <a:headEnd type="oval"/>
              <a:tailEnd type="stealth"/>
            </a:ln>
            <a:effectLst/>
          </p:spPr>
        </p:cxnSp>
        <p:cxnSp>
          <p:nvCxnSpPr>
            <p:cNvPr id="100" name="47 Conector recto de flecha"/>
            <p:cNvCxnSpPr>
              <a:cxnSpLocks/>
            </p:cNvCxnSpPr>
            <p:nvPr/>
          </p:nvCxnSpPr>
          <p:spPr>
            <a:xfrm flipH="1">
              <a:off x="2477918" y="3686326"/>
              <a:ext cx="1357959" cy="478733"/>
            </a:xfrm>
            <a:prstGeom prst="straightConnector1">
              <a:avLst/>
            </a:prstGeom>
            <a:noFill/>
            <a:ln w="25400" cap="flat" cmpd="sng" algn="ctr">
              <a:solidFill>
                <a:srgbClr val="FD9101"/>
              </a:solidFill>
              <a:prstDash val="solid"/>
              <a:headEnd type="oval"/>
              <a:tailEnd type="stealth"/>
            </a:ln>
            <a:effectLst/>
          </p:spPr>
        </p:cxnSp>
      </p:grpSp>
      <p:sp>
        <p:nvSpPr>
          <p:cNvPr id="101" name="CuadroTexto 100"/>
          <p:cNvSpPr txBox="1"/>
          <p:nvPr/>
        </p:nvSpPr>
        <p:spPr>
          <a:xfrm>
            <a:off x="3238885" y="3392533"/>
            <a:ext cx="4058885" cy="400110"/>
          </a:xfrm>
          <a:prstGeom prst="rect">
            <a:avLst/>
          </a:prstGeom>
          <a:noFill/>
        </p:spPr>
        <p:txBody>
          <a:bodyPr wrap="square" rtlCol="0">
            <a:spAutoFit/>
          </a:bodyPr>
          <a:lstStyle/>
          <a:p>
            <a:pPr algn="ctr">
              <a:spcBef>
                <a:spcPts val="1800"/>
              </a:spcBef>
            </a:pPr>
            <a:r>
              <a:rPr lang="es-ES" sz="2000" dirty="0"/>
              <a:t>Representación mediante tensores</a:t>
            </a:r>
            <a:endParaRPr lang="es-ES" dirty="0"/>
          </a:p>
        </p:txBody>
      </p:sp>
      <p:sp>
        <p:nvSpPr>
          <p:cNvPr id="102" name="Flecha: a la derecha 101"/>
          <p:cNvSpPr/>
          <p:nvPr/>
        </p:nvSpPr>
        <p:spPr>
          <a:xfrm>
            <a:off x="5218708" y="4742952"/>
            <a:ext cx="530927" cy="262983"/>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mc:AlternateContent xmlns:mc="http://schemas.openxmlformats.org/markup-compatibility/2006" xmlns:a14="http://schemas.microsoft.com/office/drawing/2010/main">
        <mc:Choice Requires="a14">
          <p:sp>
            <p:nvSpPr>
              <p:cNvPr id="4" name="CuadroTexto 3"/>
              <p:cNvSpPr txBox="1"/>
              <p:nvPr/>
            </p:nvSpPr>
            <p:spPr>
              <a:xfrm>
                <a:off x="5982940" y="4477878"/>
                <a:ext cx="2121735" cy="815288"/>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d>
                        <m:dPr>
                          <m:ctrlPr>
                            <a:rPr lang="es-ES" i="1" smtClean="0">
                              <a:latin typeface="Cambria Math" panose="02040503050406030204" pitchFamily="18" charset="0"/>
                            </a:rPr>
                          </m:ctrlPr>
                        </m:dPr>
                        <m:e>
                          <m:m>
                            <m:mPr>
                              <m:mcs>
                                <m:mc>
                                  <m:mcPr>
                                    <m:count m:val="3"/>
                                    <m:mcJc m:val="center"/>
                                  </m:mcPr>
                                </m:mc>
                              </m:mcs>
                              <m:ctrlPr>
                                <a:rPr lang="es-ES" i="1" smtClean="0">
                                  <a:latin typeface="Cambria Math" panose="02040503050406030204" pitchFamily="18" charset="0"/>
                                </a:rPr>
                              </m:ctrlPr>
                            </m:mPr>
                            <m:mr>
                              <m:e>
                                <m:sSub>
                                  <m:sSubPr>
                                    <m:ctrlPr>
                                      <a:rPr lang="el-GR" i="1">
                                        <a:solidFill>
                                          <a:prstClr val="black"/>
                                        </a:solidFill>
                                        <a:latin typeface="Cambria Math" panose="02040503050406030204" pitchFamily="18" charset="0"/>
                                      </a:rPr>
                                    </m:ctrlPr>
                                  </m:sSubPr>
                                  <m:e>
                                    <m:r>
                                      <m:rPr>
                                        <m:nor/>
                                      </m:rPr>
                                      <a:rPr lang="el-GR" i="1" dirty="0">
                                        <a:solidFill>
                                          <a:prstClr val="black"/>
                                        </a:solidFill>
                                        <a:latin typeface="Times New Roman" panose="02020603050405020304" pitchFamily="18" charset="0"/>
                                        <a:cs typeface="Times New Roman" panose="02020603050405020304" pitchFamily="18" charset="0"/>
                                      </a:rPr>
                                      <m:t>σ</m:t>
                                    </m:r>
                                  </m:e>
                                  <m:sub>
                                    <m:r>
                                      <a:rPr lang="es-ES" b="0" i="1" dirty="0" smtClean="0">
                                        <a:solidFill>
                                          <a:prstClr val="black"/>
                                        </a:solidFill>
                                        <a:latin typeface="Cambria Math" panose="02040503050406030204" pitchFamily="18" charset="0"/>
                                        <a:cs typeface="Times New Roman" panose="02020603050405020304" pitchFamily="18" charset="0"/>
                                      </a:rPr>
                                      <m:t>11</m:t>
                                    </m:r>
                                  </m:sub>
                                </m:sSub>
                                <m:r>
                                  <m:rPr>
                                    <m:nor/>
                                  </m:rPr>
                                  <a:rPr lang="es-ES" dirty="0">
                                    <a:solidFill>
                                      <a:prstClr val="black"/>
                                    </a:solidFill>
                                    <a:latin typeface="Times New Roman" panose="02020603050405020304" pitchFamily="18" charset="0"/>
                                    <a:cs typeface="Times New Roman" panose="02020603050405020304" pitchFamily="18" charset="0"/>
                                  </a:rPr>
                                  <m:t> </m:t>
                                </m:r>
                              </m:e>
                              <m:e>
                                <m:sSub>
                                  <m:sSubPr>
                                    <m:ctrlPr>
                                      <a:rPr lang="el-GR" i="1">
                                        <a:solidFill>
                                          <a:prstClr val="black"/>
                                        </a:solidFill>
                                        <a:latin typeface="Cambria Math" panose="02040503050406030204" pitchFamily="18" charset="0"/>
                                      </a:rPr>
                                    </m:ctrlPr>
                                  </m:sSubPr>
                                  <m:e>
                                    <m:r>
                                      <m:rPr>
                                        <m:nor/>
                                      </m:rPr>
                                      <a:rPr lang="el-GR" i="1" dirty="0">
                                        <a:solidFill>
                                          <a:prstClr val="black"/>
                                        </a:solidFill>
                                        <a:latin typeface="Times New Roman" panose="02020603050405020304" pitchFamily="18" charset="0"/>
                                        <a:cs typeface="Times New Roman" panose="02020603050405020304" pitchFamily="18" charset="0"/>
                                      </a:rPr>
                                      <m:t>σ</m:t>
                                    </m:r>
                                  </m:e>
                                  <m:sub>
                                    <m:r>
                                      <a:rPr lang="es-ES" b="0" i="1" dirty="0" smtClean="0">
                                        <a:solidFill>
                                          <a:prstClr val="black"/>
                                        </a:solidFill>
                                        <a:latin typeface="Cambria Math" panose="02040503050406030204" pitchFamily="18" charset="0"/>
                                        <a:cs typeface="Times New Roman" panose="02020603050405020304" pitchFamily="18" charset="0"/>
                                      </a:rPr>
                                      <m:t>1</m:t>
                                    </m:r>
                                    <m:r>
                                      <a:rPr lang="es-ES_tradnl" i="1">
                                        <a:solidFill>
                                          <a:prstClr val="black"/>
                                        </a:solidFill>
                                        <a:latin typeface="Cambria Math"/>
                                      </a:rPr>
                                      <m:t>2</m:t>
                                    </m:r>
                                  </m:sub>
                                </m:sSub>
                                <m:r>
                                  <m:rPr>
                                    <m:nor/>
                                  </m:rPr>
                                  <a:rPr lang="es-ES" dirty="0">
                                    <a:solidFill>
                                      <a:prstClr val="black"/>
                                    </a:solidFill>
                                    <a:latin typeface="Times New Roman" panose="02020603050405020304" pitchFamily="18" charset="0"/>
                                    <a:cs typeface="Times New Roman" panose="02020603050405020304" pitchFamily="18" charset="0"/>
                                  </a:rPr>
                                  <m:t> </m:t>
                                </m:r>
                              </m:e>
                              <m:e>
                                <m:sSub>
                                  <m:sSubPr>
                                    <m:ctrlPr>
                                      <a:rPr lang="el-GR" i="1" smtClean="0">
                                        <a:solidFill>
                                          <a:prstClr val="black"/>
                                        </a:solidFill>
                                        <a:latin typeface="Cambria Math" panose="02040503050406030204" pitchFamily="18" charset="0"/>
                                      </a:rPr>
                                    </m:ctrlPr>
                                  </m:sSubPr>
                                  <m:e>
                                    <m:r>
                                      <m:rPr>
                                        <m:nor/>
                                      </m:rPr>
                                      <a:rPr lang="el-GR" i="1" dirty="0">
                                        <a:solidFill>
                                          <a:prstClr val="black"/>
                                        </a:solidFill>
                                        <a:latin typeface="Times New Roman" panose="02020603050405020304" pitchFamily="18" charset="0"/>
                                        <a:cs typeface="Times New Roman" panose="02020603050405020304" pitchFamily="18" charset="0"/>
                                      </a:rPr>
                                      <m:t>σ</m:t>
                                    </m:r>
                                  </m:e>
                                  <m:sub>
                                    <m:r>
                                      <a:rPr lang="es-ES" b="0" i="1" dirty="0" smtClean="0">
                                        <a:solidFill>
                                          <a:prstClr val="black"/>
                                        </a:solidFill>
                                        <a:latin typeface="Cambria Math" panose="02040503050406030204" pitchFamily="18" charset="0"/>
                                        <a:cs typeface="Times New Roman" panose="02020603050405020304" pitchFamily="18" charset="0"/>
                                      </a:rPr>
                                      <m:t>1</m:t>
                                    </m:r>
                                    <m:r>
                                      <a:rPr lang="es-ES_tradnl" i="1">
                                        <a:solidFill>
                                          <a:prstClr val="black"/>
                                        </a:solidFill>
                                        <a:latin typeface="Cambria Math"/>
                                      </a:rPr>
                                      <m:t>3</m:t>
                                    </m:r>
                                  </m:sub>
                                </m:sSub>
                                <m:r>
                                  <m:rPr>
                                    <m:nor/>
                                  </m:rPr>
                                  <a:rPr lang="es-ES" dirty="0">
                                    <a:solidFill>
                                      <a:prstClr val="black"/>
                                    </a:solidFill>
                                    <a:latin typeface="Times New Roman" panose="02020603050405020304" pitchFamily="18" charset="0"/>
                                    <a:cs typeface="Times New Roman" panose="02020603050405020304" pitchFamily="18" charset="0"/>
                                  </a:rPr>
                                  <m:t> </m:t>
                                </m:r>
                              </m:e>
                            </m:mr>
                            <m:mr>
                              <m:e>
                                <m:sSub>
                                  <m:sSubPr>
                                    <m:ctrlPr>
                                      <a:rPr lang="el-GR" i="1">
                                        <a:solidFill>
                                          <a:prstClr val="black"/>
                                        </a:solidFill>
                                        <a:latin typeface="Cambria Math" panose="02040503050406030204" pitchFamily="18" charset="0"/>
                                      </a:rPr>
                                    </m:ctrlPr>
                                  </m:sSubPr>
                                  <m:e>
                                    <m:r>
                                      <m:rPr>
                                        <m:nor/>
                                      </m:rPr>
                                      <a:rPr lang="el-GR" i="1" dirty="0">
                                        <a:solidFill>
                                          <a:prstClr val="black"/>
                                        </a:solidFill>
                                        <a:latin typeface="Times New Roman" panose="02020603050405020304" pitchFamily="18" charset="0"/>
                                        <a:cs typeface="Times New Roman" panose="02020603050405020304" pitchFamily="18" charset="0"/>
                                      </a:rPr>
                                      <m:t>σ</m:t>
                                    </m:r>
                                  </m:e>
                                  <m:sub>
                                    <m:r>
                                      <a:rPr lang="es-ES_tradnl" i="1">
                                        <a:solidFill>
                                          <a:prstClr val="black"/>
                                        </a:solidFill>
                                        <a:latin typeface="Cambria Math"/>
                                      </a:rPr>
                                      <m:t>2</m:t>
                                    </m:r>
                                    <m:r>
                                      <a:rPr lang="es-ES" b="0" i="1" smtClean="0">
                                        <a:solidFill>
                                          <a:prstClr val="black"/>
                                        </a:solidFill>
                                        <a:latin typeface="Cambria Math" panose="02040503050406030204" pitchFamily="18" charset="0"/>
                                      </a:rPr>
                                      <m:t>1</m:t>
                                    </m:r>
                                  </m:sub>
                                </m:sSub>
                                <m:r>
                                  <m:rPr>
                                    <m:nor/>
                                  </m:rPr>
                                  <a:rPr lang="es-ES" dirty="0">
                                    <a:solidFill>
                                      <a:prstClr val="black"/>
                                    </a:solidFill>
                                    <a:latin typeface="Times New Roman" panose="02020603050405020304" pitchFamily="18" charset="0"/>
                                    <a:cs typeface="Times New Roman" panose="02020603050405020304" pitchFamily="18" charset="0"/>
                                  </a:rPr>
                                  <m:t> </m:t>
                                </m:r>
                              </m:e>
                              <m:e>
                                <m:sSub>
                                  <m:sSubPr>
                                    <m:ctrlPr>
                                      <a:rPr lang="el-GR" i="1">
                                        <a:solidFill>
                                          <a:prstClr val="black"/>
                                        </a:solidFill>
                                        <a:latin typeface="Cambria Math" panose="02040503050406030204" pitchFamily="18" charset="0"/>
                                      </a:rPr>
                                    </m:ctrlPr>
                                  </m:sSubPr>
                                  <m:e>
                                    <m:r>
                                      <m:rPr>
                                        <m:nor/>
                                      </m:rPr>
                                      <a:rPr lang="el-GR" i="1" dirty="0">
                                        <a:solidFill>
                                          <a:prstClr val="black"/>
                                        </a:solidFill>
                                        <a:latin typeface="Times New Roman" panose="02020603050405020304" pitchFamily="18" charset="0"/>
                                        <a:cs typeface="Times New Roman" panose="02020603050405020304" pitchFamily="18" charset="0"/>
                                      </a:rPr>
                                      <m:t>σ</m:t>
                                    </m:r>
                                  </m:e>
                                  <m:sub>
                                    <m:r>
                                      <a:rPr lang="es-ES_tradnl" i="1">
                                        <a:solidFill>
                                          <a:prstClr val="black"/>
                                        </a:solidFill>
                                        <a:latin typeface="Cambria Math"/>
                                      </a:rPr>
                                      <m:t>2</m:t>
                                    </m:r>
                                    <m:r>
                                      <a:rPr lang="es-ES" b="0" i="1" smtClean="0">
                                        <a:solidFill>
                                          <a:prstClr val="black"/>
                                        </a:solidFill>
                                        <a:latin typeface="Cambria Math" panose="02040503050406030204" pitchFamily="18" charset="0"/>
                                      </a:rPr>
                                      <m:t>2</m:t>
                                    </m:r>
                                  </m:sub>
                                </m:sSub>
                                <m:r>
                                  <m:rPr>
                                    <m:nor/>
                                  </m:rPr>
                                  <a:rPr lang="es-ES" dirty="0">
                                    <a:solidFill>
                                      <a:prstClr val="black"/>
                                    </a:solidFill>
                                    <a:latin typeface="Times New Roman" panose="02020603050405020304" pitchFamily="18" charset="0"/>
                                    <a:cs typeface="Times New Roman" panose="02020603050405020304" pitchFamily="18" charset="0"/>
                                  </a:rPr>
                                  <m:t> </m:t>
                                </m:r>
                              </m:e>
                              <m:e>
                                <m:sSub>
                                  <m:sSubPr>
                                    <m:ctrlPr>
                                      <a:rPr lang="el-GR" i="1">
                                        <a:solidFill>
                                          <a:prstClr val="black"/>
                                        </a:solidFill>
                                        <a:latin typeface="Cambria Math" panose="02040503050406030204" pitchFamily="18" charset="0"/>
                                      </a:rPr>
                                    </m:ctrlPr>
                                  </m:sSubPr>
                                  <m:e>
                                    <m:r>
                                      <m:rPr>
                                        <m:nor/>
                                      </m:rPr>
                                      <a:rPr lang="el-GR" i="1" dirty="0">
                                        <a:solidFill>
                                          <a:prstClr val="black"/>
                                        </a:solidFill>
                                        <a:latin typeface="Times New Roman" panose="02020603050405020304" pitchFamily="18" charset="0"/>
                                        <a:cs typeface="Times New Roman" panose="02020603050405020304" pitchFamily="18" charset="0"/>
                                      </a:rPr>
                                      <m:t>σ</m:t>
                                    </m:r>
                                  </m:e>
                                  <m:sub>
                                    <m:r>
                                      <a:rPr lang="es-ES" b="0" i="1" dirty="0" smtClean="0">
                                        <a:solidFill>
                                          <a:prstClr val="black"/>
                                        </a:solidFill>
                                        <a:latin typeface="Cambria Math" panose="02040503050406030204" pitchFamily="18" charset="0"/>
                                        <a:cs typeface="Times New Roman" panose="02020603050405020304" pitchFamily="18" charset="0"/>
                                      </a:rPr>
                                      <m:t>2</m:t>
                                    </m:r>
                                    <m:r>
                                      <a:rPr lang="es-ES_tradnl" i="1">
                                        <a:solidFill>
                                          <a:prstClr val="black"/>
                                        </a:solidFill>
                                        <a:latin typeface="Cambria Math"/>
                                      </a:rPr>
                                      <m:t>3</m:t>
                                    </m:r>
                                  </m:sub>
                                </m:sSub>
                                <m:r>
                                  <m:rPr>
                                    <m:nor/>
                                  </m:rPr>
                                  <a:rPr lang="es-ES" dirty="0">
                                    <a:solidFill>
                                      <a:prstClr val="black"/>
                                    </a:solidFill>
                                    <a:latin typeface="Times New Roman" panose="02020603050405020304" pitchFamily="18" charset="0"/>
                                    <a:cs typeface="Times New Roman" panose="02020603050405020304" pitchFamily="18" charset="0"/>
                                  </a:rPr>
                                  <m:t> </m:t>
                                </m:r>
                              </m:e>
                            </m:mr>
                            <m:mr>
                              <m:e>
                                <m:sSub>
                                  <m:sSubPr>
                                    <m:ctrlPr>
                                      <a:rPr lang="el-GR" i="1">
                                        <a:solidFill>
                                          <a:prstClr val="black"/>
                                        </a:solidFill>
                                        <a:latin typeface="Cambria Math" panose="02040503050406030204" pitchFamily="18" charset="0"/>
                                      </a:rPr>
                                    </m:ctrlPr>
                                  </m:sSubPr>
                                  <m:e>
                                    <m:r>
                                      <m:rPr>
                                        <m:nor/>
                                      </m:rPr>
                                      <a:rPr lang="el-GR" i="1" dirty="0">
                                        <a:solidFill>
                                          <a:prstClr val="black"/>
                                        </a:solidFill>
                                        <a:latin typeface="Times New Roman" panose="02020603050405020304" pitchFamily="18" charset="0"/>
                                        <a:cs typeface="Times New Roman" panose="02020603050405020304" pitchFamily="18" charset="0"/>
                                      </a:rPr>
                                      <m:t>σ</m:t>
                                    </m:r>
                                  </m:e>
                                  <m:sub>
                                    <m:r>
                                      <a:rPr lang="es-ES_tradnl" i="1">
                                        <a:solidFill>
                                          <a:prstClr val="black"/>
                                        </a:solidFill>
                                        <a:latin typeface="Cambria Math"/>
                                      </a:rPr>
                                      <m:t>3</m:t>
                                    </m:r>
                                    <m:r>
                                      <a:rPr lang="es-ES" b="0" i="1" smtClean="0">
                                        <a:solidFill>
                                          <a:prstClr val="black"/>
                                        </a:solidFill>
                                        <a:latin typeface="Cambria Math" panose="02040503050406030204" pitchFamily="18" charset="0"/>
                                      </a:rPr>
                                      <m:t>1</m:t>
                                    </m:r>
                                  </m:sub>
                                </m:sSub>
                                <m:r>
                                  <m:rPr>
                                    <m:nor/>
                                  </m:rPr>
                                  <a:rPr lang="es-ES" dirty="0">
                                    <a:solidFill>
                                      <a:prstClr val="black"/>
                                    </a:solidFill>
                                    <a:latin typeface="Times New Roman" panose="02020603050405020304" pitchFamily="18" charset="0"/>
                                    <a:cs typeface="Times New Roman" panose="02020603050405020304" pitchFamily="18" charset="0"/>
                                  </a:rPr>
                                  <m:t> </m:t>
                                </m:r>
                              </m:e>
                              <m:e>
                                <m:sSub>
                                  <m:sSubPr>
                                    <m:ctrlPr>
                                      <a:rPr lang="el-GR" i="1">
                                        <a:solidFill>
                                          <a:prstClr val="black"/>
                                        </a:solidFill>
                                        <a:latin typeface="Cambria Math" panose="02040503050406030204" pitchFamily="18" charset="0"/>
                                      </a:rPr>
                                    </m:ctrlPr>
                                  </m:sSubPr>
                                  <m:e>
                                    <m:r>
                                      <m:rPr>
                                        <m:nor/>
                                      </m:rPr>
                                      <a:rPr lang="el-GR" i="1" dirty="0">
                                        <a:solidFill>
                                          <a:prstClr val="black"/>
                                        </a:solidFill>
                                        <a:latin typeface="Times New Roman" panose="02020603050405020304" pitchFamily="18" charset="0"/>
                                        <a:cs typeface="Times New Roman" panose="02020603050405020304" pitchFamily="18" charset="0"/>
                                      </a:rPr>
                                      <m:t>σ</m:t>
                                    </m:r>
                                  </m:e>
                                  <m:sub>
                                    <m:r>
                                      <a:rPr lang="es-ES_tradnl" i="1">
                                        <a:solidFill>
                                          <a:prstClr val="black"/>
                                        </a:solidFill>
                                        <a:latin typeface="Cambria Math"/>
                                      </a:rPr>
                                      <m:t>3</m:t>
                                    </m:r>
                                    <m:r>
                                      <a:rPr lang="es-ES" b="0" i="1" smtClean="0">
                                        <a:solidFill>
                                          <a:prstClr val="black"/>
                                        </a:solidFill>
                                        <a:latin typeface="Cambria Math" panose="02040503050406030204" pitchFamily="18" charset="0"/>
                                      </a:rPr>
                                      <m:t>2</m:t>
                                    </m:r>
                                  </m:sub>
                                </m:sSub>
                                <m:r>
                                  <m:rPr>
                                    <m:nor/>
                                  </m:rPr>
                                  <a:rPr lang="es-ES" dirty="0">
                                    <a:solidFill>
                                      <a:prstClr val="black"/>
                                    </a:solidFill>
                                    <a:latin typeface="Times New Roman" panose="02020603050405020304" pitchFamily="18" charset="0"/>
                                    <a:cs typeface="Times New Roman" panose="02020603050405020304" pitchFamily="18" charset="0"/>
                                  </a:rPr>
                                  <m:t> </m:t>
                                </m:r>
                              </m:e>
                              <m:e>
                                <m:sSub>
                                  <m:sSubPr>
                                    <m:ctrlPr>
                                      <a:rPr lang="el-GR" i="1">
                                        <a:solidFill>
                                          <a:prstClr val="black"/>
                                        </a:solidFill>
                                        <a:latin typeface="Cambria Math" panose="02040503050406030204" pitchFamily="18" charset="0"/>
                                      </a:rPr>
                                    </m:ctrlPr>
                                  </m:sSubPr>
                                  <m:e>
                                    <m:r>
                                      <m:rPr>
                                        <m:nor/>
                                      </m:rPr>
                                      <a:rPr lang="el-GR" i="1" dirty="0">
                                        <a:solidFill>
                                          <a:prstClr val="black"/>
                                        </a:solidFill>
                                        <a:latin typeface="Times New Roman" panose="02020603050405020304" pitchFamily="18" charset="0"/>
                                        <a:cs typeface="Times New Roman" panose="02020603050405020304" pitchFamily="18" charset="0"/>
                                      </a:rPr>
                                      <m:t>σ</m:t>
                                    </m:r>
                                  </m:e>
                                  <m:sub>
                                    <m:r>
                                      <a:rPr lang="es-ES" b="0" i="1" dirty="0" smtClean="0">
                                        <a:solidFill>
                                          <a:prstClr val="black"/>
                                        </a:solidFill>
                                        <a:latin typeface="Cambria Math" panose="02040503050406030204" pitchFamily="18" charset="0"/>
                                        <a:cs typeface="Times New Roman" panose="02020603050405020304" pitchFamily="18" charset="0"/>
                                      </a:rPr>
                                      <m:t>3</m:t>
                                    </m:r>
                                    <m:r>
                                      <a:rPr lang="es-ES_tradnl" i="1">
                                        <a:solidFill>
                                          <a:prstClr val="black"/>
                                        </a:solidFill>
                                        <a:latin typeface="Cambria Math"/>
                                      </a:rPr>
                                      <m:t>3</m:t>
                                    </m:r>
                                  </m:sub>
                                </m:sSub>
                                <m:r>
                                  <m:rPr>
                                    <m:nor/>
                                  </m:rPr>
                                  <a:rPr lang="es-ES" dirty="0">
                                    <a:solidFill>
                                      <a:prstClr val="black"/>
                                    </a:solidFill>
                                    <a:latin typeface="Times New Roman" panose="02020603050405020304" pitchFamily="18" charset="0"/>
                                    <a:cs typeface="Times New Roman" panose="02020603050405020304" pitchFamily="18" charset="0"/>
                                  </a:rPr>
                                  <m:t> </m:t>
                                </m:r>
                              </m:e>
                            </m:mr>
                          </m:m>
                        </m:e>
                      </m:d>
                    </m:oMath>
                  </m:oMathPara>
                </a14:m>
                <a:endParaRPr lang="es-ES" dirty="0"/>
              </a:p>
            </p:txBody>
          </p:sp>
        </mc:Choice>
        <mc:Fallback xmlns="">
          <p:sp>
            <p:nvSpPr>
              <p:cNvPr id="4" name="CuadroTexto 3"/>
              <p:cNvSpPr txBox="1">
                <a:spLocks noRot="1" noChangeAspect="1" noMove="1" noResize="1" noEditPoints="1" noAdjustHandles="1" noChangeArrowheads="1" noChangeShapeType="1" noTextEdit="1"/>
              </p:cNvSpPr>
              <p:nvPr/>
            </p:nvSpPr>
            <p:spPr>
              <a:xfrm>
                <a:off x="5982940" y="4477878"/>
                <a:ext cx="2121735" cy="815288"/>
              </a:xfrm>
              <a:prstGeom prst="rect">
                <a:avLst/>
              </a:prstGeom>
              <a:blipFill>
                <a:blip r:embed="rId19"/>
                <a:stretch>
                  <a:fillRect/>
                </a:stretch>
              </a:blipFill>
            </p:spPr>
            <p:txBody>
              <a:bodyPr/>
              <a:lstStyle/>
              <a:p>
                <a:r>
                  <a:rPr lang="es-ES">
                    <a:noFill/>
                  </a:rPr>
                  <a:t> </a:t>
                </a:r>
              </a:p>
            </p:txBody>
          </p:sp>
        </mc:Fallback>
      </mc:AlternateContent>
      <p:graphicFrame>
        <p:nvGraphicFramePr>
          <p:cNvPr id="52" name="Tabla 51">
            <a:extLst>
              <a:ext uri="{FF2B5EF4-FFF2-40B4-BE49-F238E27FC236}">
                <a16:creationId xmlns:a16="http://schemas.microsoft.com/office/drawing/2014/main" id="{177AABAE-1915-4BD0-B6EB-B8C74FD4C61C}"/>
              </a:ext>
            </a:extLst>
          </p:cNvPr>
          <p:cNvGraphicFramePr>
            <a:graphicFrameLocks noGrp="1"/>
          </p:cNvGraphicFramePr>
          <p:nvPr>
            <p:extLst>
              <p:ext uri="{D42A27DB-BD31-4B8C-83A1-F6EECF244321}">
                <p14:modId xmlns:p14="http://schemas.microsoft.com/office/powerpoint/2010/main" val="2442808878"/>
              </p:ext>
            </p:extLst>
          </p:nvPr>
        </p:nvGraphicFramePr>
        <p:xfrm>
          <a:off x="6221472" y="6153374"/>
          <a:ext cx="2922528" cy="640080"/>
        </p:xfrm>
        <a:graphic>
          <a:graphicData uri="http://schemas.openxmlformats.org/drawingml/2006/table">
            <a:tbl>
              <a:tblPr firstRow="1" bandRow="1">
                <a:tableStyleId>{2D5ABB26-0587-4C30-8999-92F81FD0307C}</a:tableStyleId>
              </a:tblPr>
              <a:tblGrid>
                <a:gridCol w="2458943">
                  <a:extLst>
                    <a:ext uri="{9D8B030D-6E8A-4147-A177-3AD203B41FA5}">
                      <a16:colId xmlns:a16="http://schemas.microsoft.com/office/drawing/2014/main" val="1347896834"/>
                    </a:ext>
                  </a:extLst>
                </a:gridCol>
                <a:gridCol w="463585">
                  <a:extLst>
                    <a:ext uri="{9D8B030D-6E8A-4147-A177-3AD203B41FA5}">
                      <a16:colId xmlns:a16="http://schemas.microsoft.com/office/drawing/2014/main" val="972821047"/>
                    </a:ext>
                  </a:extLst>
                </a:gridCol>
              </a:tblGrid>
              <a:tr h="633819">
                <a:tc>
                  <a:txBody>
                    <a:bodyPr/>
                    <a:lstStyle/>
                    <a:p>
                      <a:pPr algn="r"/>
                      <a:r>
                        <a:rPr lang="es-ES" dirty="0">
                          <a:solidFill>
                            <a:schemeClr val="bg1"/>
                          </a:solidFill>
                        </a:rPr>
                        <a:t>Simulación cinética en Entornos Distribuidos</a:t>
                      </a:r>
                      <a:endParaRPr lang="es-ES" b="0" dirty="0">
                        <a:solidFill>
                          <a:schemeClr val="bg1"/>
                        </a:solidFill>
                      </a:endParaRPr>
                    </a:p>
                  </a:txBody>
                  <a:tcPr anchor="ctr">
                    <a:lnR w="12700" cap="flat" cmpd="sng" algn="ctr">
                      <a:solidFill>
                        <a:schemeClr val="tx1"/>
                      </a:solidFill>
                      <a:prstDash val="solid"/>
                      <a:round/>
                      <a:headEnd type="none" w="med" len="med"/>
                      <a:tailEnd type="none" w="med" len="med"/>
                    </a:lnR>
                  </a:tcPr>
                </a:tc>
                <a:tc>
                  <a:txBody>
                    <a:bodyPr/>
                    <a:lstStyle/>
                    <a:p>
                      <a:pPr algn="ctr"/>
                      <a:fld id="{0E1C8A44-DCA4-45BE-94D1-2AB25001A8D2}" type="slidenum">
                        <a:rPr lang="es-ES" smtClean="0">
                          <a:solidFill>
                            <a:schemeClr val="bg2">
                              <a:lumMod val="60000"/>
                              <a:lumOff val="40000"/>
                            </a:schemeClr>
                          </a:solidFill>
                        </a:rPr>
                        <a:t>7</a:t>
                      </a:fld>
                      <a:endParaRPr lang="es-ES" dirty="0">
                        <a:solidFill>
                          <a:schemeClr val="bg2">
                            <a:lumMod val="60000"/>
                            <a:lumOff val="40000"/>
                          </a:schemeClr>
                        </a:solidFill>
                      </a:endParaRPr>
                    </a:p>
                  </a:txBody>
                  <a:tcPr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862195207"/>
                  </a:ext>
                </a:extLst>
              </a:tr>
            </a:tbl>
          </a:graphicData>
        </a:graphic>
      </p:graphicFrame>
      <p:sp>
        <p:nvSpPr>
          <p:cNvPr id="53" name="Rectángulo 52">
            <a:extLst>
              <a:ext uri="{FF2B5EF4-FFF2-40B4-BE49-F238E27FC236}">
                <a16:creationId xmlns:a16="http://schemas.microsoft.com/office/drawing/2014/main" id="{BA2DF83D-7A7F-4591-B691-F1AC59ED3B9F}"/>
              </a:ext>
            </a:extLst>
          </p:cNvPr>
          <p:cNvSpPr/>
          <p:nvPr/>
        </p:nvSpPr>
        <p:spPr>
          <a:xfrm>
            <a:off x="0" y="873306"/>
            <a:ext cx="1785769" cy="5215521"/>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s-ES" sz="1350" b="1" u="sng" dirty="0">
                <a:solidFill>
                  <a:srgbClr val="FD9101"/>
                </a:solidFill>
              </a:rPr>
              <a:t>Crecimiento cristalino</a:t>
            </a:r>
          </a:p>
          <a:p>
            <a:pPr marL="108000" indent="-72000">
              <a:buFontTx/>
              <a:buChar char="-"/>
            </a:pPr>
            <a:r>
              <a:rPr lang="es-ES" sz="1350" dirty="0">
                <a:solidFill>
                  <a:schemeClr val="bg1"/>
                </a:solidFill>
              </a:rPr>
              <a:t>Deposición</a:t>
            </a:r>
          </a:p>
          <a:p>
            <a:pPr marL="108000" indent="-72000">
              <a:buFontTx/>
              <a:buChar char="-"/>
            </a:pPr>
            <a:r>
              <a:rPr lang="es-ES" sz="1350" b="1" dirty="0">
                <a:solidFill>
                  <a:srgbClr val="FD9101"/>
                </a:solidFill>
              </a:rPr>
              <a:t>Conceptos</a:t>
            </a:r>
          </a:p>
          <a:p>
            <a:pPr marL="108000" indent="-72000">
              <a:buFontTx/>
              <a:buChar char="-"/>
            </a:pPr>
            <a:r>
              <a:rPr lang="es-ES" sz="1350" dirty="0">
                <a:solidFill>
                  <a:schemeClr val="bg1"/>
                </a:solidFill>
              </a:rPr>
              <a:t>Tipos de Crecimiento</a:t>
            </a:r>
          </a:p>
          <a:p>
            <a:pPr marL="108000" indent="-72000">
              <a:buFontTx/>
              <a:buChar char="-"/>
            </a:pPr>
            <a:r>
              <a:rPr lang="es-ES" sz="1350" dirty="0"/>
              <a:t>Modelo TSK</a:t>
            </a:r>
          </a:p>
          <a:p>
            <a:pPr marL="108000" indent="-72000">
              <a:buFontTx/>
              <a:buChar char="-"/>
            </a:pPr>
            <a:endParaRPr lang="es-ES" sz="1350" dirty="0"/>
          </a:p>
          <a:p>
            <a:r>
              <a:rPr lang="es-ES" sz="1350" u="sng" dirty="0"/>
              <a:t>Simulación atomística</a:t>
            </a:r>
          </a:p>
          <a:p>
            <a:pPr marL="108000" indent="-72000">
              <a:buFontTx/>
              <a:buChar char="-"/>
            </a:pPr>
            <a:r>
              <a:rPr lang="es-ES" sz="1350" dirty="0"/>
              <a:t>Introducción</a:t>
            </a:r>
          </a:p>
          <a:p>
            <a:pPr marL="108000" indent="-72000">
              <a:buFontTx/>
              <a:buChar char="-"/>
            </a:pPr>
            <a:r>
              <a:rPr lang="es-ES" sz="1350" dirty="0"/>
              <a:t>Dinámica molecular</a:t>
            </a:r>
          </a:p>
          <a:p>
            <a:pPr marL="108000" indent="-72000">
              <a:buFontTx/>
              <a:buChar char="-"/>
            </a:pPr>
            <a:r>
              <a:rPr lang="es-ES" sz="1350" dirty="0"/>
              <a:t>Monte Carlo</a:t>
            </a:r>
          </a:p>
          <a:p>
            <a:pPr marL="288000" lvl="1" indent="-171450">
              <a:buFont typeface="Arial" panose="020B0604020202020204" pitchFamily="34" charset="0"/>
              <a:buChar char="•"/>
            </a:pPr>
            <a:r>
              <a:rPr lang="es-ES" sz="1350" dirty="0"/>
              <a:t>KMC</a:t>
            </a:r>
          </a:p>
          <a:p>
            <a:pPr marL="288000" lvl="1" indent="-171450">
              <a:buFont typeface="Arial" panose="020B0604020202020204" pitchFamily="34" charset="0"/>
              <a:buChar char="•"/>
            </a:pPr>
            <a:r>
              <a:rPr lang="es-ES" sz="1350" dirty="0"/>
              <a:t>Paralelización</a:t>
            </a:r>
          </a:p>
          <a:p>
            <a:endParaRPr lang="es-ES" sz="1350" b="1" u="sng" dirty="0"/>
          </a:p>
          <a:p>
            <a:r>
              <a:rPr lang="es-ES" sz="1350" u="sng" dirty="0"/>
              <a:t>Aportaciones</a:t>
            </a:r>
          </a:p>
          <a:p>
            <a:pPr marL="108000" indent="-72000">
              <a:buFontTx/>
              <a:buChar char="-"/>
            </a:pPr>
            <a:r>
              <a:rPr lang="es-ES" sz="1350" dirty="0" err="1"/>
              <a:t>Homoepitaxia</a:t>
            </a:r>
            <a:endParaRPr lang="es-ES" sz="1350" dirty="0"/>
          </a:p>
          <a:p>
            <a:pPr marL="108000" indent="-72000">
              <a:buFontTx/>
              <a:buChar char="-"/>
            </a:pPr>
            <a:r>
              <a:rPr lang="es-ES" sz="1350" dirty="0" err="1"/>
              <a:t>Heteroepitaxia</a:t>
            </a:r>
            <a:endParaRPr lang="es-ES" sz="1350" dirty="0"/>
          </a:p>
          <a:p>
            <a:pPr marL="108000" indent="-72000">
              <a:buFontTx/>
              <a:buChar char="-"/>
            </a:pPr>
            <a:r>
              <a:rPr lang="es-ES" sz="1350" dirty="0"/>
              <a:t>Análisis </a:t>
            </a:r>
            <a:r>
              <a:rPr lang="es-ES" sz="1350" dirty="0" err="1"/>
              <a:t>MMonCa</a:t>
            </a:r>
            <a:endParaRPr lang="es-ES" sz="1350" dirty="0"/>
          </a:p>
          <a:p>
            <a:endParaRPr lang="es-ES" sz="1350" dirty="0"/>
          </a:p>
          <a:p>
            <a:r>
              <a:rPr lang="es-ES" sz="1350" u="sng" dirty="0"/>
              <a:t>Simulador distribuido</a:t>
            </a:r>
          </a:p>
          <a:p>
            <a:pPr marL="108000" indent="-72000">
              <a:buFontTx/>
              <a:buChar char="-"/>
            </a:pPr>
            <a:r>
              <a:rPr lang="es-ES" sz="1350" dirty="0"/>
              <a:t>Versión secuencial</a:t>
            </a:r>
          </a:p>
          <a:p>
            <a:pPr marL="108000" indent="-72000">
              <a:buFontTx/>
              <a:buChar char="-"/>
            </a:pPr>
            <a:r>
              <a:rPr lang="es-ES" sz="1350" dirty="0"/>
              <a:t>Versión distribuida</a:t>
            </a:r>
          </a:p>
          <a:p>
            <a:pPr marL="108000" indent="-72000">
              <a:buFontTx/>
              <a:buChar char="-"/>
            </a:pPr>
            <a:r>
              <a:rPr lang="es-ES" sz="1350" dirty="0"/>
              <a:t>Simulaciones</a:t>
            </a:r>
          </a:p>
          <a:p>
            <a:endParaRPr lang="es-ES" sz="1350" dirty="0"/>
          </a:p>
          <a:p>
            <a:r>
              <a:rPr lang="es-ES" sz="1350" u="sng" dirty="0"/>
              <a:t>Conclusiones</a:t>
            </a:r>
          </a:p>
        </p:txBody>
      </p:sp>
    </p:spTree>
    <p:extLst>
      <p:ext uri="{BB962C8B-B14F-4D97-AF65-F5344CB8AC3E}">
        <p14:creationId xmlns:p14="http://schemas.microsoft.com/office/powerpoint/2010/main" val="29796321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mph" presetSubtype="2" fill="hold" nodeType="clickEffect">
                                  <p:stCondLst>
                                    <p:cond delay="0"/>
                                  </p:stCondLst>
                                  <p:childTnLst>
                                    <p:animClr clrSpc="rgb" dir="cw">
                                      <p:cBhvr override="childStyle">
                                        <p:cTn id="6" dur="10" fill="hold"/>
                                        <p:tgtEl>
                                          <p:spTgt spid="30">
                                            <p:txEl>
                                              <p:pRg st="0" end="0"/>
                                            </p:txEl>
                                          </p:spTgt>
                                        </p:tgtEl>
                                        <p:attrNameLst>
                                          <p:attrName>style.color</p:attrName>
                                        </p:attrNameLst>
                                      </p:cBhvr>
                                      <p:to>
                                        <a:schemeClr val="accent1"/>
                                      </p:to>
                                    </p:animClr>
                                  </p:childTnLst>
                                  <p:subTnLst>
                                    <p:animClr clrSpc="rgb" dir="cw">
                                      <p:cBhvr override="childStyle">
                                        <p:cTn dur="1" fill="hold" display="0" masterRel="nextClick" afterEffect="1"/>
                                        <p:tgtEl>
                                          <p:spTgt spid="30">
                                            <p:txEl>
                                              <p:pRg st="0" end="0"/>
                                            </p:txEl>
                                          </p:spTgt>
                                        </p:tgtEl>
                                        <p:attrNameLst>
                                          <p:attrName>ppt_c</p:attrName>
                                        </p:attrNameLst>
                                      </p:cBhvr>
                                      <p:to>
                                        <a:schemeClr val="tx1"/>
                                      </p:to>
                                    </p:animClr>
                                  </p:subTnLst>
                                </p:cTn>
                              </p:par>
                              <p:par>
                                <p:cTn id="7" presetID="10" presetClass="entr" presetSubtype="0" fill="hold" grpId="1" nodeType="withEffect">
                                  <p:stCondLst>
                                    <p:cond delay="0"/>
                                  </p:stCondLst>
                                  <p:childTnLst>
                                    <p:set>
                                      <p:cBhvr>
                                        <p:cTn id="8" dur="1" fill="hold">
                                          <p:stCondLst>
                                            <p:cond delay="0"/>
                                          </p:stCondLst>
                                        </p:cTn>
                                        <p:tgtEl>
                                          <p:spTgt spid="2"/>
                                        </p:tgtEl>
                                        <p:attrNameLst>
                                          <p:attrName>style.visibility</p:attrName>
                                        </p:attrNameLst>
                                      </p:cBhvr>
                                      <p:to>
                                        <p:strVal val="visible"/>
                                      </p:to>
                                    </p:set>
                                    <p:animEffect transition="in" filter="fade">
                                      <p:cBhvr>
                                        <p:cTn id="9" dur="500"/>
                                        <p:tgtEl>
                                          <p:spTgt spid="2"/>
                                        </p:tgtEl>
                                      </p:cBhvr>
                                    </p:animEffect>
                                  </p:childTnLst>
                                </p:cTn>
                              </p:par>
                              <p:par>
                                <p:cTn id="10" presetID="42" presetClass="path" presetSubtype="0" fill="hold" grpId="0" nodeType="withEffect">
                                  <p:stCondLst>
                                    <p:cond delay="0"/>
                                  </p:stCondLst>
                                  <p:childTnLst>
                                    <p:animMotion origin="layout" path="M -0.04027 -1.85185E-6 L -3.61111E-6 -1.85185E-6 " pathEditMode="relative" rAng="0" ptsTypes="AA">
                                      <p:cBhvr>
                                        <p:cTn id="11" dur="500" fill="hold"/>
                                        <p:tgtEl>
                                          <p:spTgt spid="2"/>
                                        </p:tgtEl>
                                        <p:attrNameLst>
                                          <p:attrName>ppt_x</p:attrName>
                                          <p:attrName>ppt_y</p:attrName>
                                        </p:attrNameLst>
                                      </p:cBhvr>
                                      <p:rCtr x="2014" y="0"/>
                                    </p:animMotion>
                                  </p:childTnLst>
                                </p:cTn>
                              </p:par>
                              <p:par>
                                <p:cTn id="12" presetID="10" presetClass="entr" presetSubtype="0" fill="hold" grpId="1" nodeType="withEffect">
                                  <p:stCondLst>
                                    <p:cond delay="0"/>
                                  </p:stCondLst>
                                  <p:childTnLst>
                                    <p:set>
                                      <p:cBhvr>
                                        <p:cTn id="13" dur="1" fill="hold">
                                          <p:stCondLst>
                                            <p:cond delay="0"/>
                                          </p:stCondLst>
                                        </p:cTn>
                                        <p:tgtEl>
                                          <p:spTgt spid="40"/>
                                        </p:tgtEl>
                                        <p:attrNameLst>
                                          <p:attrName>style.visibility</p:attrName>
                                        </p:attrNameLst>
                                      </p:cBhvr>
                                      <p:to>
                                        <p:strVal val="visible"/>
                                      </p:to>
                                    </p:set>
                                    <p:animEffect transition="in" filter="fade">
                                      <p:cBhvr>
                                        <p:cTn id="14" dur="500"/>
                                        <p:tgtEl>
                                          <p:spTgt spid="40"/>
                                        </p:tgtEl>
                                      </p:cBhvr>
                                    </p:animEffect>
                                  </p:childTnLst>
                                </p:cTn>
                              </p:par>
                              <p:par>
                                <p:cTn id="15" presetID="42" presetClass="path" presetSubtype="0" fill="hold" grpId="0" nodeType="withEffect">
                                  <p:stCondLst>
                                    <p:cond delay="0"/>
                                  </p:stCondLst>
                                  <p:childTnLst>
                                    <p:animMotion origin="layout" path="M 0.03889 -0.00069 L 8.33333E-7 -1.85185E-6 " pathEditMode="relative" rAng="0" ptsTypes="AA">
                                      <p:cBhvr>
                                        <p:cTn id="16" dur="500" fill="hold"/>
                                        <p:tgtEl>
                                          <p:spTgt spid="40"/>
                                        </p:tgtEl>
                                        <p:attrNameLst>
                                          <p:attrName>ppt_x</p:attrName>
                                          <p:attrName>ppt_y</p:attrName>
                                        </p:attrNameLst>
                                      </p:cBhvr>
                                      <p:rCtr x="-1944" y="23"/>
                                    </p:animMotion>
                                  </p:childTnLst>
                                </p:cTn>
                              </p:par>
                            </p:childTnLst>
                          </p:cTn>
                        </p:par>
                      </p:childTnLst>
                    </p:cTn>
                  </p:par>
                  <p:par>
                    <p:cTn id="17" fill="hold">
                      <p:stCondLst>
                        <p:cond delay="indefinite"/>
                      </p:stCondLst>
                      <p:childTnLst>
                        <p:par>
                          <p:cTn id="18" fill="hold">
                            <p:stCondLst>
                              <p:cond delay="0"/>
                            </p:stCondLst>
                            <p:childTnLst>
                              <p:par>
                                <p:cTn id="19" presetID="3" presetClass="emph" presetSubtype="2" fill="hold" nodeType="clickEffect">
                                  <p:stCondLst>
                                    <p:cond delay="0"/>
                                  </p:stCondLst>
                                  <p:childTnLst>
                                    <p:animClr clrSpc="rgb" dir="cw">
                                      <p:cBhvr override="childStyle">
                                        <p:cTn id="20" dur="10" fill="hold"/>
                                        <p:tgtEl>
                                          <p:spTgt spid="16">
                                            <p:txEl>
                                              <p:pRg st="0" end="0"/>
                                            </p:txEl>
                                          </p:spTgt>
                                        </p:tgtEl>
                                        <p:attrNameLst>
                                          <p:attrName>style.color</p:attrName>
                                        </p:attrNameLst>
                                      </p:cBhvr>
                                      <p:to>
                                        <a:schemeClr val="accent1"/>
                                      </p:to>
                                    </p:animClr>
                                  </p:childTnLst>
                                  <p:subTnLst>
                                    <p:animClr clrSpc="rgb" dir="cw">
                                      <p:cBhvr override="childStyle">
                                        <p:cTn dur="1" fill="hold" display="0" masterRel="nextClick" afterEffect="1"/>
                                        <p:tgtEl>
                                          <p:spTgt spid="16">
                                            <p:txEl>
                                              <p:pRg st="0" end="0"/>
                                            </p:txEl>
                                          </p:spTgt>
                                        </p:tgtEl>
                                        <p:attrNameLst>
                                          <p:attrName>ppt_c</p:attrName>
                                        </p:attrNameLst>
                                      </p:cBhvr>
                                      <p:to>
                                        <a:schemeClr val="tx1"/>
                                      </p:to>
                                    </p:animClr>
                                  </p:subTnLst>
                                </p:cTn>
                              </p:par>
                              <p:par>
                                <p:cTn id="21" presetID="10" presetClass="entr" presetSubtype="0" fill="hold" grpId="1" nodeType="withEffect">
                                  <p:stCondLst>
                                    <p:cond delay="0"/>
                                  </p:stCondLst>
                                  <p:childTnLst>
                                    <p:set>
                                      <p:cBhvr>
                                        <p:cTn id="22" dur="1" fill="hold">
                                          <p:stCondLst>
                                            <p:cond delay="0"/>
                                          </p:stCondLst>
                                        </p:cTn>
                                        <p:tgtEl>
                                          <p:spTgt spid="39"/>
                                        </p:tgtEl>
                                        <p:attrNameLst>
                                          <p:attrName>style.visibility</p:attrName>
                                        </p:attrNameLst>
                                      </p:cBhvr>
                                      <p:to>
                                        <p:strVal val="visible"/>
                                      </p:to>
                                    </p:set>
                                    <p:animEffect transition="in" filter="fade">
                                      <p:cBhvr>
                                        <p:cTn id="23" dur="750"/>
                                        <p:tgtEl>
                                          <p:spTgt spid="39"/>
                                        </p:tgtEl>
                                      </p:cBhvr>
                                    </p:animEffect>
                                  </p:childTnLst>
                                </p:cTn>
                              </p:par>
                              <p:par>
                                <p:cTn id="24" presetID="42" presetClass="path" presetSubtype="0" fill="hold" grpId="0" nodeType="withEffect">
                                  <p:stCondLst>
                                    <p:cond delay="0"/>
                                  </p:stCondLst>
                                  <p:childTnLst>
                                    <p:animMotion origin="layout" path="M -0.06372 0.00023 L 2.77778E-7 1.11111E-6 " pathEditMode="relative" rAng="0" ptsTypes="AA">
                                      <p:cBhvr>
                                        <p:cTn id="25" dur="750" fill="hold"/>
                                        <p:tgtEl>
                                          <p:spTgt spid="39"/>
                                        </p:tgtEl>
                                        <p:attrNameLst>
                                          <p:attrName>ppt_x</p:attrName>
                                          <p:attrName>ppt_y</p:attrName>
                                        </p:attrNameLst>
                                      </p:cBhvr>
                                      <p:rCtr x="3177" y="-23"/>
                                    </p:animMotion>
                                  </p:childTnLst>
                                </p:cTn>
                              </p:par>
                              <p:par>
                                <p:cTn id="26" presetID="10" presetClass="entr" presetSubtype="0" fill="hold" grpId="1" nodeType="withEffect">
                                  <p:stCondLst>
                                    <p:cond delay="0"/>
                                  </p:stCondLst>
                                  <p:childTnLst>
                                    <p:set>
                                      <p:cBhvr>
                                        <p:cTn id="27" dur="1" fill="hold">
                                          <p:stCondLst>
                                            <p:cond delay="0"/>
                                          </p:stCondLst>
                                        </p:cTn>
                                        <p:tgtEl>
                                          <p:spTgt spid="41"/>
                                        </p:tgtEl>
                                        <p:attrNameLst>
                                          <p:attrName>style.visibility</p:attrName>
                                        </p:attrNameLst>
                                      </p:cBhvr>
                                      <p:to>
                                        <p:strVal val="visible"/>
                                      </p:to>
                                    </p:set>
                                    <p:animEffect transition="in" filter="fade">
                                      <p:cBhvr>
                                        <p:cTn id="28" dur="750"/>
                                        <p:tgtEl>
                                          <p:spTgt spid="41"/>
                                        </p:tgtEl>
                                      </p:cBhvr>
                                    </p:animEffect>
                                  </p:childTnLst>
                                </p:cTn>
                              </p:par>
                              <p:par>
                                <p:cTn id="29" presetID="42" presetClass="path" presetSubtype="0" fill="hold" grpId="0" nodeType="withEffect">
                                  <p:stCondLst>
                                    <p:cond delay="0"/>
                                  </p:stCondLst>
                                  <p:childTnLst>
                                    <p:animMotion origin="layout" path="M 0.06545 0.00023 L -5.55556E-7 1.11111E-6 " pathEditMode="relative" rAng="0" ptsTypes="AA">
                                      <p:cBhvr>
                                        <p:cTn id="30" dur="750" fill="hold"/>
                                        <p:tgtEl>
                                          <p:spTgt spid="41"/>
                                        </p:tgtEl>
                                        <p:attrNameLst>
                                          <p:attrName>ppt_x</p:attrName>
                                          <p:attrName>ppt_y</p:attrName>
                                        </p:attrNameLst>
                                      </p:cBhvr>
                                      <p:rCtr x="-3281" y="-23"/>
                                    </p:animMotion>
                                  </p:childTnLst>
                                </p:cTn>
                              </p:par>
                            </p:childTnLst>
                          </p:cTn>
                        </p:par>
                      </p:childTnLst>
                    </p:cTn>
                  </p:par>
                  <p:par>
                    <p:cTn id="31" fill="hold">
                      <p:stCondLst>
                        <p:cond delay="indefinite"/>
                      </p:stCondLst>
                      <p:childTnLst>
                        <p:par>
                          <p:cTn id="32" fill="hold">
                            <p:stCondLst>
                              <p:cond delay="0"/>
                            </p:stCondLst>
                            <p:childTnLst>
                              <p:par>
                                <p:cTn id="33" presetID="3" presetClass="emph" presetSubtype="2" fill="hold" nodeType="clickEffect">
                                  <p:stCondLst>
                                    <p:cond delay="0"/>
                                  </p:stCondLst>
                                  <p:childTnLst>
                                    <p:animClr clrSpc="rgb" dir="cw">
                                      <p:cBhvr override="childStyle">
                                        <p:cTn id="34" dur="10" fill="hold"/>
                                        <p:tgtEl>
                                          <p:spTgt spid="101">
                                            <p:txEl>
                                              <p:pRg st="0" end="0"/>
                                            </p:txEl>
                                          </p:spTgt>
                                        </p:tgtEl>
                                        <p:attrNameLst>
                                          <p:attrName>style.color</p:attrName>
                                        </p:attrNameLst>
                                      </p:cBhvr>
                                      <p:to>
                                        <a:schemeClr val="accent1"/>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39" grpId="0" animBg="1"/>
      <p:bldP spid="39" grpId="1" animBg="1"/>
      <p:bldP spid="40" grpId="0" animBg="1"/>
      <p:bldP spid="40" grpId="1" animBg="1"/>
      <p:bldP spid="41" grpId="0" animBg="1"/>
      <p:bldP spid="41" grpId="1"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ángulo 7"/>
          <p:cNvSpPr/>
          <p:nvPr/>
        </p:nvSpPr>
        <p:spPr>
          <a:xfrm>
            <a:off x="0" y="6088828"/>
            <a:ext cx="9144000" cy="769172"/>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r"/>
            <a:endParaRPr lang="es-ES" dirty="0"/>
          </a:p>
        </p:txBody>
      </p:sp>
      <p:sp>
        <p:nvSpPr>
          <p:cNvPr id="9" name="Rectángulo 8"/>
          <p:cNvSpPr/>
          <p:nvPr/>
        </p:nvSpPr>
        <p:spPr>
          <a:xfrm>
            <a:off x="0" y="0"/>
            <a:ext cx="1785769" cy="6088828"/>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ES" dirty="0"/>
          </a:p>
        </p:txBody>
      </p:sp>
      <p:pic>
        <p:nvPicPr>
          <p:cNvPr id="11" name="Picture 6" descr="Resultado de imagen de universidad de cádiz"/>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9773" y="75303"/>
            <a:ext cx="473646" cy="60897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8" descr="Resultado de imagen de sistemas inteligentes de computación uc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458" y="75304"/>
            <a:ext cx="1085768" cy="60897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033195" y="198971"/>
            <a:ext cx="6820349" cy="887552"/>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a:lstStyle>
          <a:p>
            <a:r>
              <a:rPr lang="es-ES" dirty="0"/>
              <a:t>MODOS DE CRECIMIENTO</a:t>
            </a:r>
          </a:p>
        </p:txBody>
      </p:sp>
      <p:grpSp>
        <p:nvGrpSpPr>
          <p:cNvPr id="51" name="Grupo 50"/>
          <p:cNvGrpSpPr/>
          <p:nvPr/>
        </p:nvGrpSpPr>
        <p:grpSpPr>
          <a:xfrm>
            <a:off x="2033195" y="3472194"/>
            <a:ext cx="2063361" cy="733727"/>
            <a:chOff x="722180" y="4467445"/>
            <a:chExt cx="2063361" cy="733727"/>
          </a:xfrm>
        </p:grpSpPr>
        <p:sp>
          <p:nvSpPr>
            <p:cNvPr id="52" name="Trapecio 51"/>
            <p:cNvSpPr/>
            <p:nvPr/>
          </p:nvSpPr>
          <p:spPr>
            <a:xfrm>
              <a:off x="722180" y="4682484"/>
              <a:ext cx="623845" cy="518688"/>
            </a:xfrm>
            <a:prstGeom prst="trapezoid">
              <a:avLst/>
            </a:prstGeom>
            <a:solidFill>
              <a:srgbClr val="46B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53" name="Trapecio 52"/>
            <p:cNvSpPr/>
            <p:nvPr/>
          </p:nvSpPr>
          <p:spPr>
            <a:xfrm>
              <a:off x="1537611" y="4882394"/>
              <a:ext cx="370646" cy="318778"/>
            </a:xfrm>
            <a:prstGeom prst="trapezoid">
              <a:avLst/>
            </a:prstGeom>
            <a:solidFill>
              <a:srgbClr val="46B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54" name="Trapecio 53"/>
            <p:cNvSpPr/>
            <p:nvPr/>
          </p:nvSpPr>
          <p:spPr>
            <a:xfrm>
              <a:off x="2161696" y="4467445"/>
              <a:ext cx="623845" cy="733727"/>
            </a:xfrm>
            <a:prstGeom prst="trapezoid">
              <a:avLst/>
            </a:prstGeom>
            <a:solidFill>
              <a:srgbClr val="46B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sp>
        <p:nvSpPr>
          <p:cNvPr id="55" name="Elipse 54"/>
          <p:cNvSpPr/>
          <p:nvPr/>
        </p:nvSpPr>
        <p:spPr>
          <a:xfrm>
            <a:off x="1939665" y="3065644"/>
            <a:ext cx="188187" cy="188187"/>
          </a:xfrm>
          <a:prstGeom prst="ellipse">
            <a:avLst/>
          </a:prstGeom>
          <a:solidFill>
            <a:srgbClr val="46BA99"/>
          </a:soli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56" name="Elipse 55"/>
          <p:cNvSpPr/>
          <p:nvPr/>
        </p:nvSpPr>
        <p:spPr>
          <a:xfrm>
            <a:off x="2156930" y="3065643"/>
            <a:ext cx="188187" cy="188187"/>
          </a:xfrm>
          <a:prstGeom prst="ellipse">
            <a:avLst/>
          </a:prstGeom>
          <a:solidFill>
            <a:srgbClr val="46BA99"/>
          </a:soli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57" name="Elipse 56"/>
          <p:cNvSpPr/>
          <p:nvPr/>
        </p:nvSpPr>
        <p:spPr>
          <a:xfrm>
            <a:off x="2374195" y="3065643"/>
            <a:ext cx="188187" cy="188187"/>
          </a:xfrm>
          <a:prstGeom prst="ellipse">
            <a:avLst/>
          </a:prstGeom>
          <a:solidFill>
            <a:srgbClr val="46BA99"/>
          </a:soli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58" name="Elipse 57"/>
          <p:cNvSpPr/>
          <p:nvPr/>
        </p:nvSpPr>
        <p:spPr>
          <a:xfrm>
            <a:off x="2588520" y="3074449"/>
            <a:ext cx="188187" cy="188187"/>
          </a:xfrm>
          <a:prstGeom prst="ellipse">
            <a:avLst/>
          </a:prstGeom>
          <a:solidFill>
            <a:srgbClr val="46BA99"/>
          </a:soli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59" name="Elipse 58"/>
          <p:cNvSpPr/>
          <p:nvPr/>
        </p:nvSpPr>
        <p:spPr>
          <a:xfrm>
            <a:off x="2811801" y="3068914"/>
            <a:ext cx="188187" cy="188187"/>
          </a:xfrm>
          <a:prstGeom prst="ellipse">
            <a:avLst/>
          </a:prstGeom>
          <a:solidFill>
            <a:srgbClr val="46BA99"/>
          </a:soli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60" name="Elipse 59"/>
          <p:cNvSpPr/>
          <p:nvPr/>
        </p:nvSpPr>
        <p:spPr>
          <a:xfrm>
            <a:off x="3019969" y="3059320"/>
            <a:ext cx="188187" cy="188187"/>
          </a:xfrm>
          <a:prstGeom prst="ellipse">
            <a:avLst/>
          </a:prstGeom>
          <a:solidFill>
            <a:srgbClr val="46BA99"/>
          </a:soli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61" name="Elipse 60"/>
          <p:cNvSpPr/>
          <p:nvPr/>
        </p:nvSpPr>
        <p:spPr>
          <a:xfrm>
            <a:off x="3247363" y="3067299"/>
            <a:ext cx="188187" cy="188187"/>
          </a:xfrm>
          <a:prstGeom prst="ellipse">
            <a:avLst/>
          </a:prstGeom>
          <a:solidFill>
            <a:srgbClr val="46BA99"/>
          </a:soli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62" name="Elipse 61"/>
          <p:cNvSpPr/>
          <p:nvPr/>
        </p:nvSpPr>
        <p:spPr>
          <a:xfrm>
            <a:off x="3450668" y="3059319"/>
            <a:ext cx="188187" cy="188187"/>
          </a:xfrm>
          <a:prstGeom prst="ellipse">
            <a:avLst/>
          </a:prstGeom>
          <a:solidFill>
            <a:srgbClr val="46BA99"/>
          </a:soli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63" name="Elipse 62"/>
          <p:cNvSpPr/>
          <p:nvPr/>
        </p:nvSpPr>
        <p:spPr>
          <a:xfrm>
            <a:off x="3655470" y="3059247"/>
            <a:ext cx="188187" cy="188187"/>
          </a:xfrm>
          <a:prstGeom prst="ellipse">
            <a:avLst/>
          </a:prstGeom>
          <a:solidFill>
            <a:srgbClr val="46BA99"/>
          </a:soli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64" name="Elipse 63"/>
          <p:cNvSpPr/>
          <p:nvPr/>
        </p:nvSpPr>
        <p:spPr>
          <a:xfrm>
            <a:off x="3886230" y="3067299"/>
            <a:ext cx="188187" cy="188187"/>
          </a:xfrm>
          <a:prstGeom prst="ellipse">
            <a:avLst/>
          </a:prstGeom>
          <a:solidFill>
            <a:srgbClr val="46BA99"/>
          </a:soli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65" name="Rectángulo 64"/>
          <p:cNvSpPr/>
          <p:nvPr/>
        </p:nvSpPr>
        <p:spPr>
          <a:xfrm>
            <a:off x="1939665" y="4264646"/>
            <a:ext cx="2240385" cy="374677"/>
          </a:xfrm>
          <a:prstGeom prst="rect">
            <a:avLst/>
          </a:prstGeom>
          <a:pattFill prst="lgConfetti">
            <a:fgClr>
              <a:schemeClr val="bg2">
                <a:lumMod val="7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66" name="Rectángulo 65"/>
          <p:cNvSpPr/>
          <p:nvPr/>
        </p:nvSpPr>
        <p:spPr>
          <a:xfrm>
            <a:off x="1939665" y="4205922"/>
            <a:ext cx="2240385" cy="58723"/>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67" name="Elipse 66"/>
          <p:cNvSpPr/>
          <p:nvPr/>
        </p:nvSpPr>
        <p:spPr>
          <a:xfrm>
            <a:off x="4322806" y="3065643"/>
            <a:ext cx="188187" cy="188187"/>
          </a:xfrm>
          <a:prstGeom prst="ellipse">
            <a:avLst/>
          </a:prstGeom>
          <a:solidFill>
            <a:srgbClr val="46BA99"/>
          </a:soli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68" name="Elipse 67"/>
          <p:cNvSpPr/>
          <p:nvPr/>
        </p:nvSpPr>
        <p:spPr>
          <a:xfrm>
            <a:off x="4540071" y="3065642"/>
            <a:ext cx="188187" cy="188187"/>
          </a:xfrm>
          <a:prstGeom prst="ellipse">
            <a:avLst/>
          </a:prstGeom>
          <a:solidFill>
            <a:srgbClr val="46BA99"/>
          </a:soli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69" name="Elipse 68"/>
          <p:cNvSpPr/>
          <p:nvPr/>
        </p:nvSpPr>
        <p:spPr>
          <a:xfrm>
            <a:off x="4757336" y="3065642"/>
            <a:ext cx="188187" cy="188187"/>
          </a:xfrm>
          <a:prstGeom prst="ellipse">
            <a:avLst/>
          </a:prstGeom>
          <a:solidFill>
            <a:srgbClr val="46BA99"/>
          </a:soli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70" name="Elipse 69"/>
          <p:cNvSpPr/>
          <p:nvPr/>
        </p:nvSpPr>
        <p:spPr>
          <a:xfrm>
            <a:off x="4971661" y="3074448"/>
            <a:ext cx="188187" cy="188187"/>
          </a:xfrm>
          <a:prstGeom prst="ellipse">
            <a:avLst/>
          </a:prstGeom>
          <a:solidFill>
            <a:srgbClr val="46BA99"/>
          </a:soli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71" name="Elipse 70"/>
          <p:cNvSpPr/>
          <p:nvPr/>
        </p:nvSpPr>
        <p:spPr>
          <a:xfrm>
            <a:off x="5194942" y="3068913"/>
            <a:ext cx="188187" cy="188187"/>
          </a:xfrm>
          <a:prstGeom prst="ellipse">
            <a:avLst/>
          </a:prstGeom>
          <a:solidFill>
            <a:srgbClr val="46BA99"/>
          </a:soli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03" name="Elipse 102"/>
          <p:cNvSpPr/>
          <p:nvPr/>
        </p:nvSpPr>
        <p:spPr>
          <a:xfrm>
            <a:off x="5403110" y="3059319"/>
            <a:ext cx="188187" cy="188187"/>
          </a:xfrm>
          <a:prstGeom prst="ellipse">
            <a:avLst/>
          </a:prstGeom>
          <a:solidFill>
            <a:srgbClr val="46BA99"/>
          </a:soli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04" name="Elipse 103"/>
          <p:cNvSpPr/>
          <p:nvPr/>
        </p:nvSpPr>
        <p:spPr>
          <a:xfrm>
            <a:off x="5630504" y="3067298"/>
            <a:ext cx="188187" cy="188187"/>
          </a:xfrm>
          <a:prstGeom prst="ellipse">
            <a:avLst/>
          </a:prstGeom>
          <a:solidFill>
            <a:srgbClr val="46BA99"/>
          </a:soli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05" name="Elipse 104"/>
          <p:cNvSpPr/>
          <p:nvPr/>
        </p:nvSpPr>
        <p:spPr>
          <a:xfrm>
            <a:off x="5833809" y="3059318"/>
            <a:ext cx="188187" cy="188187"/>
          </a:xfrm>
          <a:prstGeom prst="ellipse">
            <a:avLst/>
          </a:prstGeom>
          <a:solidFill>
            <a:srgbClr val="46BA99"/>
          </a:soli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06" name="Elipse 105"/>
          <p:cNvSpPr/>
          <p:nvPr/>
        </p:nvSpPr>
        <p:spPr>
          <a:xfrm>
            <a:off x="6038611" y="3059246"/>
            <a:ext cx="188187" cy="188187"/>
          </a:xfrm>
          <a:prstGeom prst="ellipse">
            <a:avLst/>
          </a:prstGeom>
          <a:solidFill>
            <a:srgbClr val="46BA99"/>
          </a:soli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07" name="Elipse 106"/>
          <p:cNvSpPr/>
          <p:nvPr/>
        </p:nvSpPr>
        <p:spPr>
          <a:xfrm>
            <a:off x="6269371" y="3067298"/>
            <a:ext cx="188187" cy="188187"/>
          </a:xfrm>
          <a:prstGeom prst="ellipse">
            <a:avLst/>
          </a:prstGeom>
          <a:solidFill>
            <a:srgbClr val="46BA99"/>
          </a:soli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08" name="Rectángulo 107"/>
          <p:cNvSpPr/>
          <p:nvPr/>
        </p:nvSpPr>
        <p:spPr>
          <a:xfrm>
            <a:off x="4319894" y="4244625"/>
            <a:ext cx="2255044" cy="394698"/>
          </a:xfrm>
          <a:prstGeom prst="rect">
            <a:avLst/>
          </a:prstGeom>
          <a:pattFill prst="lgConfetti">
            <a:fgClr>
              <a:schemeClr val="bg2">
                <a:lumMod val="7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09" name="Rectángulo 108"/>
          <p:cNvSpPr/>
          <p:nvPr/>
        </p:nvSpPr>
        <p:spPr>
          <a:xfrm>
            <a:off x="4317513" y="4205921"/>
            <a:ext cx="2257425" cy="58723"/>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10" name="Rectángulo 109"/>
          <p:cNvSpPr/>
          <p:nvPr/>
        </p:nvSpPr>
        <p:spPr>
          <a:xfrm>
            <a:off x="4322806" y="4080089"/>
            <a:ext cx="2240385" cy="125832"/>
          </a:xfrm>
          <a:prstGeom prst="rect">
            <a:avLst/>
          </a:prstGeom>
          <a:solidFill>
            <a:srgbClr val="46BA99"/>
          </a:solidFill>
          <a:ln w="127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11" name="Rectángulo 110"/>
          <p:cNvSpPr/>
          <p:nvPr/>
        </p:nvSpPr>
        <p:spPr>
          <a:xfrm>
            <a:off x="4322806" y="3958013"/>
            <a:ext cx="2240385" cy="125832"/>
          </a:xfrm>
          <a:prstGeom prst="rect">
            <a:avLst/>
          </a:prstGeom>
          <a:solidFill>
            <a:srgbClr val="46BA99"/>
          </a:solidFill>
          <a:ln w="127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12" name="Rectángulo 111"/>
          <p:cNvSpPr/>
          <p:nvPr/>
        </p:nvSpPr>
        <p:spPr>
          <a:xfrm>
            <a:off x="4322837" y="3834059"/>
            <a:ext cx="2240385" cy="125832"/>
          </a:xfrm>
          <a:prstGeom prst="rect">
            <a:avLst/>
          </a:prstGeom>
          <a:solidFill>
            <a:srgbClr val="46BA99"/>
          </a:solidFill>
          <a:ln w="127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13" name="Rectángulo 112"/>
          <p:cNvSpPr/>
          <p:nvPr/>
        </p:nvSpPr>
        <p:spPr>
          <a:xfrm>
            <a:off x="4322806" y="3711692"/>
            <a:ext cx="2240385" cy="125832"/>
          </a:xfrm>
          <a:prstGeom prst="rect">
            <a:avLst/>
          </a:prstGeom>
          <a:solidFill>
            <a:srgbClr val="46BA99"/>
          </a:solidFill>
          <a:ln w="127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14" name="Rectángulo 113"/>
          <p:cNvSpPr/>
          <p:nvPr/>
        </p:nvSpPr>
        <p:spPr>
          <a:xfrm>
            <a:off x="4322806" y="3587593"/>
            <a:ext cx="2240385" cy="125832"/>
          </a:xfrm>
          <a:prstGeom prst="rect">
            <a:avLst/>
          </a:prstGeom>
          <a:solidFill>
            <a:srgbClr val="46BA99"/>
          </a:solidFill>
          <a:ln w="127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115" name="Grupo 114"/>
          <p:cNvGrpSpPr/>
          <p:nvPr/>
        </p:nvGrpSpPr>
        <p:grpSpPr>
          <a:xfrm>
            <a:off x="6824670" y="3434497"/>
            <a:ext cx="2063361" cy="518687"/>
            <a:chOff x="722180" y="4467445"/>
            <a:chExt cx="2063361" cy="733727"/>
          </a:xfrm>
        </p:grpSpPr>
        <p:sp>
          <p:nvSpPr>
            <p:cNvPr id="116" name="Trapecio 115"/>
            <p:cNvSpPr/>
            <p:nvPr/>
          </p:nvSpPr>
          <p:spPr>
            <a:xfrm>
              <a:off x="722180" y="4682484"/>
              <a:ext cx="623845" cy="518688"/>
            </a:xfrm>
            <a:prstGeom prst="trapezoid">
              <a:avLst/>
            </a:prstGeom>
            <a:solidFill>
              <a:srgbClr val="46B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17" name="Trapecio 116"/>
            <p:cNvSpPr/>
            <p:nvPr/>
          </p:nvSpPr>
          <p:spPr>
            <a:xfrm>
              <a:off x="1537611" y="4882394"/>
              <a:ext cx="370646" cy="318778"/>
            </a:xfrm>
            <a:prstGeom prst="trapezoid">
              <a:avLst/>
            </a:prstGeom>
            <a:solidFill>
              <a:srgbClr val="46B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18" name="Trapecio 117"/>
            <p:cNvSpPr/>
            <p:nvPr/>
          </p:nvSpPr>
          <p:spPr>
            <a:xfrm>
              <a:off x="2161696" y="4467445"/>
              <a:ext cx="623845" cy="733727"/>
            </a:xfrm>
            <a:prstGeom prst="trapezoid">
              <a:avLst/>
            </a:prstGeom>
            <a:solidFill>
              <a:srgbClr val="46B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sp>
        <p:nvSpPr>
          <p:cNvPr id="119" name="Elipse 118"/>
          <p:cNvSpPr/>
          <p:nvPr/>
        </p:nvSpPr>
        <p:spPr>
          <a:xfrm>
            <a:off x="6703445" y="3065644"/>
            <a:ext cx="188187" cy="188187"/>
          </a:xfrm>
          <a:prstGeom prst="ellipse">
            <a:avLst/>
          </a:prstGeom>
          <a:solidFill>
            <a:srgbClr val="46BA99"/>
          </a:soli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20" name="Elipse 119"/>
          <p:cNvSpPr/>
          <p:nvPr/>
        </p:nvSpPr>
        <p:spPr>
          <a:xfrm>
            <a:off x="6920710" y="3065643"/>
            <a:ext cx="188187" cy="188187"/>
          </a:xfrm>
          <a:prstGeom prst="ellipse">
            <a:avLst/>
          </a:prstGeom>
          <a:solidFill>
            <a:srgbClr val="46BA99"/>
          </a:soli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21" name="Elipse 120"/>
          <p:cNvSpPr/>
          <p:nvPr/>
        </p:nvSpPr>
        <p:spPr>
          <a:xfrm>
            <a:off x="7137975" y="3065643"/>
            <a:ext cx="188187" cy="188187"/>
          </a:xfrm>
          <a:prstGeom prst="ellipse">
            <a:avLst/>
          </a:prstGeom>
          <a:solidFill>
            <a:srgbClr val="46BA99"/>
          </a:soli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22" name="Elipse 121"/>
          <p:cNvSpPr/>
          <p:nvPr/>
        </p:nvSpPr>
        <p:spPr>
          <a:xfrm>
            <a:off x="7352300" y="3074449"/>
            <a:ext cx="188187" cy="188187"/>
          </a:xfrm>
          <a:prstGeom prst="ellipse">
            <a:avLst/>
          </a:prstGeom>
          <a:solidFill>
            <a:srgbClr val="46BA99"/>
          </a:soli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23" name="Elipse 122"/>
          <p:cNvSpPr/>
          <p:nvPr/>
        </p:nvSpPr>
        <p:spPr>
          <a:xfrm>
            <a:off x="7575581" y="3068914"/>
            <a:ext cx="188187" cy="188187"/>
          </a:xfrm>
          <a:prstGeom prst="ellipse">
            <a:avLst/>
          </a:prstGeom>
          <a:solidFill>
            <a:srgbClr val="46BA99"/>
          </a:soli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24" name="Elipse 123"/>
          <p:cNvSpPr/>
          <p:nvPr/>
        </p:nvSpPr>
        <p:spPr>
          <a:xfrm>
            <a:off x="7783749" y="3059320"/>
            <a:ext cx="188187" cy="188187"/>
          </a:xfrm>
          <a:prstGeom prst="ellipse">
            <a:avLst/>
          </a:prstGeom>
          <a:solidFill>
            <a:srgbClr val="46BA99"/>
          </a:soli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25" name="Elipse 124"/>
          <p:cNvSpPr/>
          <p:nvPr/>
        </p:nvSpPr>
        <p:spPr>
          <a:xfrm>
            <a:off x="8011143" y="3067299"/>
            <a:ext cx="188187" cy="188187"/>
          </a:xfrm>
          <a:prstGeom prst="ellipse">
            <a:avLst/>
          </a:prstGeom>
          <a:solidFill>
            <a:srgbClr val="46BA99"/>
          </a:soli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26" name="Elipse 125"/>
          <p:cNvSpPr/>
          <p:nvPr/>
        </p:nvSpPr>
        <p:spPr>
          <a:xfrm>
            <a:off x="8214448" y="3059319"/>
            <a:ext cx="188187" cy="188187"/>
          </a:xfrm>
          <a:prstGeom prst="ellipse">
            <a:avLst/>
          </a:prstGeom>
          <a:solidFill>
            <a:srgbClr val="46BA99"/>
          </a:soli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27" name="Elipse 126"/>
          <p:cNvSpPr/>
          <p:nvPr/>
        </p:nvSpPr>
        <p:spPr>
          <a:xfrm>
            <a:off x="8419250" y="3059247"/>
            <a:ext cx="188187" cy="188187"/>
          </a:xfrm>
          <a:prstGeom prst="ellipse">
            <a:avLst/>
          </a:prstGeom>
          <a:solidFill>
            <a:srgbClr val="46BA99"/>
          </a:soli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28" name="Elipse 127"/>
          <p:cNvSpPr/>
          <p:nvPr/>
        </p:nvSpPr>
        <p:spPr>
          <a:xfrm>
            <a:off x="8650010" y="3067299"/>
            <a:ext cx="188187" cy="188187"/>
          </a:xfrm>
          <a:prstGeom prst="ellipse">
            <a:avLst/>
          </a:prstGeom>
          <a:solidFill>
            <a:srgbClr val="46BA99"/>
          </a:soli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29" name="Rectángulo 128"/>
          <p:cNvSpPr/>
          <p:nvPr/>
        </p:nvSpPr>
        <p:spPr>
          <a:xfrm>
            <a:off x="6694556" y="4264646"/>
            <a:ext cx="2258943" cy="374677"/>
          </a:xfrm>
          <a:prstGeom prst="rect">
            <a:avLst/>
          </a:prstGeom>
          <a:pattFill prst="lgConfetti">
            <a:fgClr>
              <a:schemeClr val="bg2">
                <a:lumMod val="7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30" name="Rectángulo 129"/>
          <p:cNvSpPr/>
          <p:nvPr/>
        </p:nvSpPr>
        <p:spPr>
          <a:xfrm>
            <a:off x="6700838" y="4205923"/>
            <a:ext cx="2252662" cy="66040"/>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31" name="Rectángulo 130"/>
          <p:cNvSpPr/>
          <p:nvPr/>
        </p:nvSpPr>
        <p:spPr>
          <a:xfrm>
            <a:off x="6703445" y="4078219"/>
            <a:ext cx="2240385" cy="125832"/>
          </a:xfrm>
          <a:prstGeom prst="rect">
            <a:avLst/>
          </a:prstGeom>
          <a:solidFill>
            <a:srgbClr val="46BA99"/>
          </a:solidFill>
          <a:ln w="127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32" name="Rectángulo 131"/>
          <p:cNvSpPr/>
          <p:nvPr/>
        </p:nvSpPr>
        <p:spPr>
          <a:xfrm>
            <a:off x="6703445" y="3954120"/>
            <a:ext cx="2240385" cy="125832"/>
          </a:xfrm>
          <a:prstGeom prst="rect">
            <a:avLst/>
          </a:prstGeom>
          <a:solidFill>
            <a:srgbClr val="46BA99"/>
          </a:solidFill>
          <a:ln w="127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mc:AlternateContent xmlns:mc="http://schemas.openxmlformats.org/markup-compatibility/2006" xmlns:a14="http://schemas.microsoft.com/office/drawing/2010/main">
        <mc:Choice Requires="a14">
          <p:sp>
            <p:nvSpPr>
              <p:cNvPr id="134" name="CuadroTexto 133"/>
              <p:cNvSpPr txBox="1"/>
              <p:nvPr/>
            </p:nvSpPr>
            <p:spPr>
              <a:xfrm>
                <a:off x="1993214" y="1850537"/>
                <a:ext cx="2029320" cy="815608"/>
              </a:xfrm>
              <a:prstGeom prst="rect">
                <a:avLst/>
              </a:prstGeom>
              <a:noFill/>
            </p:spPr>
            <p:txBody>
              <a:bodyPr wrap="square" rtlCol="0">
                <a:spAutoFit/>
              </a:bodyPr>
              <a:lstStyle/>
              <a:p>
                <a:pPr algn="ctr">
                  <a:spcBef>
                    <a:spcPts val="1800"/>
                  </a:spcBef>
                </a:pPr>
                <a:r>
                  <a:rPr lang="es-ES" sz="1600" u="sng" dirty="0"/>
                  <a:t>Volmer-Weber</a:t>
                </a:r>
              </a:p>
              <a:p>
                <a:pPr algn="ctr">
                  <a:spcBef>
                    <a:spcPts val="1800"/>
                  </a:spcBef>
                </a:pPr>
                <a14:m>
                  <m:oMath xmlns:m="http://schemas.openxmlformats.org/officeDocument/2006/math">
                    <m:r>
                      <a:rPr lang="es-ES" sz="1600" i="1" dirty="0">
                        <a:latin typeface="Cambria Math" panose="02040503050406030204" pitchFamily="18" charset="0"/>
                      </a:rPr>
                      <m:t>(</m:t>
                    </m:r>
                    <m:r>
                      <a:rPr lang="es-ES" sz="1600" i="1" dirty="0" err="1">
                        <a:latin typeface="Cambria Math" panose="02040503050406030204" pitchFamily="18" charset="0"/>
                      </a:rPr>
                      <m:t>𝑎</m:t>
                    </m:r>
                    <m:r>
                      <a:rPr lang="es-ES" sz="1600" i="1" dirty="0" err="1">
                        <a:latin typeface="Cambria Math" panose="02040503050406030204" pitchFamily="18" charset="0"/>
                      </a:rPr>
                      <m:t>,</m:t>
                    </m:r>
                    <m:r>
                      <a:rPr lang="es-ES" sz="1600" i="1" dirty="0" err="1">
                        <a:latin typeface="Cambria Math" panose="02040503050406030204" pitchFamily="18" charset="0"/>
                      </a:rPr>
                      <m:t>𝑏</m:t>
                    </m:r>
                    <m:r>
                      <a:rPr lang="es-ES" sz="1600" i="1" dirty="0" err="1">
                        <a:latin typeface="Cambria Math" panose="02040503050406030204" pitchFamily="18" charset="0"/>
                      </a:rPr>
                      <m:t>,</m:t>
                    </m:r>
                    <m:r>
                      <a:rPr lang="es-ES" sz="1600" i="1" dirty="0" err="1">
                        <a:latin typeface="Cambria Math" panose="02040503050406030204" pitchFamily="18" charset="0"/>
                      </a:rPr>
                      <m:t>𝑐</m:t>
                    </m:r>
                    <m:r>
                      <a:rPr lang="es-ES" sz="1600" i="1" dirty="0">
                        <a:latin typeface="Cambria Math" panose="02040503050406030204" pitchFamily="18" charset="0"/>
                      </a:rPr>
                      <m:t>)</m:t>
                    </m:r>
                  </m:oMath>
                </a14:m>
                <a:r>
                  <a:rPr lang="es-ES" sz="1600" dirty="0"/>
                  <a:t> ≠ </a:t>
                </a:r>
                <a14:m>
                  <m:oMath xmlns:m="http://schemas.openxmlformats.org/officeDocument/2006/math">
                    <m:r>
                      <a:rPr lang="es-ES" sz="1600" i="1" dirty="0">
                        <a:latin typeface="Cambria Math" panose="02040503050406030204" pitchFamily="18" charset="0"/>
                      </a:rPr>
                      <m:t>(</m:t>
                    </m:r>
                    <m:r>
                      <a:rPr lang="es-ES" sz="1600" i="1" dirty="0" err="1">
                        <a:latin typeface="Cambria Math" panose="02040503050406030204" pitchFamily="18" charset="0"/>
                      </a:rPr>
                      <m:t>𝑎</m:t>
                    </m:r>
                    <m:r>
                      <a:rPr lang="es-ES" sz="1600" b="0" i="1" dirty="0" smtClean="0">
                        <a:latin typeface="Cambria Math" panose="02040503050406030204" pitchFamily="18" charset="0"/>
                      </a:rPr>
                      <m:t>′</m:t>
                    </m:r>
                    <m:r>
                      <a:rPr lang="es-ES" sz="1600" i="1" dirty="0" err="1">
                        <a:latin typeface="Cambria Math" panose="02040503050406030204" pitchFamily="18" charset="0"/>
                      </a:rPr>
                      <m:t>,</m:t>
                    </m:r>
                    <m:r>
                      <a:rPr lang="es-ES" sz="1600" i="1" dirty="0" err="1">
                        <a:latin typeface="Cambria Math" panose="02040503050406030204" pitchFamily="18" charset="0"/>
                      </a:rPr>
                      <m:t>𝑏</m:t>
                    </m:r>
                    <m:r>
                      <a:rPr lang="es-ES" sz="1600" b="0" i="1" dirty="0" smtClean="0">
                        <a:latin typeface="Cambria Math" panose="02040503050406030204" pitchFamily="18" charset="0"/>
                      </a:rPr>
                      <m:t>′</m:t>
                    </m:r>
                    <m:r>
                      <a:rPr lang="es-ES" sz="1600" i="1" dirty="0" err="1">
                        <a:latin typeface="Cambria Math" panose="02040503050406030204" pitchFamily="18" charset="0"/>
                      </a:rPr>
                      <m:t>,</m:t>
                    </m:r>
                    <m:r>
                      <a:rPr lang="es-ES" sz="1600" i="1" dirty="0" err="1">
                        <a:latin typeface="Cambria Math" panose="02040503050406030204" pitchFamily="18" charset="0"/>
                      </a:rPr>
                      <m:t>𝑐</m:t>
                    </m:r>
                    <m:r>
                      <a:rPr lang="es-ES" sz="1600" b="0" i="1" dirty="0" smtClean="0">
                        <a:latin typeface="Cambria Math" panose="02040503050406030204" pitchFamily="18" charset="0"/>
                      </a:rPr>
                      <m:t>′</m:t>
                    </m:r>
                    <m:r>
                      <a:rPr lang="es-ES" sz="1600" i="1" dirty="0">
                        <a:latin typeface="Cambria Math" panose="02040503050406030204" pitchFamily="18" charset="0"/>
                      </a:rPr>
                      <m:t>)</m:t>
                    </m:r>
                  </m:oMath>
                </a14:m>
                <a:endParaRPr lang="es-ES" sz="1600" dirty="0"/>
              </a:p>
            </p:txBody>
          </p:sp>
        </mc:Choice>
        <mc:Fallback xmlns="">
          <p:sp>
            <p:nvSpPr>
              <p:cNvPr id="134" name="CuadroTexto 133"/>
              <p:cNvSpPr txBox="1">
                <a:spLocks noRot="1" noChangeAspect="1" noMove="1" noResize="1" noEditPoints="1" noAdjustHandles="1" noChangeArrowheads="1" noChangeShapeType="1" noTextEdit="1"/>
              </p:cNvSpPr>
              <p:nvPr/>
            </p:nvSpPr>
            <p:spPr>
              <a:xfrm>
                <a:off x="1993214" y="1850537"/>
                <a:ext cx="2029320" cy="815608"/>
              </a:xfrm>
              <a:prstGeom prst="rect">
                <a:avLst/>
              </a:prstGeom>
              <a:blipFill>
                <a:blip r:embed="rId5"/>
                <a:stretch>
                  <a:fillRect t="-2256" b="-9774"/>
                </a:stretch>
              </a:blipFill>
            </p:spPr>
            <p:txBody>
              <a:bodyPr/>
              <a:lstStyle/>
              <a:p>
                <a:r>
                  <a:rPr lang="es-ES">
                    <a:noFill/>
                  </a:rPr>
                  <a:t> </a:t>
                </a:r>
              </a:p>
            </p:txBody>
          </p:sp>
        </mc:Fallback>
      </mc:AlternateContent>
      <mc:AlternateContent xmlns:mc="http://schemas.openxmlformats.org/markup-compatibility/2006" xmlns:a14="http://schemas.microsoft.com/office/drawing/2010/main">
        <mc:Choice Requires="a14">
          <p:sp>
            <p:nvSpPr>
              <p:cNvPr id="135" name="CuadroTexto 134"/>
              <p:cNvSpPr txBox="1"/>
              <p:nvPr/>
            </p:nvSpPr>
            <p:spPr>
              <a:xfrm>
                <a:off x="4146605" y="1845855"/>
                <a:ext cx="2612684" cy="830997"/>
              </a:xfrm>
              <a:prstGeom prst="rect">
                <a:avLst/>
              </a:prstGeom>
              <a:noFill/>
            </p:spPr>
            <p:txBody>
              <a:bodyPr wrap="square" rtlCol="0">
                <a:spAutoFit/>
              </a:bodyPr>
              <a:lstStyle/>
              <a:p>
                <a:pPr algn="ctr"/>
                <a:r>
                  <a:rPr lang="es-ES" sz="1600" u="sng" dirty="0"/>
                  <a:t>Frank-van </a:t>
                </a:r>
                <a:r>
                  <a:rPr lang="es-ES" sz="1600" u="sng" dirty="0" err="1"/>
                  <a:t>der</a:t>
                </a:r>
                <a:r>
                  <a:rPr lang="es-ES" sz="1600" u="sng" dirty="0"/>
                  <a:t> </a:t>
                </a:r>
                <a:r>
                  <a:rPr lang="es-ES" sz="1600" u="sng" dirty="0" err="1"/>
                  <a:t>Merwe</a:t>
                </a:r>
                <a:r>
                  <a:rPr lang="es-ES" sz="1600" u="sng" dirty="0"/>
                  <a:t> (FV)</a:t>
                </a:r>
              </a:p>
              <a:p>
                <a:pPr algn="ctr"/>
                <a:endParaRPr lang="es-ES" sz="1600" i="1" dirty="0">
                  <a:latin typeface="Cambria Math" panose="02040503050406030204" pitchFamily="18" charset="0"/>
                </a:endParaRPr>
              </a:p>
              <a:p>
                <a:pPr algn="ctr"/>
                <a14:m>
                  <m:oMath xmlns:m="http://schemas.openxmlformats.org/officeDocument/2006/math">
                    <m:r>
                      <a:rPr lang="es-ES" sz="1600" i="1" dirty="0">
                        <a:latin typeface="Cambria Math" panose="02040503050406030204" pitchFamily="18" charset="0"/>
                      </a:rPr>
                      <m:t>(</m:t>
                    </m:r>
                    <m:r>
                      <a:rPr lang="es-ES" sz="1600" i="1" dirty="0" err="1">
                        <a:latin typeface="Cambria Math" panose="02040503050406030204" pitchFamily="18" charset="0"/>
                      </a:rPr>
                      <m:t>𝑎</m:t>
                    </m:r>
                    <m:r>
                      <a:rPr lang="es-ES" sz="1600" i="1" dirty="0" err="1">
                        <a:latin typeface="Cambria Math" panose="02040503050406030204" pitchFamily="18" charset="0"/>
                      </a:rPr>
                      <m:t>,</m:t>
                    </m:r>
                    <m:r>
                      <a:rPr lang="es-ES" sz="1600" i="1" dirty="0" err="1">
                        <a:latin typeface="Cambria Math" panose="02040503050406030204" pitchFamily="18" charset="0"/>
                      </a:rPr>
                      <m:t>𝑏</m:t>
                    </m:r>
                    <m:r>
                      <a:rPr lang="es-ES" sz="1600" i="1" dirty="0" err="1">
                        <a:latin typeface="Cambria Math" panose="02040503050406030204" pitchFamily="18" charset="0"/>
                      </a:rPr>
                      <m:t>,</m:t>
                    </m:r>
                    <m:r>
                      <a:rPr lang="es-ES" sz="1600" i="1" dirty="0" err="1">
                        <a:latin typeface="Cambria Math" panose="02040503050406030204" pitchFamily="18" charset="0"/>
                      </a:rPr>
                      <m:t>𝑐</m:t>
                    </m:r>
                    <m:r>
                      <a:rPr lang="es-ES" sz="1600" i="1" dirty="0">
                        <a:latin typeface="Cambria Math" panose="02040503050406030204" pitchFamily="18" charset="0"/>
                      </a:rPr>
                      <m:t>)</m:t>
                    </m:r>
                  </m:oMath>
                </a14:m>
                <a:r>
                  <a:rPr lang="es-ES" sz="1600" dirty="0"/>
                  <a:t> = </a:t>
                </a:r>
                <a14:m>
                  <m:oMath xmlns:m="http://schemas.openxmlformats.org/officeDocument/2006/math">
                    <m:r>
                      <a:rPr lang="es-ES" sz="1600" i="1" dirty="0">
                        <a:latin typeface="Cambria Math" panose="02040503050406030204" pitchFamily="18" charset="0"/>
                      </a:rPr>
                      <m:t>(</m:t>
                    </m:r>
                    <m:r>
                      <a:rPr lang="es-ES" sz="1600" i="1" dirty="0" err="1">
                        <a:latin typeface="Cambria Math" panose="02040503050406030204" pitchFamily="18" charset="0"/>
                      </a:rPr>
                      <m:t>𝑎</m:t>
                    </m:r>
                    <m:r>
                      <a:rPr lang="es-ES" sz="1600" i="1" dirty="0">
                        <a:latin typeface="Cambria Math" panose="02040503050406030204" pitchFamily="18" charset="0"/>
                      </a:rPr>
                      <m:t>′</m:t>
                    </m:r>
                    <m:r>
                      <a:rPr lang="es-ES" sz="1600" i="1" dirty="0" err="1">
                        <a:latin typeface="Cambria Math" panose="02040503050406030204" pitchFamily="18" charset="0"/>
                      </a:rPr>
                      <m:t>,</m:t>
                    </m:r>
                    <m:r>
                      <a:rPr lang="es-ES" sz="1600" i="1" dirty="0" err="1">
                        <a:latin typeface="Cambria Math" panose="02040503050406030204" pitchFamily="18" charset="0"/>
                      </a:rPr>
                      <m:t>𝑏</m:t>
                    </m:r>
                    <m:r>
                      <a:rPr lang="es-ES" sz="1600" i="1" dirty="0">
                        <a:latin typeface="Cambria Math" panose="02040503050406030204" pitchFamily="18" charset="0"/>
                      </a:rPr>
                      <m:t>′</m:t>
                    </m:r>
                    <m:r>
                      <a:rPr lang="es-ES" sz="1600" i="1" dirty="0" err="1">
                        <a:latin typeface="Cambria Math" panose="02040503050406030204" pitchFamily="18" charset="0"/>
                      </a:rPr>
                      <m:t>,</m:t>
                    </m:r>
                    <m:r>
                      <a:rPr lang="es-ES" sz="1600" i="1" dirty="0" err="1">
                        <a:latin typeface="Cambria Math" panose="02040503050406030204" pitchFamily="18" charset="0"/>
                      </a:rPr>
                      <m:t>𝑐</m:t>
                    </m:r>
                    <m:r>
                      <a:rPr lang="es-ES" sz="1600" i="1" dirty="0">
                        <a:latin typeface="Cambria Math" panose="02040503050406030204" pitchFamily="18" charset="0"/>
                      </a:rPr>
                      <m:t>′)</m:t>
                    </m:r>
                  </m:oMath>
                </a14:m>
                <a:endParaRPr lang="es-ES" sz="1600" dirty="0"/>
              </a:p>
            </p:txBody>
          </p:sp>
        </mc:Choice>
        <mc:Fallback xmlns="">
          <p:sp>
            <p:nvSpPr>
              <p:cNvPr id="135" name="CuadroTexto 134"/>
              <p:cNvSpPr txBox="1">
                <a:spLocks noRot="1" noChangeAspect="1" noMove="1" noResize="1" noEditPoints="1" noAdjustHandles="1" noChangeArrowheads="1" noChangeShapeType="1" noTextEdit="1"/>
              </p:cNvSpPr>
              <p:nvPr/>
            </p:nvSpPr>
            <p:spPr>
              <a:xfrm>
                <a:off x="4146605" y="1845855"/>
                <a:ext cx="2612684" cy="830997"/>
              </a:xfrm>
              <a:prstGeom prst="rect">
                <a:avLst/>
              </a:prstGeom>
              <a:blipFill>
                <a:blip r:embed="rId6"/>
                <a:stretch>
                  <a:fillRect t="-2206" b="-9559"/>
                </a:stretch>
              </a:blipFill>
            </p:spPr>
            <p:txBody>
              <a:bodyPr/>
              <a:lstStyle/>
              <a:p>
                <a:r>
                  <a:rPr lang="es-ES">
                    <a:noFill/>
                  </a:rPr>
                  <a:t> </a:t>
                </a:r>
              </a:p>
            </p:txBody>
          </p:sp>
        </mc:Fallback>
      </mc:AlternateContent>
      <mc:AlternateContent xmlns:mc="http://schemas.openxmlformats.org/markup-compatibility/2006" xmlns:a14="http://schemas.microsoft.com/office/drawing/2010/main">
        <mc:Choice Requires="a14">
          <p:sp>
            <p:nvSpPr>
              <p:cNvPr id="136" name="CuadroTexto 135"/>
              <p:cNvSpPr txBox="1"/>
              <p:nvPr/>
            </p:nvSpPr>
            <p:spPr>
              <a:xfrm>
                <a:off x="6622620" y="1841869"/>
                <a:ext cx="2349883" cy="830997"/>
              </a:xfrm>
              <a:prstGeom prst="rect">
                <a:avLst/>
              </a:prstGeom>
              <a:noFill/>
            </p:spPr>
            <p:txBody>
              <a:bodyPr wrap="square" rtlCol="0">
                <a:spAutoFit/>
              </a:bodyPr>
              <a:lstStyle/>
              <a:p>
                <a:pPr algn="ctr"/>
                <a:r>
                  <a:rPr lang="es-ES" sz="1600" u="sng" dirty="0" err="1"/>
                  <a:t>Stranski-Krastanov</a:t>
                </a:r>
                <a:r>
                  <a:rPr lang="es-ES" sz="1600" u="sng" dirty="0"/>
                  <a:t> (SK)</a:t>
                </a:r>
              </a:p>
              <a:p>
                <a:pPr algn="ctr"/>
                <a:endParaRPr lang="es-ES" sz="1600" u="sng" dirty="0"/>
              </a:p>
              <a:p>
                <a:pPr algn="ctr"/>
                <a14:m>
                  <m:oMath xmlns:m="http://schemas.openxmlformats.org/officeDocument/2006/math">
                    <m:r>
                      <a:rPr lang="es-ES" sz="1600" i="1" dirty="0">
                        <a:latin typeface="Cambria Math" panose="02040503050406030204" pitchFamily="18" charset="0"/>
                      </a:rPr>
                      <m:t>(</m:t>
                    </m:r>
                    <m:r>
                      <a:rPr lang="es-ES" sz="1600" i="1" dirty="0" err="1">
                        <a:latin typeface="Cambria Math" panose="02040503050406030204" pitchFamily="18" charset="0"/>
                      </a:rPr>
                      <m:t>𝑎</m:t>
                    </m:r>
                    <m:r>
                      <a:rPr lang="es-ES" sz="1600" i="1" dirty="0" err="1">
                        <a:latin typeface="Cambria Math" panose="02040503050406030204" pitchFamily="18" charset="0"/>
                      </a:rPr>
                      <m:t>,</m:t>
                    </m:r>
                    <m:r>
                      <a:rPr lang="es-ES" sz="1600" i="1" dirty="0" err="1">
                        <a:latin typeface="Cambria Math" panose="02040503050406030204" pitchFamily="18" charset="0"/>
                      </a:rPr>
                      <m:t>𝑏</m:t>
                    </m:r>
                    <m:r>
                      <a:rPr lang="es-ES" sz="1600" i="1" dirty="0" err="1">
                        <a:latin typeface="Cambria Math" panose="02040503050406030204" pitchFamily="18" charset="0"/>
                      </a:rPr>
                      <m:t>,</m:t>
                    </m:r>
                    <m:r>
                      <a:rPr lang="es-ES" sz="1600" i="1" dirty="0" err="1">
                        <a:latin typeface="Cambria Math" panose="02040503050406030204" pitchFamily="18" charset="0"/>
                      </a:rPr>
                      <m:t>𝑐</m:t>
                    </m:r>
                    <m:r>
                      <a:rPr lang="es-ES" sz="1600" i="1" dirty="0">
                        <a:latin typeface="Cambria Math" panose="02040503050406030204" pitchFamily="18" charset="0"/>
                      </a:rPr>
                      <m:t>)</m:t>
                    </m:r>
                  </m:oMath>
                </a14:m>
                <a:r>
                  <a:rPr lang="es-ES" sz="1600" dirty="0"/>
                  <a:t> ≈ </a:t>
                </a:r>
                <a14:m>
                  <m:oMath xmlns:m="http://schemas.openxmlformats.org/officeDocument/2006/math">
                    <m:r>
                      <a:rPr lang="es-ES" sz="1600" i="1" dirty="0">
                        <a:latin typeface="Cambria Math" panose="02040503050406030204" pitchFamily="18" charset="0"/>
                      </a:rPr>
                      <m:t>(</m:t>
                    </m:r>
                    <m:r>
                      <a:rPr lang="es-ES" sz="1600" i="1" dirty="0" err="1">
                        <a:latin typeface="Cambria Math" panose="02040503050406030204" pitchFamily="18" charset="0"/>
                      </a:rPr>
                      <m:t>𝑎</m:t>
                    </m:r>
                    <m:r>
                      <a:rPr lang="es-ES" sz="1600" i="1" dirty="0">
                        <a:latin typeface="Cambria Math" panose="02040503050406030204" pitchFamily="18" charset="0"/>
                      </a:rPr>
                      <m:t>′</m:t>
                    </m:r>
                    <m:r>
                      <a:rPr lang="es-ES" sz="1600" i="1" dirty="0" err="1">
                        <a:latin typeface="Cambria Math" panose="02040503050406030204" pitchFamily="18" charset="0"/>
                      </a:rPr>
                      <m:t>,</m:t>
                    </m:r>
                    <m:r>
                      <a:rPr lang="es-ES" sz="1600" i="1" dirty="0" err="1">
                        <a:latin typeface="Cambria Math" panose="02040503050406030204" pitchFamily="18" charset="0"/>
                      </a:rPr>
                      <m:t>𝑏</m:t>
                    </m:r>
                    <m:r>
                      <a:rPr lang="es-ES" sz="1600" i="1" dirty="0">
                        <a:latin typeface="Cambria Math" panose="02040503050406030204" pitchFamily="18" charset="0"/>
                      </a:rPr>
                      <m:t>′</m:t>
                    </m:r>
                    <m:r>
                      <a:rPr lang="es-ES" sz="1600" i="1" dirty="0" err="1">
                        <a:latin typeface="Cambria Math" panose="02040503050406030204" pitchFamily="18" charset="0"/>
                      </a:rPr>
                      <m:t>,</m:t>
                    </m:r>
                    <m:r>
                      <a:rPr lang="es-ES" sz="1600" i="1" dirty="0" err="1">
                        <a:latin typeface="Cambria Math" panose="02040503050406030204" pitchFamily="18" charset="0"/>
                      </a:rPr>
                      <m:t>𝑐</m:t>
                    </m:r>
                    <m:r>
                      <a:rPr lang="es-ES" sz="1600" i="1" dirty="0">
                        <a:latin typeface="Cambria Math" panose="02040503050406030204" pitchFamily="18" charset="0"/>
                      </a:rPr>
                      <m:t>′)</m:t>
                    </m:r>
                  </m:oMath>
                </a14:m>
                <a:endParaRPr lang="es-ES" sz="1600" dirty="0"/>
              </a:p>
            </p:txBody>
          </p:sp>
        </mc:Choice>
        <mc:Fallback xmlns="">
          <p:sp>
            <p:nvSpPr>
              <p:cNvPr id="136" name="CuadroTexto 135"/>
              <p:cNvSpPr txBox="1">
                <a:spLocks noRot="1" noChangeAspect="1" noMove="1" noResize="1" noEditPoints="1" noAdjustHandles="1" noChangeArrowheads="1" noChangeShapeType="1" noTextEdit="1"/>
              </p:cNvSpPr>
              <p:nvPr/>
            </p:nvSpPr>
            <p:spPr>
              <a:xfrm>
                <a:off x="6622620" y="1841869"/>
                <a:ext cx="2349883" cy="830997"/>
              </a:xfrm>
              <a:prstGeom prst="rect">
                <a:avLst/>
              </a:prstGeom>
              <a:blipFill>
                <a:blip r:embed="rId7"/>
                <a:stretch>
                  <a:fillRect t="-2206" b="-9559"/>
                </a:stretch>
              </a:blipFill>
            </p:spPr>
            <p:txBody>
              <a:bodyPr/>
              <a:lstStyle/>
              <a:p>
                <a:r>
                  <a:rPr lang="es-ES">
                    <a:noFill/>
                  </a:rPr>
                  <a:t> </a:t>
                </a:r>
              </a:p>
            </p:txBody>
          </p:sp>
        </mc:Fallback>
      </mc:AlternateContent>
      <p:sp>
        <p:nvSpPr>
          <p:cNvPr id="137" name="Rectángulo 136"/>
          <p:cNvSpPr/>
          <p:nvPr/>
        </p:nvSpPr>
        <p:spPr>
          <a:xfrm>
            <a:off x="1921995" y="5361977"/>
            <a:ext cx="7101079" cy="537822"/>
          </a:xfrm>
          <a:prstGeom prst="rect">
            <a:avLst/>
          </a:prstGeom>
          <a:solidFill>
            <a:schemeClr val="tx1">
              <a:lumMod val="75000"/>
              <a:lumOff val="2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de-DE" sz="1400" dirty="0"/>
              <a:t>E. Bauer, «Phänomenologische Theorie der Kristallabscheidung an Oberflächen. I», </a:t>
            </a:r>
            <a:r>
              <a:rPr lang="de-DE" sz="1400" i="1" dirty="0"/>
              <a:t>Zeitschrift für Kristallographie, </a:t>
            </a:r>
            <a:r>
              <a:rPr lang="de-DE" sz="1400" dirty="0"/>
              <a:t>vol. 110, p. 372–394, 1958. </a:t>
            </a:r>
            <a:r>
              <a:rPr lang="de-DE" dirty="0"/>
              <a:t>	</a:t>
            </a:r>
          </a:p>
        </p:txBody>
      </p:sp>
      <p:graphicFrame>
        <p:nvGraphicFramePr>
          <p:cNvPr id="73" name="Tabla 72">
            <a:extLst>
              <a:ext uri="{FF2B5EF4-FFF2-40B4-BE49-F238E27FC236}">
                <a16:creationId xmlns:a16="http://schemas.microsoft.com/office/drawing/2014/main" id="{89473187-E23E-4FCF-8156-8C7A8E50ACC9}"/>
              </a:ext>
            </a:extLst>
          </p:cNvPr>
          <p:cNvGraphicFramePr>
            <a:graphicFrameLocks noGrp="1"/>
          </p:cNvGraphicFramePr>
          <p:nvPr>
            <p:extLst>
              <p:ext uri="{D42A27DB-BD31-4B8C-83A1-F6EECF244321}">
                <p14:modId xmlns:p14="http://schemas.microsoft.com/office/powerpoint/2010/main" val="2442808878"/>
              </p:ext>
            </p:extLst>
          </p:nvPr>
        </p:nvGraphicFramePr>
        <p:xfrm>
          <a:off x="6221472" y="6153374"/>
          <a:ext cx="2922528" cy="640080"/>
        </p:xfrm>
        <a:graphic>
          <a:graphicData uri="http://schemas.openxmlformats.org/drawingml/2006/table">
            <a:tbl>
              <a:tblPr firstRow="1" bandRow="1">
                <a:tableStyleId>{2D5ABB26-0587-4C30-8999-92F81FD0307C}</a:tableStyleId>
              </a:tblPr>
              <a:tblGrid>
                <a:gridCol w="2458943">
                  <a:extLst>
                    <a:ext uri="{9D8B030D-6E8A-4147-A177-3AD203B41FA5}">
                      <a16:colId xmlns:a16="http://schemas.microsoft.com/office/drawing/2014/main" val="1347896834"/>
                    </a:ext>
                  </a:extLst>
                </a:gridCol>
                <a:gridCol w="463585">
                  <a:extLst>
                    <a:ext uri="{9D8B030D-6E8A-4147-A177-3AD203B41FA5}">
                      <a16:colId xmlns:a16="http://schemas.microsoft.com/office/drawing/2014/main" val="972821047"/>
                    </a:ext>
                  </a:extLst>
                </a:gridCol>
              </a:tblGrid>
              <a:tr h="633819">
                <a:tc>
                  <a:txBody>
                    <a:bodyPr/>
                    <a:lstStyle/>
                    <a:p>
                      <a:pPr algn="r"/>
                      <a:r>
                        <a:rPr lang="es-ES" dirty="0">
                          <a:solidFill>
                            <a:schemeClr val="bg1"/>
                          </a:solidFill>
                        </a:rPr>
                        <a:t>Simulación cinética en Entornos Distribuidos</a:t>
                      </a:r>
                      <a:endParaRPr lang="es-ES" b="0" dirty="0">
                        <a:solidFill>
                          <a:schemeClr val="bg1"/>
                        </a:solidFill>
                      </a:endParaRPr>
                    </a:p>
                  </a:txBody>
                  <a:tcPr anchor="ctr">
                    <a:lnR w="12700" cap="flat" cmpd="sng" algn="ctr">
                      <a:solidFill>
                        <a:schemeClr val="tx1"/>
                      </a:solidFill>
                      <a:prstDash val="solid"/>
                      <a:round/>
                      <a:headEnd type="none" w="med" len="med"/>
                      <a:tailEnd type="none" w="med" len="med"/>
                    </a:lnR>
                  </a:tcPr>
                </a:tc>
                <a:tc>
                  <a:txBody>
                    <a:bodyPr/>
                    <a:lstStyle/>
                    <a:p>
                      <a:pPr algn="ctr"/>
                      <a:fld id="{0E1C8A44-DCA4-45BE-94D1-2AB25001A8D2}" type="slidenum">
                        <a:rPr lang="es-ES" smtClean="0">
                          <a:solidFill>
                            <a:schemeClr val="bg2">
                              <a:lumMod val="60000"/>
                              <a:lumOff val="40000"/>
                            </a:schemeClr>
                          </a:solidFill>
                        </a:rPr>
                        <a:t>8</a:t>
                      </a:fld>
                      <a:endParaRPr lang="es-ES" dirty="0">
                        <a:solidFill>
                          <a:schemeClr val="bg2">
                            <a:lumMod val="60000"/>
                            <a:lumOff val="40000"/>
                          </a:schemeClr>
                        </a:solidFill>
                      </a:endParaRPr>
                    </a:p>
                  </a:txBody>
                  <a:tcPr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862195207"/>
                  </a:ext>
                </a:extLst>
              </a:tr>
            </a:tbl>
          </a:graphicData>
        </a:graphic>
      </p:graphicFrame>
      <p:sp>
        <p:nvSpPr>
          <p:cNvPr id="72" name="Rectángulo 71">
            <a:extLst>
              <a:ext uri="{FF2B5EF4-FFF2-40B4-BE49-F238E27FC236}">
                <a16:creationId xmlns:a16="http://schemas.microsoft.com/office/drawing/2014/main" id="{852EAB11-9629-43D5-A7E1-978E05251EB5}"/>
              </a:ext>
            </a:extLst>
          </p:cNvPr>
          <p:cNvSpPr/>
          <p:nvPr/>
        </p:nvSpPr>
        <p:spPr>
          <a:xfrm>
            <a:off x="0" y="873306"/>
            <a:ext cx="1785769" cy="5215521"/>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s-ES" sz="1350" b="1" u="sng" dirty="0">
                <a:solidFill>
                  <a:srgbClr val="FD9101"/>
                </a:solidFill>
              </a:rPr>
              <a:t>Crecimiento cristalino</a:t>
            </a:r>
          </a:p>
          <a:p>
            <a:pPr marL="108000" indent="-72000">
              <a:buFontTx/>
              <a:buChar char="-"/>
            </a:pPr>
            <a:r>
              <a:rPr lang="es-ES" sz="1350" dirty="0">
                <a:solidFill>
                  <a:schemeClr val="bg1"/>
                </a:solidFill>
              </a:rPr>
              <a:t>Deposición</a:t>
            </a:r>
          </a:p>
          <a:p>
            <a:pPr marL="108000" indent="-72000">
              <a:buFontTx/>
              <a:buChar char="-"/>
            </a:pPr>
            <a:r>
              <a:rPr lang="es-ES" sz="1350" dirty="0">
                <a:solidFill>
                  <a:schemeClr val="bg1"/>
                </a:solidFill>
              </a:rPr>
              <a:t>Conceptos</a:t>
            </a:r>
          </a:p>
          <a:p>
            <a:pPr marL="108000" indent="-72000">
              <a:buFontTx/>
              <a:buChar char="-"/>
            </a:pPr>
            <a:r>
              <a:rPr lang="es-ES" sz="1350" b="1" dirty="0">
                <a:solidFill>
                  <a:srgbClr val="FD9101"/>
                </a:solidFill>
              </a:rPr>
              <a:t>Tipos de Crecimiento</a:t>
            </a:r>
          </a:p>
          <a:p>
            <a:pPr marL="108000" indent="-72000">
              <a:buFontTx/>
              <a:buChar char="-"/>
            </a:pPr>
            <a:r>
              <a:rPr lang="es-ES" sz="1350" dirty="0"/>
              <a:t>Modelo TSK</a:t>
            </a:r>
          </a:p>
          <a:p>
            <a:pPr marL="108000" indent="-72000">
              <a:buFontTx/>
              <a:buChar char="-"/>
            </a:pPr>
            <a:endParaRPr lang="es-ES" sz="1350" dirty="0"/>
          </a:p>
          <a:p>
            <a:r>
              <a:rPr lang="es-ES" sz="1350" u="sng" dirty="0"/>
              <a:t>Simulación atomística</a:t>
            </a:r>
          </a:p>
          <a:p>
            <a:pPr marL="108000" indent="-72000">
              <a:buFontTx/>
              <a:buChar char="-"/>
            </a:pPr>
            <a:r>
              <a:rPr lang="es-ES" sz="1350" dirty="0"/>
              <a:t>Introducción</a:t>
            </a:r>
          </a:p>
          <a:p>
            <a:pPr marL="108000" indent="-72000">
              <a:buFontTx/>
              <a:buChar char="-"/>
            </a:pPr>
            <a:r>
              <a:rPr lang="es-ES" sz="1350" dirty="0"/>
              <a:t>Dinámica molecular</a:t>
            </a:r>
          </a:p>
          <a:p>
            <a:pPr marL="108000" indent="-72000">
              <a:buFontTx/>
              <a:buChar char="-"/>
            </a:pPr>
            <a:r>
              <a:rPr lang="es-ES" sz="1350" dirty="0"/>
              <a:t>Monte Carlo</a:t>
            </a:r>
          </a:p>
          <a:p>
            <a:pPr marL="288000" lvl="1" indent="-171450">
              <a:buFont typeface="Arial" panose="020B0604020202020204" pitchFamily="34" charset="0"/>
              <a:buChar char="•"/>
            </a:pPr>
            <a:r>
              <a:rPr lang="es-ES" sz="1350" dirty="0"/>
              <a:t>KMC</a:t>
            </a:r>
          </a:p>
          <a:p>
            <a:pPr marL="288000" lvl="1" indent="-171450">
              <a:buFont typeface="Arial" panose="020B0604020202020204" pitchFamily="34" charset="0"/>
              <a:buChar char="•"/>
            </a:pPr>
            <a:r>
              <a:rPr lang="es-ES" sz="1350" dirty="0"/>
              <a:t>Paralelización</a:t>
            </a:r>
          </a:p>
          <a:p>
            <a:endParaRPr lang="es-ES" sz="1350" b="1" u="sng" dirty="0"/>
          </a:p>
          <a:p>
            <a:r>
              <a:rPr lang="es-ES" sz="1350" u="sng" dirty="0"/>
              <a:t>Aportaciones</a:t>
            </a:r>
          </a:p>
          <a:p>
            <a:pPr marL="108000" indent="-72000">
              <a:buFontTx/>
              <a:buChar char="-"/>
            </a:pPr>
            <a:r>
              <a:rPr lang="es-ES" sz="1350" dirty="0" err="1"/>
              <a:t>Homoepitaxia</a:t>
            </a:r>
            <a:endParaRPr lang="es-ES" sz="1350" dirty="0"/>
          </a:p>
          <a:p>
            <a:pPr marL="108000" indent="-72000">
              <a:buFontTx/>
              <a:buChar char="-"/>
            </a:pPr>
            <a:r>
              <a:rPr lang="es-ES" sz="1350" dirty="0" err="1"/>
              <a:t>Heteroepitaxia</a:t>
            </a:r>
            <a:endParaRPr lang="es-ES" sz="1350" dirty="0"/>
          </a:p>
          <a:p>
            <a:pPr marL="108000" indent="-72000">
              <a:buFontTx/>
              <a:buChar char="-"/>
            </a:pPr>
            <a:r>
              <a:rPr lang="es-ES" sz="1350" dirty="0"/>
              <a:t>Análisis </a:t>
            </a:r>
            <a:r>
              <a:rPr lang="es-ES" sz="1350" dirty="0" err="1"/>
              <a:t>MMonCa</a:t>
            </a:r>
            <a:endParaRPr lang="es-ES" sz="1350" dirty="0"/>
          </a:p>
          <a:p>
            <a:endParaRPr lang="es-ES" sz="1350" dirty="0"/>
          </a:p>
          <a:p>
            <a:r>
              <a:rPr lang="es-ES" sz="1350" u="sng" dirty="0"/>
              <a:t>Simulador distribuido</a:t>
            </a:r>
          </a:p>
          <a:p>
            <a:pPr marL="108000" indent="-72000">
              <a:buFontTx/>
              <a:buChar char="-"/>
            </a:pPr>
            <a:r>
              <a:rPr lang="es-ES" sz="1350" dirty="0"/>
              <a:t>Versión secuencial</a:t>
            </a:r>
          </a:p>
          <a:p>
            <a:pPr marL="108000" indent="-72000">
              <a:buFontTx/>
              <a:buChar char="-"/>
            </a:pPr>
            <a:r>
              <a:rPr lang="es-ES" sz="1350" dirty="0"/>
              <a:t>Versión distribuida</a:t>
            </a:r>
          </a:p>
          <a:p>
            <a:pPr marL="108000" indent="-72000">
              <a:buFontTx/>
              <a:buChar char="-"/>
            </a:pPr>
            <a:r>
              <a:rPr lang="es-ES" sz="1350" dirty="0"/>
              <a:t>Simulaciones</a:t>
            </a:r>
          </a:p>
          <a:p>
            <a:endParaRPr lang="es-ES" sz="1350" dirty="0"/>
          </a:p>
          <a:p>
            <a:r>
              <a:rPr lang="es-ES" sz="1350" u="sng" dirty="0"/>
              <a:t>Conclusiones</a:t>
            </a:r>
          </a:p>
        </p:txBody>
      </p:sp>
    </p:spTree>
    <p:extLst>
      <p:ext uri="{BB962C8B-B14F-4D97-AF65-F5344CB8AC3E}">
        <p14:creationId xmlns:p14="http://schemas.microsoft.com/office/powerpoint/2010/main" val="18696827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mph" presetSubtype="2" fill="hold" nodeType="clickEffect">
                                  <p:stCondLst>
                                    <p:cond delay="0"/>
                                  </p:stCondLst>
                                  <p:childTnLst>
                                    <p:animClr clrSpc="rgb" dir="cw">
                                      <p:cBhvr override="childStyle">
                                        <p:cTn id="6" dur="10" fill="hold"/>
                                        <p:tgtEl>
                                          <p:spTgt spid="134">
                                            <p:txEl>
                                              <p:pRg st="0" end="0"/>
                                            </p:txEl>
                                          </p:spTgt>
                                        </p:tgtEl>
                                        <p:attrNameLst>
                                          <p:attrName>style.color</p:attrName>
                                        </p:attrNameLst>
                                      </p:cBhvr>
                                      <p:to>
                                        <a:schemeClr val="accent1"/>
                                      </p:to>
                                    </p:animClr>
                                  </p:childTnLst>
                                  <p:subTnLst>
                                    <p:animClr clrSpc="rgb" dir="cw">
                                      <p:cBhvr override="childStyle">
                                        <p:cTn dur="1" fill="hold" display="0" masterRel="nextClick" afterEffect="1"/>
                                        <p:tgtEl>
                                          <p:spTgt spid="134">
                                            <p:txEl>
                                              <p:pRg st="0" end="0"/>
                                            </p:txEl>
                                          </p:spTgt>
                                        </p:tgtEl>
                                        <p:attrNameLst>
                                          <p:attrName>ppt_c</p:attrName>
                                        </p:attrNameLst>
                                      </p:cBhvr>
                                      <p:to>
                                        <a:schemeClr val="tx1"/>
                                      </p:to>
                                    </p:animClr>
                                  </p:subTnLst>
                                </p:cTn>
                              </p:par>
                              <p:par>
                                <p:cTn id="7" presetID="10" presetClass="entr" presetSubtype="0" fill="hold" grpId="1" nodeType="withEffect">
                                  <p:stCondLst>
                                    <p:cond delay="0"/>
                                  </p:stCondLst>
                                  <p:childTnLst>
                                    <p:set>
                                      <p:cBhvr>
                                        <p:cTn id="8" dur="1" fill="hold">
                                          <p:stCondLst>
                                            <p:cond delay="0"/>
                                          </p:stCondLst>
                                        </p:cTn>
                                        <p:tgtEl>
                                          <p:spTgt spid="55"/>
                                        </p:tgtEl>
                                        <p:attrNameLst>
                                          <p:attrName>style.visibility</p:attrName>
                                        </p:attrNameLst>
                                      </p:cBhvr>
                                      <p:to>
                                        <p:strVal val="visible"/>
                                      </p:to>
                                    </p:set>
                                    <p:animEffect transition="in" filter="fade">
                                      <p:cBhvr>
                                        <p:cTn id="9" dur="500"/>
                                        <p:tgtEl>
                                          <p:spTgt spid="55"/>
                                        </p:tgtEl>
                                      </p:cBhvr>
                                    </p:animEffect>
                                  </p:childTnLst>
                                </p:cTn>
                              </p:par>
                              <p:par>
                                <p:cTn id="10" presetID="42" presetClass="path" presetSubtype="0" repeatCount="indefinite" accel="50000" decel="50000" fill="hold" grpId="0" nodeType="withEffect">
                                  <p:stCondLst>
                                    <p:cond delay="100"/>
                                  </p:stCondLst>
                                  <p:endCondLst>
                                    <p:cond evt="onNext" delay="0">
                                      <p:tgtEl>
                                        <p:sldTgt/>
                                      </p:tgtEl>
                                    </p:cond>
                                  </p:endCondLst>
                                  <p:childTnLst>
                                    <p:animMotion origin="layout" path="M 4.16667E-6 1.85185E-6 L 4.16667E-6 0.16111 " pathEditMode="relative" rAng="0" ptsTypes="AA">
                                      <p:cBhvr>
                                        <p:cTn id="11" dur="2000" fill="hold"/>
                                        <p:tgtEl>
                                          <p:spTgt spid="55"/>
                                        </p:tgtEl>
                                        <p:attrNameLst>
                                          <p:attrName>ppt_x</p:attrName>
                                          <p:attrName>ppt_y</p:attrName>
                                        </p:attrNameLst>
                                      </p:cBhvr>
                                      <p:rCtr x="0" y="8056"/>
                                    </p:animMotion>
                                  </p:childTnLst>
                                </p:cTn>
                              </p:par>
                              <p:par>
                                <p:cTn id="12" presetID="10" presetClass="entr" presetSubtype="0" fill="hold" grpId="1" nodeType="withEffect">
                                  <p:stCondLst>
                                    <p:cond delay="500"/>
                                  </p:stCondLst>
                                  <p:childTnLst>
                                    <p:set>
                                      <p:cBhvr>
                                        <p:cTn id="13" dur="1" fill="hold">
                                          <p:stCondLst>
                                            <p:cond delay="0"/>
                                          </p:stCondLst>
                                        </p:cTn>
                                        <p:tgtEl>
                                          <p:spTgt spid="56"/>
                                        </p:tgtEl>
                                        <p:attrNameLst>
                                          <p:attrName>style.visibility</p:attrName>
                                        </p:attrNameLst>
                                      </p:cBhvr>
                                      <p:to>
                                        <p:strVal val="visible"/>
                                      </p:to>
                                    </p:set>
                                    <p:animEffect transition="in" filter="fade">
                                      <p:cBhvr>
                                        <p:cTn id="14" dur="500"/>
                                        <p:tgtEl>
                                          <p:spTgt spid="56"/>
                                        </p:tgtEl>
                                      </p:cBhvr>
                                    </p:animEffect>
                                  </p:childTnLst>
                                </p:cTn>
                              </p:par>
                              <p:par>
                                <p:cTn id="15" presetID="42" presetClass="path" presetSubtype="0" repeatCount="indefinite" accel="50000" decel="50000" fill="hold" grpId="0" nodeType="withEffect">
                                  <p:stCondLst>
                                    <p:cond delay="500"/>
                                  </p:stCondLst>
                                  <p:endCondLst>
                                    <p:cond evt="onNext" delay="0">
                                      <p:tgtEl>
                                        <p:sldTgt/>
                                      </p:tgtEl>
                                    </p:cond>
                                  </p:endCondLst>
                                  <p:childTnLst>
                                    <p:animMotion origin="layout" path="M -5.55556E-7 1.85185E-6 L -5.55556E-7 0.16111 " pathEditMode="relative" rAng="0" ptsTypes="AA">
                                      <p:cBhvr>
                                        <p:cTn id="16" dur="1000" fill="hold"/>
                                        <p:tgtEl>
                                          <p:spTgt spid="56"/>
                                        </p:tgtEl>
                                        <p:attrNameLst>
                                          <p:attrName>ppt_x</p:attrName>
                                          <p:attrName>ppt_y</p:attrName>
                                        </p:attrNameLst>
                                      </p:cBhvr>
                                      <p:rCtr x="0" y="8056"/>
                                    </p:animMotion>
                                  </p:childTnLst>
                                </p:cTn>
                              </p:par>
                              <p:par>
                                <p:cTn id="17" presetID="10" presetClass="entr" presetSubtype="0" fill="hold" grpId="1" nodeType="withEffect">
                                  <p:stCondLst>
                                    <p:cond delay="1000"/>
                                  </p:stCondLst>
                                  <p:childTnLst>
                                    <p:set>
                                      <p:cBhvr>
                                        <p:cTn id="18" dur="1" fill="hold">
                                          <p:stCondLst>
                                            <p:cond delay="0"/>
                                          </p:stCondLst>
                                        </p:cTn>
                                        <p:tgtEl>
                                          <p:spTgt spid="57"/>
                                        </p:tgtEl>
                                        <p:attrNameLst>
                                          <p:attrName>style.visibility</p:attrName>
                                        </p:attrNameLst>
                                      </p:cBhvr>
                                      <p:to>
                                        <p:strVal val="visible"/>
                                      </p:to>
                                    </p:set>
                                    <p:animEffect transition="in" filter="fade">
                                      <p:cBhvr>
                                        <p:cTn id="19" dur="500"/>
                                        <p:tgtEl>
                                          <p:spTgt spid="57"/>
                                        </p:tgtEl>
                                      </p:cBhvr>
                                    </p:animEffect>
                                  </p:childTnLst>
                                </p:cTn>
                              </p:par>
                              <p:par>
                                <p:cTn id="20" presetID="42" presetClass="path" presetSubtype="0" repeatCount="indefinite" accel="50000" decel="50000" fill="hold" grpId="0" nodeType="withEffect">
                                  <p:stCondLst>
                                    <p:cond delay="1000"/>
                                  </p:stCondLst>
                                  <p:endCondLst>
                                    <p:cond evt="onNext" delay="0">
                                      <p:tgtEl>
                                        <p:sldTgt/>
                                      </p:tgtEl>
                                    </p:cond>
                                  </p:endCondLst>
                                  <p:childTnLst>
                                    <p:animMotion origin="layout" path="M 4.72222E-6 1.85185E-6 L 4.72222E-6 0.16111 " pathEditMode="relative" rAng="0" ptsTypes="AA">
                                      <p:cBhvr>
                                        <p:cTn id="21" dur="3000" fill="hold"/>
                                        <p:tgtEl>
                                          <p:spTgt spid="57"/>
                                        </p:tgtEl>
                                        <p:attrNameLst>
                                          <p:attrName>ppt_x</p:attrName>
                                          <p:attrName>ppt_y</p:attrName>
                                        </p:attrNameLst>
                                      </p:cBhvr>
                                      <p:rCtr x="0" y="8056"/>
                                    </p:animMotion>
                                  </p:childTnLst>
                                </p:cTn>
                              </p:par>
                              <p:par>
                                <p:cTn id="22" presetID="10" presetClass="entr" presetSubtype="0" fill="hold" grpId="1" nodeType="withEffect">
                                  <p:stCondLst>
                                    <p:cond delay="1500"/>
                                  </p:stCondLst>
                                  <p:childTnLst>
                                    <p:set>
                                      <p:cBhvr>
                                        <p:cTn id="23" dur="1" fill="hold">
                                          <p:stCondLst>
                                            <p:cond delay="0"/>
                                          </p:stCondLst>
                                        </p:cTn>
                                        <p:tgtEl>
                                          <p:spTgt spid="58"/>
                                        </p:tgtEl>
                                        <p:attrNameLst>
                                          <p:attrName>style.visibility</p:attrName>
                                        </p:attrNameLst>
                                      </p:cBhvr>
                                      <p:to>
                                        <p:strVal val="visible"/>
                                      </p:to>
                                    </p:set>
                                    <p:animEffect transition="in" filter="fade">
                                      <p:cBhvr>
                                        <p:cTn id="24" dur="500"/>
                                        <p:tgtEl>
                                          <p:spTgt spid="58"/>
                                        </p:tgtEl>
                                      </p:cBhvr>
                                    </p:animEffect>
                                  </p:childTnLst>
                                </p:cTn>
                              </p:par>
                              <p:par>
                                <p:cTn id="25" presetID="42" presetClass="path" presetSubtype="0" repeatCount="indefinite" accel="50000" decel="50000" fill="hold" grpId="0" nodeType="withEffect">
                                  <p:stCondLst>
                                    <p:cond delay="1500"/>
                                  </p:stCondLst>
                                  <p:endCondLst>
                                    <p:cond evt="onNext" delay="0">
                                      <p:tgtEl>
                                        <p:sldTgt/>
                                      </p:tgtEl>
                                    </p:cond>
                                  </p:endCondLst>
                                  <p:childTnLst>
                                    <p:animMotion origin="layout" path="M -2.77778E-6 2.96296E-6 L -2.77778E-6 0.15972 " pathEditMode="relative" rAng="0" ptsTypes="AA">
                                      <p:cBhvr>
                                        <p:cTn id="26" dur="500" fill="hold"/>
                                        <p:tgtEl>
                                          <p:spTgt spid="58"/>
                                        </p:tgtEl>
                                        <p:attrNameLst>
                                          <p:attrName>ppt_x</p:attrName>
                                          <p:attrName>ppt_y</p:attrName>
                                        </p:attrNameLst>
                                      </p:cBhvr>
                                      <p:rCtr x="0" y="7986"/>
                                    </p:animMotion>
                                  </p:childTnLst>
                                </p:cTn>
                              </p:par>
                              <p:par>
                                <p:cTn id="27" presetID="10" presetClass="entr" presetSubtype="0" fill="hold" grpId="1" nodeType="withEffect">
                                  <p:stCondLst>
                                    <p:cond delay="2000"/>
                                  </p:stCondLst>
                                  <p:childTnLst>
                                    <p:set>
                                      <p:cBhvr>
                                        <p:cTn id="28" dur="1" fill="hold">
                                          <p:stCondLst>
                                            <p:cond delay="0"/>
                                          </p:stCondLst>
                                        </p:cTn>
                                        <p:tgtEl>
                                          <p:spTgt spid="59"/>
                                        </p:tgtEl>
                                        <p:attrNameLst>
                                          <p:attrName>style.visibility</p:attrName>
                                        </p:attrNameLst>
                                      </p:cBhvr>
                                      <p:to>
                                        <p:strVal val="visible"/>
                                      </p:to>
                                    </p:set>
                                    <p:animEffect transition="in" filter="fade">
                                      <p:cBhvr>
                                        <p:cTn id="29" dur="500"/>
                                        <p:tgtEl>
                                          <p:spTgt spid="59"/>
                                        </p:tgtEl>
                                      </p:cBhvr>
                                    </p:animEffect>
                                  </p:childTnLst>
                                </p:cTn>
                              </p:par>
                              <p:par>
                                <p:cTn id="30" presetID="42" presetClass="path" presetSubtype="0" repeatCount="indefinite" accel="50000" decel="50000" fill="hold" grpId="0" nodeType="withEffect">
                                  <p:stCondLst>
                                    <p:cond delay="2000"/>
                                  </p:stCondLst>
                                  <p:endCondLst>
                                    <p:cond evt="onNext" delay="0">
                                      <p:tgtEl>
                                        <p:sldTgt/>
                                      </p:tgtEl>
                                    </p:cond>
                                  </p:endCondLst>
                                  <p:childTnLst>
                                    <p:animMotion origin="layout" path="M 1.66667E-6 -1.11111E-6 L 1.66667E-6 0.16065 " pathEditMode="relative" rAng="0" ptsTypes="AA">
                                      <p:cBhvr>
                                        <p:cTn id="31" dur="5000" fill="hold"/>
                                        <p:tgtEl>
                                          <p:spTgt spid="59"/>
                                        </p:tgtEl>
                                        <p:attrNameLst>
                                          <p:attrName>ppt_x</p:attrName>
                                          <p:attrName>ppt_y</p:attrName>
                                        </p:attrNameLst>
                                      </p:cBhvr>
                                      <p:rCtr x="0" y="8032"/>
                                    </p:animMotion>
                                  </p:childTnLst>
                                </p:cTn>
                              </p:par>
                              <p:par>
                                <p:cTn id="32" presetID="10" presetClass="entr" presetSubtype="0" fill="hold" grpId="1" nodeType="withEffect">
                                  <p:stCondLst>
                                    <p:cond delay="0"/>
                                  </p:stCondLst>
                                  <p:childTnLst>
                                    <p:set>
                                      <p:cBhvr>
                                        <p:cTn id="33" dur="1" fill="hold">
                                          <p:stCondLst>
                                            <p:cond delay="0"/>
                                          </p:stCondLst>
                                        </p:cTn>
                                        <p:tgtEl>
                                          <p:spTgt spid="60"/>
                                        </p:tgtEl>
                                        <p:attrNameLst>
                                          <p:attrName>style.visibility</p:attrName>
                                        </p:attrNameLst>
                                      </p:cBhvr>
                                      <p:to>
                                        <p:strVal val="visible"/>
                                      </p:to>
                                    </p:set>
                                    <p:animEffect transition="in" filter="fade">
                                      <p:cBhvr>
                                        <p:cTn id="34" dur="500"/>
                                        <p:tgtEl>
                                          <p:spTgt spid="60"/>
                                        </p:tgtEl>
                                      </p:cBhvr>
                                    </p:animEffect>
                                  </p:childTnLst>
                                </p:cTn>
                              </p:par>
                              <p:par>
                                <p:cTn id="35" presetID="42" presetClass="path" presetSubtype="0" repeatCount="indefinite" accel="50000" decel="50000" fill="hold" grpId="0" nodeType="withEffect">
                                  <p:stCondLst>
                                    <p:cond delay="0"/>
                                  </p:stCondLst>
                                  <p:endCondLst>
                                    <p:cond evt="onNext" delay="0">
                                      <p:tgtEl>
                                        <p:sldTgt/>
                                      </p:tgtEl>
                                    </p:cond>
                                  </p:endCondLst>
                                  <p:childTnLst>
                                    <p:animMotion origin="layout" path="M -1.38889E-6 -2.22222E-6 L -1.38889E-6 0.16204 " pathEditMode="relative" rAng="0" ptsTypes="AA">
                                      <p:cBhvr>
                                        <p:cTn id="36" dur="2000" fill="hold"/>
                                        <p:tgtEl>
                                          <p:spTgt spid="60"/>
                                        </p:tgtEl>
                                        <p:attrNameLst>
                                          <p:attrName>ppt_x</p:attrName>
                                          <p:attrName>ppt_y</p:attrName>
                                        </p:attrNameLst>
                                      </p:cBhvr>
                                      <p:rCtr x="0" y="8102"/>
                                    </p:animMotion>
                                  </p:childTnLst>
                                </p:cTn>
                              </p:par>
                              <p:par>
                                <p:cTn id="37" presetID="10" presetClass="entr" presetSubtype="0" fill="hold" grpId="1" nodeType="withEffect">
                                  <p:stCondLst>
                                    <p:cond delay="500"/>
                                  </p:stCondLst>
                                  <p:childTnLst>
                                    <p:set>
                                      <p:cBhvr>
                                        <p:cTn id="38" dur="1" fill="hold">
                                          <p:stCondLst>
                                            <p:cond delay="0"/>
                                          </p:stCondLst>
                                        </p:cTn>
                                        <p:tgtEl>
                                          <p:spTgt spid="61"/>
                                        </p:tgtEl>
                                        <p:attrNameLst>
                                          <p:attrName>style.visibility</p:attrName>
                                        </p:attrNameLst>
                                      </p:cBhvr>
                                      <p:to>
                                        <p:strVal val="visible"/>
                                      </p:to>
                                    </p:set>
                                    <p:animEffect transition="in" filter="fade">
                                      <p:cBhvr>
                                        <p:cTn id="39" dur="500"/>
                                        <p:tgtEl>
                                          <p:spTgt spid="61"/>
                                        </p:tgtEl>
                                      </p:cBhvr>
                                    </p:animEffect>
                                  </p:childTnLst>
                                </p:cTn>
                              </p:par>
                              <p:par>
                                <p:cTn id="40" presetID="42" presetClass="path" presetSubtype="0" repeatCount="indefinite" accel="50000" decel="50000" fill="hold" grpId="0" nodeType="withEffect">
                                  <p:stCondLst>
                                    <p:cond delay="500"/>
                                  </p:stCondLst>
                                  <p:endCondLst>
                                    <p:cond evt="onNext" delay="0">
                                      <p:tgtEl>
                                        <p:sldTgt/>
                                      </p:tgtEl>
                                    </p:cond>
                                  </p:endCondLst>
                                  <p:childTnLst>
                                    <p:animMotion origin="layout" path="M -1.38889E-6 3.7037E-7 L -1.38889E-6 0.16088 " pathEditMode="relative" rAng="0" ptsTypes="AA">
                                      <p:cBhvr>
                                        <p:cTn id="41" dur="1000" fill="hold"/>
                                        <p:tgtEl>
                                          <p:spTgt spid="61"/>
                                        </p:tgtEl>
                                        <p:attrNameLst>
                                          <p:attrName>ppt_x</p:attrName>
                                          <p:attrName>ppt_y</p:attrName>
                                        </p:attrNameLst>
                                      </p:cBhvr>
                                      <p:rCtr x="0" y="8032"/>
                                    </p:animMotion>
                                  </p:childTnLst>
                                </p:cTn>
                              </p:par>
                              <p:par>
                                <p:cTn id="42" presetID="10" presetClass="entr" presetSubtype="0" fill="hold" grpId="1" nodeType="withEffect">
                                  <p:stCondLst>
                                    <p:cond delay="1000"/>
                                  </p:stCondLst>
                                  <p:childTnLst>
                                    <p:set>
                                      <p:cBhvr>
                                        <p:cTn id="43" dur="1" fill="hold">
                                          <p:stCondLst>
                                            <p:cond delay="0"/>
                                          </p:stCondLst>
                                        </p:cTn>
                                        <p:tgtEl>
                                          <p:spTgt spid="62"/>
                                        </p:tgtEl>
                                        <p:attrNameLst>
                                          <p:attrName>style.visibility</p:attrName>
                                        </p:attrNameLst>
                                      </p:cBhvr>
                                      <p:to>
                                        <p:strVal val="visible"/>
                                      </p:to>
                                    </p:set>
                                    <p:animEffect transition="in" filter="fade">
                                      <p:cBhvr>
                                        <p:cTn id="44" dur="500"/>
                                        <p:tgtEl>
                                          <p:spTgt spid="62"/>
                                        </p:tgtEl>
                                      </p:cBhvr>
                                    </p:animEffect>
                                  </p:childTnLst>
                                </p:cTn>
                              </p:par>
                              <p:par>
                                <p:cTn id="45" presetID="42" presetClass="path" presetSubtype="0" repeatCount="indefinite" accel="50000" decel="50000" fill="hold" grpId="0" nodeType="withEffect">
                                  <p:stCondLst>
                                    <p:cond delay="1000"/>
                                  </p:stCondLst>
                                  <p:endCondLst>
                                    <p:cond evt="onNext" delay="0">
                                      <p:tgtEl>
                                        <p:sldTgt/>
                                      </p:tgtEl>
                                    </p:cond>
                                  </p:endCondLst>
                                  <p:childTnLst>
                                    <p:animMotion origin="layout" path="M -3.61111E-6 -2.22222E-6 L -3.61111E-6 0.16204 " pathEditMode="relative" rAng="0" ptsTypes="AA">
                                      <p:cBhvr>
                                        <p:cTn id="46" dur="3000" fill="hold"/>
                                        <p:tgtEl>
                                          <p:spTgt spid="62"/>
                                        </p:tgtEl>
                                        <p:attrNameLst>
                                          <p:attrName>ppt_x</p:attrName>
                                          <p:attrName>ppt_y</p:attrName>
                                        </p:attrNameLst>
                                      </p:cBhvr>
                                      <p:rCtr x="0" y="8102"/>
                                    </p:animMotion>
                                  </p:childTnLst>
                                </p:cTn>
                              </p:par>
                              <p:par>
                                <p:cTn id="47" presetID="10" presetClass="entr" presetSubtype="0" fill="hold" grpId="1" nodeType="withEffect">
                                  <p:stCondLst>
                                    <p:cond delay="1500"/>
                                  </p:stCondLst>
                                  <p:childTnLst>
                                    <p:set>
                                      <p:cBhvr>
                                        <p:cTn id="48" dur="1" fill="hold">
                                          <p:stCondLst>
                                            <p:cond delay="0"/>
                                          </p:stCondLst>
                                        </p:cTn>
                                        <p:tgtEl>
                                          <p:spTgt spid="63"/>
                                        </p:tgtEl>
                                        <p:attrNameLst>
                                          <p:attrName>style.visibility</p:attrName>
                                        </p:attrNameLst>
                                      </p:cBhvr>
                                      <p:to>
                                        <p:strVal val="visible"/>
                                      </p:to>
                                    </p:set>
                                    <p:animEffect transition="in" filter="fade">
                                      <p:cBhvr>
                                        <p:cTn id="49" dur="500"/>
                                        <p:tgtEl>
                                          <p:spTgt spid="63"/>
                                        </p:tgtEl>
                                      </p:cBhvr>
                                    </p:animEffect>
                                  </p:childTnLst>
                                </p:cTn>
                              </p:par>
                              <p:par>
                                <p:cTn id="50" presetID="42" presetClass="path" presetSubtype="0" repeatCount="indefinite" accel="50000" decel="50000" fill="hold" grpId="0" nodeType="withEffect">
                                  <p:stCondLst>
                                    <p:cond delay="1500"/>
                                  </p:stCondLst>
                                  <p:endCondLst>
                                    <p:cond evt="onNext" delay="0">
                                      <p:tgtEl>
                                        <p:sldTgt/>
                                      </p:tgtEl>
                                    </p:cond>
                                  </p:endCondLst>
                                  <p:childTnLst>
                                    <p:animMotion origin="layout" path="M 5.55556E-7 -2.22222E-6 L 5.55556E-7 0.16204 " pathEditMode="relative" rAng="0" ptsTypes="AA">
                                      <p:cBhvr>
                                        <p:cTn id="51" dur="500" fill="hold"/>
                                        <p:tgtEl>
                                          <p:spTgt spid="63"/>
                                        </p:tgtEl>
                                        <p:attrNameLst>
                                          <p:attrName>ppt_x</p:attrName>
                                          <p:attrName>ppt_y</p:attrName>
                                        </p:attrNameLst>
                                      </p:cBhvr>
                                      <p:rCtr x="0" y="8102"/>
                                    </p:animMotion>
                                  </p:childTnLst>
                                </p:cTn>
                              </p:par>
                              <p:par>
                                <p:cTn id="52" presetID="10" presetClass="entr" presetSubtype="0" fill="hold" grpId="1" nodeType="withEffect">
                                  <p:stCondLst>
                                    <p:cond delay="2500"/>
                                  </p:stCondLst>
                                  <p:childTnLst>
                                    <p:set>
                                      <p:cBhvr>
                                        <p:cTn id="53" dur="1" fill="hold">
                                          <p:stCondLst>
                                            <p:cond delay="0"/>
                                          </p:stCondLst>
                                        </p:cTn>
                                        <p:tgtEl>
                                          <p:spTgt spid="64"/>
                                        </p:tgtEl>
                                        <p:attrNameLst>
                                          <p:attrName>style.visibility</p:attrName>
                                        </p:attrNameLst>
                                      </p:cBhvr>
                                      <p:to>
                                        <p:strVal val="visible"/>
                                      </p:to>
                                    </p:set>
                                    <p:animEffect transition="in" filter="fade">
                                      <p:cBhvr>
                                        <p:cTn id="54" dur="500"/>
                                        <p:tgtEl>
                                          <p:spTgt spid="64"/>
                                        </p:tgtEl>
                                      </p:cBhvr>
                                    </p:animEffect>
                                  </p:childTnLst>
                                </p:cTn>
                              </p:par>
                              <p:par>
                                <p:cTn id="55" presetID="42" presetClass="path" presetSubtype="0" repeatCount="indefinite" accel="50000" decel="50000" fill="hold" grpId="0" nodeType="withEffect">
                                  <p:stCondLst>
                                    <p:cond delay="2500"/>
                                  </p:stCondLst>
                                  <p:endCondLst>
                                    <p:cond evt="onNext" delay="0">
                                      <p:tgtEl>
                                        <p:sldTgt/>
                                      </p:tgtEl>
                                    </p:cond>
                                  </p:endCondLst>
                                  <p:childTnLst>
                                    <p:animMotion origin="layout" path="M -3.05556E-6 3.7037E-7 L -3.05556E-6 0.16088 " pathEditMode="relative" rAng="0" ptsTypes="AA">
                                      <p:cBhvr>
                                        <p:cTn id="56" dur="5000" fill="hold"/>
                                        <p:tgtEl>
                                          <p:spTgt spid="64"/>
                                        </p:tgtEl>
                                        <p:attrNameLst>
                                          <p:attrName>ppt_x</p:attrName>
                                          <p:attrName>ppt_y</p:attrName>
                                        </p:attrNameLst>
                                      </p:cBhvr>
                                      <p:rCtr x="0" y="8032"/>
                                    </p:animMotion>
                                  </p:childTnLst>
                                </p:cTn>
                              </p:par>
                              <p:par>
                                <p:cTn id="57" presetID="22" presetClass="entr" presetSubtype="4" fill="hold" nodeType="withEffect">
                                  <p:stCondLst>
                                    <p:cond delay="0"/>
                                  </p:stCondLst>
                                  <p:childTnLst>
                                    <p:set>
                                      <p:cBhvr>
                                        <p:cTn id="58" dur="1" fill="hold">
                                          <p:stCondLst>
                                            <p:cond delay="0"/>
                                          </p:stCondLst>
                                        </p:cTn>
                                        <p:tgtEl>
                                          <p:spTgt spid="51"/>
                                        </p:tgtEl>
                                        <p:attrNameLst>
                                          <p:attrName>style.visibility</p:attrName>
                                        </p:attrNameLst>
                                      </p:cBhvr>
                                      <p:to>
                                        <p:strVal val="visible"/>
                                      </p:to>
                                    </p:set>
                                    <p:animEffect transition="in" filter="wipe(down)">
                                      <p:cBhvr>
                                        <p:cTn id="59" dur="6000"/>
                                        <p:tgtEl>
                                          <p:spTgt spid="51"/>
                                        </p:tgtEl>
                                      </p:cBhvr>
                                    </p:animEffect>
                                  </p:childTnLst>
                                </p:cTn>
                              </p:par>
                            </p:childTnLst>
                          </p:cTn>
                        </p:par>
                      </p:childTnLst>
                    </p:cTn>
                  </p:par>
                  <p:par>
                    <p:cTn id="60" fill="hold">
                      <p:stCondLst>
                        <p:cond delay="indefinite"/>
                      </p:stCondLst>
                      <p:childTnLst>
                        <p:par>
                          <p:cTn id="61" fill="hold">
                            <p:stCondLst>
                              <p:cond delay="0"/>
                            </p:stCondLst>
                            <p:childTnLst>
                              <p:par>
                                <p:cTn id="62" presetID="3" presetClass="emph" presetSubtype="2" fill="hold" nodeType="clickEffect">
                                  <p:stCondLst>
                                    <p:cond delay="0"/>
                                  </p:stCondLst>
                                  <p:childTnLst>
                                    <p:animClr clrSpc="rgb" dir="cw">
                                      <p:cBhvr override="childStyle">
                                        <p:cTn id="63" dur="10" fill="hold"/>
                                        <p:tgtEl>
                                          <p:spTgt spid="135">
                                            <p:txEl>
                                              <p:pRg st="0" end="0"/>
                                            </p:txEl>
                                          </p:spTgt>
                                        </p:tgtEl>
                                        <p:attrNameLst>
                                          <p:attrName>style.color</p:attrName>
                                        </p:attrNameLst>
                                      </p:cBhvr>
                                      <p:to>
                                        <a:schemeClr val="accent1"/>
                                      </p:to>
                                    </p:animClr>
                                  </p:childTnLst>
                                  <p:subTnLst>
                                    <p:animClr clrSpc="rgb" dir="cw">
                                      <p:cBhvr override="childStyle">
                                        <p:cTn dur="1" fill="hold" display="0" masterRel="nextClick" afterEffect="1"/>
                                        <p:tgtEl>
                                          <p:spTgt spid="135">
                                            <p:txEl>
                                              <p:pRg st="0" end="0"/>
                                            </p:txEl>
                                          </p:spTgt>
                                        </p:tgtEl>
                                        <p:attrNameLst>
                                          <p:attrName>ppt_c</p:attrName>
                                        </p:attrNameLst>
                                      </p:cBhvr>
                                      <p:to>
                                        <a:schemeClr val="tx1"/>
                                      </p:to>
                                    </p:animClr>
                                  </p:subTnLst>
                                </p:cTn>
                              </p:par>
                              <p:par>
                                <p:cTn id="64" presetID="10" presetClass="entr" presetSubtype="0" fill="hold" grpId="1" nodeType="withEffect">
                                  <p:stCondLst>
                                    <p:cond delay="0"/>
                                  </p:stCondLst>
                                  <p:childTnLst>
                                    <p:set>
                                      <p:cBhvr>
                                        <p:cTn id="65" dur="1" fill="hold">
                                          <p:stCondLst>
                                            <p:cond delay="0"/>
                                          </p:stCondLst>
                                        </p:cTn>
                                        <p:tgtEl>
                                          <p:spTgt spid="67"/>
                                        </p:tgtEl>
                                        <p:attrNameLst>
                                          <p:attrName>style.visibility</p:attrName>
                                        </p:attrNameLst>
                                      </p:cBhvr>
                                      <p:to>
                                        <p:strVal val="visible"/>
                                      </p:to>
                                    </p:set>
                                    <p:animEffect transition="in" filter="fade">
                                      <p:cBhvr>
                                        <p:cTn id="66" dur="500"/>
                                        <p:tgtEl>
                                          <p:spTgt spid="67"/>
                                        </p:tgtEl>
                                      </p:cBhvr>
                                    </p:animEffect>
                                  </p:childTnLst>
                                </p:cTn>
                              </p:par>
                              <p:par>
                                <p:cTn id="67" presetID="42" presetClass="path" presetSubtype="0" repeatCount="indefinite" accel="50000" decel="50000" fill="hold" grpId="0" nodeType="withEffect">
                                  <p:stCondLst>
                                    <p:cond delay="100"/>
                                  </p:stCondLst>
                                  <p:endCondLst>
                                    <p:cond evt="onNext" delay="0">
                                      <p:tgtEl>
                                        <p:sldTgt/>
                                      </p:tgtEl>
                                    </p:cond>
                                  </p:endCondLst>
                                  <p:childTnLst>
                                    <p:animMotion origin="layout" path="M 3.88889E-6 1.85185E-6 L 3.88889E-6 0.16111 " pathEditMode="relative" rAng="0" ptsTypes="AA">
                                      <p:cBhvr>
                                        <p:cTn id="68" dur="2000" fill="hold"/>
                                        <p:tgtEl>
                                          <p:spTgt spid="67"/>
                                        </p:tgtEl>
                                        <p:attrNameLst>
                                          <p:attrName>ppt_x</p:attrName>
                                          <p:attrName>ppt_y</p:attrName>
                                        </p:attrNameLst>
                                      </p:cBhvr>
                                      <p:rCtr x="0" y="8056"/>
                                    </p:animMotion>
                                  </p:childTnLst>
                                </p:cTn>
                              </p:par>
                              <p:par>
                                <p:cTn id="69" presetID="10" presetClass="entr" presetSubtype="0" fill="hold" grpId="1" nodeType="withEffect">
                                  <p:stCondLst>
                                    <p:cond delay="500"/>
                                  </p:stCondLst>
                                  <p:childTnLst>
                                    <p:set>
                                      <p:cBhvr>
                                        <p:cTn id="70" dur="1" fill="hold">
                                          <p:stCondLst>
                                            <p:cond delay="0"/>
                                          </p:stCondLst>
                                        </p:cTn>
                                        <p:tgtEl>
                                          <p:spTgt spid="68"/>
                                        </p:tgtEl>
                                        <p:attrNameLst>
                                          <p:attrName>style.visibility</p:attrName>
                                        </p:attrNameLst>
                                      </p:cBhvr>
                                      <p:to>
                                        <p:strVal val="visible"/>
                                      </p:to>
                                    </p:set>
                                    <p:animEffect transition="in" filter="fade">
                                      <p:cBhvr>
                                        <p:cTn id="71" dur="500"/>
                                        <p:tgtEl>
                                          <p:spTgt spid="68"/>
                                        </p:tgtEl>
                                      </p:cBhvr>
                                    </p:animEffect>
                                  </p:childTnLst>
                                </p:cTn>
                              </p:par>
                              <p:par>
                                <p:cTn id="72" presetID="42" presetClass="path" presetSubtype="0" repeatCount="indefinite" accel="50000" decel="50000" fill="hold" grpId="0" nodeType="withEffect">
                                  <p:stCondLst>
                                    <p:cond delay="500"/>
                                  </p:stCondLst>
                                  <p:endCondLst>
                                    <p:cond evt="onNext" delay="0">
                                      <p:tgtEl>
                                        <p:sldTgt/>
                                      </p:tgtEl>
                                    </p:cond>
                                  </p:endCondLst>
                                  <p:childTnLst>
                                    <p:animMotion origin="layout" path="M -8.33333E-7 1.85185E-6 L -8.33333E-7 0.16111 " pathEditMode="relative" rAng="0" ptsTypes="AA">
                                      <p:cBhvr>
                                        <p:cTn id="73" dur="1000" fill="hold"/>
                                        <p:tgtEl>
                                          <p:spTgt spid="68"/>
                                        </p:tgtEl>
                                        <p:attrNameLst>
                                          <p:attrName>ppt_x</p:attrName>
                                          <p:attrName>ppt_y</p:attrName>
                                        </p:attrNameLst>
                                      </p:cBhvr>
                                      <p:rCtr x="0" y="8056"/>
                                    </p:animMotion>
                                  </p:childTnLst>
                                </p:cTn>
                              </p:par>
                              <p:par>
                                <p:cTn id="74" presetID="10" presetClass="entr" presetSubtype="0" fill="hold" grpId="1" nodeType="withEffect">
                                  <p:stCondLst>
                                    <p:cond delay="1000"/>
                                  </p:stCondLst>
                                  <p:childTnLst>
                                    <p:set>
                                      <p:cBhvr>
                                        <p:cTn id="75" dur="1" fill="hold">
                                          <p:stCondLst>
                                            <p:cond delay="0"/>
                                          </p:stCondLst>
                                        </p:cTn>
                                        <p:tgtEl>
                                          <p:spTgt spid="69"/>
                                        </p:tgtEl>
                                        <p:attrNameLst>
                                          <p:attrName>style.visibility</p:attrName>
                                        </p:attrNameLst>
                                      </p:cBhvr>
                                      <p:to>
                                        <p:strVal val="visible"/>
                                      </p:to>
                                    </p:set>
                                    <p:animEffect transition="in" filter="fade">
                                      <p:cBhvr>
                                        <p:cTn id="76" dur="500"/>
                                        <p:tgtEl>
                                          <p:spTgt spid="69"/>
                                        </p:tgtEl>
                                      </p:cBhvr>
                                    </p:animEffect>
                                  </p:childTnLst>
                                </p:cTn>
                              </p:par>
                              <p:par>
                                <p:cTn id="77" presetID="42" presetClass="path" presetSubtype="0" repeatCount="indefinite" accel="50000" decel="50000" fill="hold" grpId="0" nodeType="withEffect">
                                  <p:stCondLst>
                                    <p:cond delay="1000"/>
                                  </p:stCondLst>
                                  <p:endCondLst>
                                    <p:cond evt="onNext" delay="0">
                                      <p:tgtEl>
                                        <p:sldTgt/>
                                      </p:tgtEl>
                                    </p:cond>
                                  </p:endCondLst>
                                  <p:childTnLst>
                                    <p:animMotion origin="layout" path="M 4.44444E-6 1.85185E-6 L 4.44444E-6 0.16111 " pathEditMode="relative" rAng="0" ptsTypes="AA">
                                      <p:cBhvr>
                                        <p:cTn id="78" dur="3000" fill="hold"/>
                                        <p:tgtEl>
                                          <p:spTgt spid="69"/>
                                        </p:tgtEl>
                                        <p:attrNameLst>
                                          <p:attrName>ppt_x</p:attrName>
                                          <p:attrName>ppt_y</p:attrName>
                                        </p:attrNameLst>
                                      </p:cBhvr>
                                      <p:rCtr x="0" y="8056"/>
                                    </p:animMotion>
                                  </p:childTnLst>
                                </p:cTn>
                              </p:par>
                              <p:par>
                                <p:cTn id="79" presetID="10" presetClass="entr" presetSubtype="0" fill="hold" grpId="1" nodeType="withEffect">
                                  <p:stCondLst>
                                    <p:cond delay="1500"/>
                                  </p:stCondLst>
                                  <p:childTnLst>
                                    <p:set>
                                      <p:cBhvr>
                                        <p:cTn id="80" dur="1" fill="hold">
                                          <p:stCondLst>
                                            <p:cond delay="0"/>
                                          </p:stCondLst>
                                        </p:cTn>
                                        <p:tgtEl>
                                          <p:spTgt spid="70"/>
                                        </p:tgtEl>
                                        <p:attrNameLst>
                                          <p:attrName>style.visibility</p:attrName>
                                        </p:attrNameLst>
                                      </p:cBhvr>
                                      <p:to>
                                        <p:strVal val="visible"/>
                                      </p:to>
                                    </p:set>
                                    <p:animEffect transition="in" filter="fade">
                                      <p:cBhvr>
                                        <p:cTn id="81" dur="500"/>
                                        <p:tgtEl>
                                          <p:spTgt spid="70"/>
                                        </p:tgtEl>
                                      </p:cBhvr>
                                    </p:animEffect>
                                  </p:childTnLst>
                                </p:cTn>
                              </p:par>
                              <p:par>
                                <p:cTn id="82" presetID="42" presetClass="path" presetSubtype="0" repeatCount="indefinite" accel="50000" decel="50000" fill="hold" grpId="0" nodeType="withEffect">
                                  <p:stCondLst>
                                    <p:cond delay="1500"/>
                                  </p:stCondLst>
                                  <p:endCondLst>
                                    <p:cond evt="onNext" delay="0">
                                      <p:tgtEl>
                                        <p:sldTgt/>
                                      </p:tgtEl>
                                    </p:cond>
                                  </p:endCondLst>
                                  <p:childTnLst>
                                    <p:animMotion origin="layout" path="M -3.05556E-6 2.96296E-6 L -3.05556E-6 0.15972 " pathEditMode="relative" rAng="0" ptsTypes="AA">
                                      <p:cBhvr>
                                        <p:cTn id="83" dur="500" fill="hold"/>
                                        <p:tgtEl>
                                          <p:spTgt spid="70"/>
                                        </p:tgtEl>
                                        <p:attrNameLst>
                                          <p:attrName>ppt_x</p:attrName>
                                          <p:attrName>ppt_y</p:attrName>
                                        </p:attrNameLst>
                                      </p:cBhvr>
                                      <p:rCtr x="0" y="7986"/>
                                    </p:animMotion>
                                  </p:childTnLst>
                                </p:cTn>
                              </p:par>
                              <p:par>
                                <p:cTn id="84" presetID="10" presetClass="entr" presetSubtype="0" fill="hold" grpId="1" nodeType="withEffect">
                                  <p:stCondLst>
                                    <p:cond delay="2000"/>
                                  </p:stCondLst>
                                  <p:childTnLst>
                                    <p:set>
                                      <p:cBhvr>
                                        <p:cTn id="85" dur="1" fill="hold">
                                          <p:stCondLst>
                                            <p:cond delay="0"/>
                                          </p:stCondLst>
                                        </p:cTn>
                                        <p:tgtEl>
                                          <p:spTgt spid="71"/>
                                        </p:tgtEl>
                                        <p:attrNameLst>
                                          <p:attrName>style.visibility</p:attrName>
                                        </p:attrNameLst>
                                      </p:cBhvr>
                                      <p:to>
                                        <p:strVal val="visible"/>
                                      </p:to>
                                    </p:set>
                                    <p:animEffect transition="in" filter="fade">
                                      <p:cBhvr>
                                        <p:cTn id="86" dur="500"/>
                                        <p:tgtEl>
                                          <p:spTgt spid="71"/>
                                        </p:tgtEl>
                                      </p:cBhvr>
                                    </p:animEffect>
                                  </p:childTnLst>
                                </p:cTn>
                              </p:par>
                              <p:par>
                                <p:cTn id="87" presetID="42" presetClass="path" presetSubtype="0" repeatCount="indefinite" accel="50000" decel="50000" fill="hold" grpId="0" nodeType="withEffect">
                                  <p:stCondLst>
                                    <p:cond delay="2000"/>
                                  </p:stCondLst>
                                  <p:endCondLst>
                                    <p:cond evt="onNext" delay="0">
                                      <p:tgtEl>
                                        <p:sldTgt/>
                                      </p:tgtEl>
                                    </p:cond>
                                  </p:endCondLst>
                                  <p:childTnLst>
                                    <p:animMotion origin="layout" path="M 1.38889E-6 -1.11111E-6 L 1.38889E-6 0.16065 " pathEditMode="relative" rAng="0" ptsTypes="AA">
                                      <p:cBhvr>
                                        <p:cTn id="88" dur="5000" fill="hold"/>
                                        <p:tgtEl>
                                          <p:spTgt spid="71"/>
                                        </p:tgtEl>
                                        <p:attrNameLst>
                                          <p:attrName>ppt_x</p:attrName>
                                          <p:attrName>ppt_y</p:attrName>
                                        </p:attrNameLst>
                                      </p:cBhvr>
                                      <p:rCtr x="0" y="8032"/>
                                    </p:animMotion>
                                  </p:childTnLst>
                                </p:cTn>
                              </p:par>
                              <p:par>
                                <p:cTn id="89" presetID="10" presetClass="entr" presetSubtype="0" fill="hold" grpId="1" nodeType="withEffect">
                                  <p:stCondLst>
                                    <p:cond delay="0"/>
                                  </p:stCondLst>
                                  <p:childTnLst>
                                    <p:set>
                                      <p:cBhvr>
                                        <p:cTn id="90" dur="1" fill="hold">
                                          <p:stCondLst>
                                            <p:cond delay="0"/>
                                          </p:stCondLst>
                                        </p:cTn>
                                        <p:tgtEl>
                                          <p:spTgt spid="103"/>
                                        </p:tgtEl>
                                        <p:attrNameLst>
                                          <p:attrName>style.visibility</p:attrName>
                                        </p:attrNameLst>
                                      </p:cBhvr>
                                      <p:to>
                                        <p:strVal val="visible"/>
                                      </p:to>
                                    </p:set>
                                    <p:animEffect transition="in" filter="fade">
                                      <p:cBhvr>
                                        <p:cTn id="91" dur="500"/>
                                        <p:tgtEl>
                                          <p:spTgt spid="103"/>
                                        </p:tgtEl>
                                      </p:cBhvr>
                                    </p:animEffect>
                                  </p:childTnLst>
                                </p:cTn>
                              </p:par>
                              <p:par>
                                <p:cTn id="92" presetID="42" presetClass="path" presetSubtype="0" repeatCount="indefinite" accel="50000" decel="50000" fill="hold" grpId="0" nodeType="withEffect">
                                  <p:stCondLst>
                                    <p:cond delay="0"/>
                                  </p:stCondLst>
                                  <p:endCondLst>
                                    <p:cond evt="onNext" delay="0">
                                      <p:tgtEl>
                                        <p:sldTgt/>
                                      </p:tgtEl>
                                    </p:cond>
                                  </p:endCondLst>
                                  <p:childTnLst>
                                    <p:animMotion origin="layout" path="M 4.72222E-6 -2.22222E-6 L 4.72222E-6 0.16204 " pathEditMode="relative" rAng="0" ptsTypes="AA">
                                      <p:cBhvr>
                                        <p:cTn id="93" dur="2000" fill="hold"/>
                                        <p:tgtEl>
                                          <p:spTgt spid="103"/>
                                        </p:tgtEl>
                                        <p:attrNameLst>
                                          <p:attrName>ppt_x</p:attrName>
                                          <p:attrName>ppt_y</p:attrName>
                                        </p:attrNameLst>
                                      </p:cBhvr>
                                      <p:rCtr x="0" y="8102"/>
                                    </p:animMotion>
                                  </p:childTnLst>
                                </p:cTn>
                              </p:par>
                              <p:par>
                                <p:cTn id="94" presetID="10" presetClass="entr" presetSubtype="0" fill="hold" grpId="1" nodeType="withEffect">
                                  <p:stCondLst>
                                    <p:cond delay="500"/>
                                  </p:stCondLst>
                                  <p:childTnLst>
                                    <p:set>
                                      <p:cBhvr>
                                        <p:cTn id="95" dur="1" fill="hold">
                                          <p:stCondLst>
                                            <p:cond delay="0"/>
                                          </p:stCondLst>
                                        </p:cTn>
                                        <p:tgtEl>
                                          <p:spTgt spid="104"/>
                                        </p:tgtEl>
                                        <p:attrNameLst>
                                          <p:attrName>style.visibility</p:attrName>
                                        </p:attrNameLst>
                                      </p:cBhvr>
                                      <p:to>
                                        <p:strVal val="visible"/>
                                      </p:to>
                                    </p:set>
                                    <p:animEffect transition="in" filter="fade">
                                      <p:cBhvr>
                                        <p:cTn id="96" dur="500"/>
                                        <p:tgtEl>
                                          <p:spTgt spid="104"/>
                                        </p:tgtEl>
                                      </p:cBhvr>
                                    </p:animEffect>
                                  </p:childTnLst>
                                </p:cTn>
                              </p:par>
                              <p:par>
                                <p:cTn id="97" presetID="42" presetClass="path" presetSubtype="0" repeatCount="indefinite" accel="50000" decel="50000" fill="hold" grpId="0" nodeType="withEffect">
                                  <p:stCondLst>
                                    <p:cond delay="500"/>
                                  </p:stCondLst>
                                  <p:endCondLst>
                                    <p:cond evt="onNext" delay="0">
                                      <p:tgtEl>
                                        <p:sldTgt/>
                                      </p:tgtEl>
                                    </p:cond>
                                  </p:endCondLst>
                                  <p:childTnLst>
                                    <p:animMotion origin="layout" path="M -1.66667E-6 3.7037E-7 L -1.66667E-6 0.16088 " pathEditMode="relative" rAng="0" ptsTypes="AA">
                                      <p:cBhvr>
                                        <p:cTn id="98" dur="1000" fill="hold"/>
                                        <p:tgtEl>
                                          <p:spTgt spid="104"/>
                                        </p:tgtEl>
                                        <p:attrNameLst>
                                          <p:attrName>ppt_x</p:attrName>
                                          <p:attrName>ppt_y</p:attrName>
                                        </p:attrNameLst>
                                      </p:cBhvr>
                                      <p:rCtr x="0" y="8032"/>
                                    </p:animMotion>
                                  </p:childTnLst>
                                </p:cTn>
                              </p:par>
                              <p:par>
                                <p:cTn id="99" presetID="10" presetClass="entr" presetSubtype="0" fill="hold" grpId="1" nodeType="withEffect">
                                  <p:stCondLst>
                                    <p:cond delay="1000"/>
                                  </p:stCondLst>
                                  <p:childTnLst>
                                    <p:set>
                                      <p:cBhvr>
                                        <p:cTn id="100" dur="1" fill="hold">
                                          <p:stCondLst>
                                            <p:cond delay="0"/>
                                          </p:stCondLst>
                                        </p:cTn>
                                        <p:tgtEl>
                                          <p:spTgt spid="105"/>
                                        </p:tgtEl>
                                        <p:attrNameLst>
                                          <p:attrName>style.visibility</p:attrName>
                                        </p:attrNameLst>
                                      </p:cBhvr>
                                      <p:to>
                                        <p:strVal val="visible"/>
                                      </p:to>
                                    </p:set>
                                    <p:animEffect transition="in" filter="fade">
                                      <p:cBhvr>
                                        <p:cTn id="101" dur="500"/>
                                        <p:tgtEl>
                                          <p:spTgt spid="105"/>
                                        </p:tgtEl>
                                      </p:cBhvr>
                                    </p:animEffect>
                                  </p:childTnLst>
                                </p:cTn>
                              </p:par>
                              <p:par>
                                <p:cTn id="102" presetID="42" presetClass="path" presetSubtype="0" repeatCount="indefinite" accel="50000" decel="50000" fill="hold" grpId="0" nodeType="withEffect">
                                  <p:stCondLst>
                                    <p:cond delay="1000"/>
                                  </p:stCondLst>
                                  <p:endCondLst>
                                    <p:cond evt="onNext" delay="0">
                                      <p:tgtEl>
                                        <p:sldTgt/>
                                      </p:tgtEl>
                                    </p:cond>
                                  </p:endCondLst>
                                  <p:childTnLst>
                                    <p:animMotion origin="layout" path="M -3.88889E-6 -2.22222E-6 L -3.88889E-6 0.16204 " pathEditMode="relative" rAng="0" ptsTypes="AA">
                                      <p:cBhvr>
                                        <p:cTn id="103" dur="3000" fill="hold"/>
                                        <p:tgtEl>
                                          <p:spTgt spid="105"/>
                                        </p:tgtEl>
                                        <p:attrNameLst>
                                          <p:attrName>ppt_x</p:attrName>
                                          <p:attrName>ppt_y</p:attrName>
                                        </p:attrNameLst>
                                      </p:cBhvr>
                                      <p:rCtr x="0" y="8102"/>
                                    </p:animMotion>
                                  </p:childTnLst>
                                </p:cTn>
                              </p:par>
                              <p:par>
                                <p:cTn id="104" presetID="10" presetClass="entr" presetSubtype="0" fill="hold" grpId="1" nodeType="withEffect">
                                  <p:stCondLst>
                                    <p:cond delay="1500"/>
                                  </p:stCondLst>
                                  <p:childTnLst>
                                    <p:set>
                                      <p:cBhvr>
                                        <p:cTn id="105" dur="1" fill="hold">
                                          <p:stCondLst>
                                            <p:cond delay="0"/>
                                          </p:stCondLst>
                                        </p:cTn>
                                        <p:tgtEl>
                                          <p:spTgt spid="106"/>
                                        </p:tgtEl>
                                        <p:attrNameLst>
                                          <p:attrName>style.visibility</p:attrName>
                                        </p:attrNameLst>
                                      </p:cBhvr>
                                      <p:to>
                                        <p:strVal val="visible"/>
                                      </p:to>
                                    </p:set>
                                    <p:animEffect transition="in" filter="fade">
                                      <p:cBhvr>
                                        <p:cTn id="106" dur="500"/>
                                        <p:tgtEl>
                                          <p:spTgt spid="106"/>
                                        </p:tgtEl>
                                      </p:cBhvr>
                                    </p:animEffect>
                                  </p:childTnLst>
                                </p:cTn>
                              </p:par>
                              <p:par>
                                <p:cTn id="107" presetID="42" presetClass="path" presetSubtype="0" repeatCount="indefinite" accel="50000" decel="50000" fill="hold" grpId="0" nodeType="withEffect">
                                  <p:stCondLst>
                                    <p:cond delay="1500"/>
                                  </p:stCondLst>
                                  <p:endCondLst>
                                    <p:cond evt="onNext" delay="0">
                                      <p:tgtEl>
                                        <p:sldTgt/>
                                      </p:tgtEl>
                                    </p:cond>
                                  </p:endCondLst>
                                  <p:childTnLst>
                                    <p:animMotion origin="layout" path="M 2.77778E-7 -2.22222E-6 L 2.77778E-7 0.16204 " pathEditMode="relative" rAng="0" ptsTypes="AA">
                                      <p:cBhvr>
                                        <p:cTn id="108" dur="500" fill="hold"/>
                                        <p:tgtEl>
                                          <p:spTgt spid="106"/>
                                        </p:tgtEl>
                                        <p:attrNameLst>
                                          <p:attrName>ppt_x</p:attrName>
                                          <p:attrName>ppt_y</p:attrName>
                                        </p:attrNameLst>
                                      </p:cBhvr>
                                      <p:rCtr x="0" y="8102"/>
                                    </p:animMotion>
                                  </p:childTnLst>
                                </p:cTn>
                              </p:par>
                              <p:par>
                                <p:cTn id="109" presetID="10" presetClass="entr" presetSubtype="0" fill="hold" grpId="1" nodeType="withEffect">
                                  <p:stCondLst>
                                    <p:cond delay="2500"/>
                                  </p:stCondLst>
                                  <p:childTnLst>
                                    <p:set>
                                      <p:cBhvr>
                                        <p:cTn id="110" dur="1" fill="hold">
                                          <p:stCondLst>
                                            <p:cond delay="0"/>
                                          </p:stCondLst>
                                        </p:cTn>
                                        <p:tgtEl>
                                          <p:spTgt spid="107"/>
                                        </p:tgtEl>
                                        <p:attrNameLst>
                                          <p:attrName>style.visibility</p:attrName>
                                        </p:attrNameLst>
                                      </p:cBhvr>
                                      <p:to>
                                        <p:strVal val="visible"/>
                                      </p:to>
                                    </p:set>
                                    <p:animEffect transition="in" filter="fade">
                                      <p:cBhvr>
                                        <p:cTn id="111" dur="500"/>
                                        <p:tgtEl>
                                          <p:spTgt spid="107"/>
                                        </p:tgtEl>
                                      </p:cBhvr>
                                    </p:animEffect>
                                  </p:childTnLst>
                                </p:cTn>
                              </p:par>
                              <p:par>
                                <p:cTn id="112" presetID="42" presetClass="path" presetSubtype="0" repeatCount="indefinite" accel="50000" decel="50000" fill="hold" grpId="0" nodeType="withEffect">
                                  <p:stCondLst>
                                    <p:cond delay="2500"/>
                                  </p:stCondLst>
                                  <p:endCondLst>
                                    <p:cond evt="onNext" delay="0">
                                      <p:tgtEl>
                                        <p:sldTgt/>
                                      </p:tgtEl>
                                    </p:cond>
                                  </p:endCondLst>
                                  <p:childTnLst>
                                    <p:animMotion origin="layout" path="M -3.33333E-6 3.7037E-7 L -3.33333E-6 0.16088 " pathEditMode="relative" rAng="0" ptsTypes="AA">
                                      <p:cBhvr>
                                        <p:cTn id="113" dur="5000" fill="hold"/>
                                        <p:tgtEl>
                                          <p:spTgt spid="107"/>
                                        </p:tgtEl>
                                        <p:attrNameLst>
                                          <p:attrName>ppt_x</p:attrName>
                                          <p:attrName>ppt_y</p:attrName>
                                        </p:attrNameLst>
                                      </p:cBhvr>
                                      <p:rCtr x="0" y="8032"/>
                                    </p:animMotion>
                                  </p:childTnLst>
                                </p:cTn>
                              </p:par>
                              <p:par>
                                <p:cTn id="114" presetID="16" presetClass="entr" presetSubtype="37" fill="hold" grpId="0" nodeType="withEffect">
                                  <p:stCondLst>
                                    <p:cond delay="1000"/>
                                  </p:stCondLst>
                                  <p:childTnLst>
                                    <p:set>
                                      <p:cBhvr>
                                        <p:cTn id="115" dur="1" fill="hold">
                                          <p:stCondLst>
                                            <p:cond delay="0"/>
                                          </p:stCondLst>
                                        </p:cTn>
                                        <p:tgtEl>
                                          <p:spTgt spid="110"/>
                                        </p:tgtEl>
                                        <p:attrNameLst>
                                          <p:attrName>style.visibility</p:attrName>
                                        </p:attrNameLst>
                                      </p:cBhvr>
                                      <p:to>
                                        <p:strVal val="visible"/>
                                      </p:to>
                                    </p:set>
                                    <p:animEffect transition="in" filter="barn(outVertical)">
                                      <p:cBhvr>
                                        <p:cTn id="116" dur="1500"/>
                                        <p:tgtEl>
                                          <p:spTgt spid="110"/>
                                        </p:tgtEl>
                                      </p:cBhvr>
                                    </p:animEffect>
                                  </p:childTnLst>
                                </p:cTn>
                              </p:par>
                              <p:par>
                                <p:cTn id="117" presetID="16" presetClass="entr" presetSubtype="37" fill="hold" grpId="0" nodeType="withEffect">
                                  <p:stCondLst>
                                    <p:cond delay="2500"/>
                                  </p:stCondLst>
                                  <p:childTnLst>
                                    <p:set>
                                      <p:cBhvr>
                                        <p:cTn id="118" dur="1" fill="hold">
                                          <p:stCondLst>
                                            <p:cond delay="0"/>
                                          </p:stCondLst>
                                        </p:cTn>
                                        <p:tgtEl>
                                          <p:spTgt spid="111"/>
                                        </p:tgtEl>
                                        <p:attrNameLst>
                                          <p:attrName>style.visibility</p:attrName>
                                        </p:attrNameLst>
                                      </p:cBhvr>
                                      <p:to>
                                        <p:strVal val="visible"/>
                                      </p:to>
                                    </p:set>
                                    <p:animEffect transition="in" filter="barn(outVertical)">
                                      <p:cBhvr>
                                        <p:cTn id="119" dur="1500"/>
                                        <p:tgtEl>
                                          <p:spTgt spid="111"/>
                                        </p:tgtEl>
                                      </p:cBhvr>
                                    </p:animEffect>
                                  </p:childTnLst>
                                </p:cTn>
                              </p:par>
                              <p:par>
                                <p:cTn id="120" presetID="16" presetClass="entr" presetSubtype="37" fill="hold" grpId="0" nodeType="withEffect">
                                  <p:stCondLst>
                                    <p:cond delay="4000"/>
                                  </p:stCondLst>
                                  <p:childTnLst>
                                    <p:set>
                                      <p:cBhvr>
                                        <p:cTn id="121" dur="1" fill="hold">
                                          <p:stCondLst>
                                            <p:cond delay="0"/>
                                          </p:stCondLst>
                                        </p:cTn>
                                        <p:tgtEl>
                                          <p:spTgt spid="112"/>
                                        </p:tgtEl>
                                        <p:attrNameLst>
                                          <p:attrName>style.visibility</p:attrName>
                                        </p:attrNameLst>
                                      </p:cBhvr>
                                      <p:to>
                                        <p:strVal val="visible"/>
                                      </p:to>
                                    </p:set>
                                    <p:animEffect transition="in" filter="barn(outVertical)">
                                      <p:cBhvr>
                                        <p:cTn id="122" dur="1500"/>
                                        <p:tgtEl>
                                          <p:spTgt spid="112"/>
                                        </p:tgtEl>
                                      </p:cBhvr>
                                    </p:animEffect>
                                  </p:childTnLst>
                                </p:cTn>
                              </p:par>
                              <p:par>
                                <p:cTn id="123" presetID="16" presetClass="entr" presetSubtype="37" fill="hold" grpId="0" nodeType="withEffect">
                                  <p:stCondLst>
                                    <p:cond delay="5500"/>
                                  </p:stCondLst>
                                  <p:childTnLst>
                                    <p:set>
                                      <p:cBhvr>
                                        <p:cTn id="124" dur="1" fill="hold">
                                          <p:stCondLst>
                                            <p:cond delay="0"/>
                                          </p:stCondLst>
                                        </p:cTn>
                                        <p:tgtEl>
                                          <p:spTgt spid="113"/>
                                        </p:tgtEl>
                                        <p:attrNameLst>
                                          <p:attrName>style.visibility</p:attrName>
                                        </p:attrNameLst>
                                      </p:cBhvr>
                                      <p:to>
                                        <p:strVal val="visible"/>
                                      </p:to>
                                    </p:set>
                                    <p:animEffect transition="in" filter="barn(outVertical)">
                                      <p:cBhvr>
                                        <p:cTn id="125" dur="1500"/>
                                        <p:tgtEl>
                                          <p:spTgt spid="113"/>
                                        </p:tgtEl>
                                      </p:cBhvr>
                                    </p:animEffect>
                                  </p:childTnLst>
                                </p:cTn>
                              </p:par>
                              <p:par>
                                <p:cTn id="126" presetID="16" presetClass="entr" presetSubtype="37" fill="hold" grpId="0" nodeType="withEffect">
                                  <p:stCondLst>
                                    <p:cond delay="7000"/>
                                  </p:stCondLst>
                                  <p:childTnLst>
                                    <p:set>
                                      <p:cBhvr>
                                        <p:cTn id="127" dur="1" fill="hold">
                                          <p:stCondLst>
                                            <p:cond delay="0"/>
                                          </p:stCondLst>
                                        </p:cTn>
                                        <p:tgtEl>
                                          <p:spTgt spid="114"/>
                                        </p:tgtEl>
                                        <p:attrNameLst>
                                          <p:attrName>style.visibility</p:attrName>
                                        </p:attrNameLst>
                                      </p:cBhvr>
                                      <p:to>
                                        <p:strVal val="visible"/>
                                      </p:to>
                                    </p:set>
                                    <p:animEffect transition="in" filter="barn(outVertical)">
                                      <p:cBhvr>
                                        <p:cTn id="128" dur="1500"/>
                                        <p:tgtEl>
                                          <p:spTgt spid="114"/>
                                        </p:tgtEl>
                                      </p:cBhvr>
                                    </p:animEffect>
                                  </p:childTnLst>
                                </p:cTn>
                              </p:par>
                            </p:childTnLst>
                          </p:cTn>
                        </p:par>
                      </p:childTnLst>
                    </p:cTn>
                  </p:par>
                  <p:par>
                    <p:cTn id="129" fill="hold">
                      <p:stCondLst>
                        <p:cond delay="indefinite"/>
                      </p:stCondLst>
                      <p:childTnLst>
                        <p:par>
                          <p:cTn id="130" fill="hold">
                            <p:stCondLst>
                              <p:cond delay="0"/>
                            </p:stCondLst>
                            <p:childTnLst>
                              <p:par>
                                <p:cTn id="131" presetID="3" presetClass="emph" presetSubtype="2" fill="hold" nodeType="clickEffect">
                                  <p:stCondLst>
                                    <p:cond delay="0"/>
                                  </p:stCondLst>
                                  <p:childTnLst>
                                    <p:animClr clrSpc="rgb" dir="cw">
                                      <p:cBhvr override="childStyle">
                                        <p:cTn id="132" dur="10" fill="hold"/>
                                        <p:tgtEl>
                                          <p:spTgt spid="136">
                                            <p:txEl>
                                              <p:pRg st="0" end="0"/>
                                            </p:txEl>
                                          </p:spTgt>
                                        </p:tgtEl>
                                        <p:attrNameLst>
                                          <p:attrName>style.color</p:attrName>
                                        </p:attrNameLst>
                                      </p:cBhvr>
                                      <p:to>
                                        <a:schemeClr val="accent1"/>
                                      </p:to>
                                    </p:animClr>
                                  </p:childTnLst>
                                </p:cTn>
                              </p:par>
                              <p:par>
                                <p:cTn id="133" presetID="10" presetClass="entr" presetSubtype="0" fill="hold" grpId="1" nodeType="withEffect">
                                  <p:stCondLst>
                                    <p:cond delay="0"/>
                                  </p:stCondLst>
                                  <p:childTnLst>
                                    <p:set>
                                      <p:cBhvr>
                                        <p:cTn id="134" dur="1" fill="hold">
                                          <p:stCondLst>
                                            <p:cond delay="0"/>
                                          </p:stCondLst>
                                        </p:cTn>
                                        <p:tgtEl>
                                          <p:spTgt spid="119"/>
                                        </p:tgtEl>
                                        <p:attrNameLst>
                                          <p:attrName>style.visibility</p:attrName>
                                        </p:attrNameLst>
                                      </p:cBhvr>
                                      <p:to>
                                        <p:strVal val="visible"/>
                                      </p:to>
                                    </p:set>
                                    <p:animEffect transition="in" filter="fade">
                                      <p:cBhvr>
                                        <p:cTn id="135" dur="500"/>
                                        <p:tgtEl>
                                          <p:spTgt spid="119"/>
                                        </p:tgtEl>
                                      </p:cBhvr>
                                    </p:animEffect>
                                  </p:childTnLst>
                                </p:cTn>
                              </p:par>
                              <p:par>
                                <p:cTn id="136" presetID="42" presetClass="path" presetSubtype="0" repeatCount="indefinite" accel="50000" decel="50000" fill="hold" grpId="0" nodeType="withEffect">
                                  <p:stCondLst>
                                    <p:cond delay="100"/>
                                  </p:stCondLst>
                                  <p:endCondLst>
                                    <p:cond evt="onNext" delay="0">
                                      <p:tgtEl>
                                        <p:sldTgt/>
                                      </p:tgtEl>
                                    </p:cond>
                                  </p:endCondLst>
                                  <p:childTnLst>
                                    <p:animMotion origin="layout" path="M -2.77778E-6 1.85185E-6 L -2.77778E-6 0.16111 " pathEditMode="relative" rAng="0" ptsTypes="AA">
                                      <p:cBhvr>
                                        <p:cTn id="137" dur="2000" fill="hold"/>
                                        <p:tgtEl>
                                          <p:spTgt spid="119"/>
                                        </p:tgtEl>
                                        <p:attrNameLst>
                                          <p:attrName>ppt_x</p:attrName>
                                          <p:attrName>ppt_y</p:attrName>
                                        </p:attrNameLst>
                                      </p:cBhvr>
                                      <p:rCtr x="0" y="8056"/>
                                    </p:animMotion>
                                  </p:childTnLst>
                                </p:cTn>
                              </p:par>
                              <p:par>
                                <p:cTn id="138" presetID="10" presetClass="entr" presetSubtype="0" fill="hold" grpId="1" nodeType="withEffect">
                                  <p:stCondLst>
                                    <p:cond delay="500"/>
                                  </p:stCondLst>
                                  <p:childTnLst>
                                    <p:set>
                                      <p:cBhvr>
                                        <p:cTn id="139" dur="1" fill="hold">
                                          <p:stCondLst>
                                            <p:cond delay="0"/>
                                          </p:stCondLst>
                                        </p:cTn>
                                        <p:tgtEl>
                                          <p:spTgt spid="120"/>
                                        </p:tgtEl>
                                        <p:attrNameLst>
                                          <p:attrName>style.visibility</p:attrName>
                                        </p:attrNameLst>
                                      </p:cBhvr>
                                      <p:to>
                                        <p:strVal val="visible"/>
                                      </p:to>
                                    </p:set>
                                    <p:animEffect transition="in" filter="fade">
                                      <p:cBhvr>
                                        <p:cTn id="140" dur="500"/>
                                        <p:tgtEl>
                                          <p:spTgt spid="120"/>
                                        </p:tgtEl>
                                      </p:cBhvr>
                                    </p:animEffect>
                                  </p:childTnLst>
                                </p:cTn>
                              </p:par>
                              <p:par>
                                <p:cTn id="141" presetID="42" presetClass="path" presetSubtype="0" repeatCount="indefinite" accel="50000" decel="50000" fill="hold" grpId="0" nodeType="withEffect">
                                  <p:stCondLst>
                                    <p:cond delay="500"/>
                                  </p:stCondLst>
                                  <p:endCondLst>
                                    <p:cond evt="onNext" delay="0">
                                      <p:tgtEl>
                                        <p:sldTgt/>
                                      </p:tgtEl>
                                    </p:cond>
                                  </p:endCondLst>
                                  <p:childTnLst>
                                    <p:animMotion origin="layout" path="M 2.5E-6 1.85185E-6 L 2.5E-6 0.16111 " pathEditMode="relative" rAng="0" ptsTypes="AA">
                                      <p:cBhvr>
                                        <p:cTn id="142" dur="1000" fill="hold"/>
                                        <p:tgtEl>
                                          <p:spTgt spid="120"/>
                                        </p:tgtEl>
                                        <p:attrNameLst>
                                          <p:attrName>ppt_x</p:attrName>
                                          <p:attrName>ppt_y</p:attrName>
                                        </p:attrNameLst>
                                      </p:cBhvr>
                                      <p:rCtr x="0" y="8056"/>
                                    </p:animMotion>
                                  </p:childTnLst>
                                </p:cTn>
                              </p:par>
                              <p:par>
                                <p:cTn id="143" presetID="10" presetClass="entr" presetSubtype="0" fill="hold" grpId="1" nodeType="withEffect">
                                  <p:stCondLst>
                                    <p:cond delay="1000"/>
                                  </p:stCondLst>
                                  <p:childTnLst>
                                    <p:set>
                                      <p:cBhvr>
                                        <p:cTn id="144" dur="1" fill="hold">
                                          <p:stCondLst>
                                            <p:cond delay="0"/>
                                          </p:stCondLst>
                                        </p:cTn>
                                        <p:tgtEl>
                                          <p:spTgt spid="121"/>
                                        </p:tgtEl>
                                        <p:attrNameLst>
                                          <p:attrName>style.visibility</p:attrName>
                                        </p:attrNameLst>
                                      </p:cBhvr>
                                      <p:to>
                                        <p:strVal val="visible"/>
                                      </p:to>
                                    </p:set>
                                    <p:animEffect transition="in" filter="fade">
                                      <p:cBhvr>
                                        <p:cTn id="145" dur="500"/>
                                        <p:tgtEl>
                                          <p:spTgt spid="121"/>
                                        </p:tgtEl>
                                      </p:cBhvr>
                                    </p:animEffect>
                                  </p:childTnLst>
                                </p:cTn>
                              </p:par>
                              <p:par>
                                <p:cTn id="146" presetID="42" presetClass="path" presetSubtype="0" repeatCount="indefinite" accel="50000" decel="50000" fill="hold" grpId="0" nodeType="withEffect">
                                  <p:stCondLst>
                                    <p:cond delay="1000"/>
                                  </p:stCondLst>
                                  <p:endCondLst>
                                    <p:cond evt="onNext" delay="0">
                                      <p:tgtEl>
                                        <p:sldTgt/>
                                      </p:tgtEl>
                                    </p:cond>
                                  </p:endCondLst>
                                  <p:childTnLst>
                                    <p:animMotion origin="layout" path="M 1.38889E-6 1.85185E-6 L 1.38889E-6 0.16111 " pathEditMode="relative" rAng="0" ptsTypes="AA">
                                      <p:cBhvr>
                                        <p:cTn id="147" dur="3000" fill="hold"/>
                                        <p:tgtEl>
                                          <p:spTgt spid="121"/>
                                        </p:tgtEl>
                                        <p:attrNameLst>
                                          <p:attrName>ppt_x</p:attrName>
                                          <p:attrName>ppt_y</p:attrName>
                                        </p:attrNameLst>
                                      </p:cBhvr>
                                      <p:rCtr x="0" y="8056"/>
                                    </p:animMotion>
                                  </p:childTnLst>
                                </p:cTn>
                              </p:par>
                              <p:par>
                                <p:cTn id="148" presetID="10" presetClass="entr" presetSubtype="0" fill="hold" grpId="1" nodeType="withEffect">
                                  <p:stCondLst>
                                    <p:cond delay="1500"/>
                                  </p:stCondLst>
                                  <p:childTnLst>
                                    <p:set>
                                      <p:cBhvr>
                                        <p:cTn id="149" dur="1" fill="hold">
                                          <p:stCondLst>
                                            <p:cond delay="0"/>
                                          </p:stCondLst>
                                        </p:cTn>
                                        <p:tgtEl>
                                          <p:spTgt spid="122"/>
                                        </p:tgtEl>
                                        <p:attrNameLst>
                                          <p:attrName>style.visibility</p:attrName>
                                        </p:attrNameLst>
                                      </p:cBhvr>
                                      <p:to>
                                        <p:strVal val="visible"/>
                                      </p:to>
                                    </p:set>
                                    <p:animEffect transition="in" filter="fade">
                                      <p:cBhvr>
                                        <p:cTn id="150" dur="500"/>
                                        <p:tgtEl>
                                          <p:spTgt spid="122"/>
                                        </p:tgtEl>
                                      </p:cBhvr>
                                    </p:animEffect>
                                  </p:childTnLst>
                                </p:cTn>
                              </p:par>
                              <p:par>
                                <p:cTn id="151" presetID="42" presetClass="path" presetSubtype="0" repeatCount="indefinite" accel="50000" decel="50000" fill="hold" grpId="0" nodeType="withEffect">
                                  <p:stCondLst>
                                    <p:cond delay="1500"/>
                                  </p:stCondLst>
                                  <p:endCondLst>
                                    <p:cond evt="onNext" delay="0">
                                      <p:tgtEl>
                                        <p:sldTgt/>
                                      </p:tgtEl>
                                    </p:cond>
                                  </p:endCondLst>
                                  <p:childTnLst>
                                    <p:animMotion origin="layout" path="M 3.88889E-6 2.96296E-6 L 3.88889E-6 0.15972 " pathEditMode="relative" rAng="0" ptsTypes="AA">
                                      <p:cBhvr>
                                        <p:cTn id="152" dur="500" fill="hold"/>
                                        <p:tgtEl>
                                          <p:spTgt spid="122"/>
                                        </p:tgtEl>
                                        <p:attrNameLst>
                                          <p:attrName>ppt_x</p:attrName>
                                          <p:attrName>ppt_y</p:attrName>
                                        </p:attrNameLst>
                                      </p:cBhvr>
                                      <p:rCtr x="0" y="7986"/>
                                    </p:animMotion>
                                  </p:childTnLst>
                                </p:cTn>
                              </p:par>
                              <p:par>
                                <p:cTn id="153" presetID="10" presetClass="entr" presetSubtype="0" fill="hold" grpId="1" nodeType="withEffect">
                                  <p:stCondLst>
                                    <p:cond delay="2000"/>
                                  </p:stCondLst>
                                  <p:childTnLst>
                                    <p:set>
                                      <p:cBhvr>
                                        <p:cTn id="154" dur="1" fill="hold">
                                          <p:stCondLst>
                                            <p:cond delay="0"/>
                                          </p:stCondLst>
                                        </p:cTn>
                                        <p:tgtEl>
                                          <p:spTgt spid="123"/>
                                        </p:tgtEl>
                                        <p:attrNameLst>
                                          <p:attrName>style.visibility</p:attrName>
                                        </p:attrNameLst>
                                      </p:cBhvr>
                                      <p:to>
                                        <p:strVal val="visible"/>
                                      </p:to>
                                    </p:set>
                                    <p:animEffect transition="in" filter="fade">
                                      <p:cBhvr>
                                        <p:cTn id="155" dur="500"/>
                                        <p:tgtEl>
                                          <p:spTgt spid="123"/>
                                        </p:tgtEl>
                                      </p:cBhvr>
                                    </p:animEffect>
                                  </p:childTnLst>
                                </p:cTn>
                              </p:par>
                              <p:par>
                                <p:cTn id="156" presetID="42" presetClass="path" presetSubtype="0" repeatCount="indefinite" accel="50000" decel="50000" fill="hold" grpId="0" nodeType="withEffect">
                                  <p:stCondLst>
                                    <p:cond delay="2000"/>
                                  </p:stCondLst>
                                  <p:endCondLst>
                                    <p:cond evt="onNext" delay="0">
                                      <p:tgtEl>
                                        <p:sldTgt/>
                                      </p:tgtEl>
                                    </p:cond>
                                  </p:endCondLst>
                                  <p:childTnLst>
                                    <p:animMotion origin="layout" path="M 4.72222E-6 -1.11111E-6 L 4.72222E-6 0.16065 " pathEditMode="relative" rAng="0" ptsTypes="AA">
                                      <p:cBhvr>
                                        <p:cTn id="157" dur="5000" fill="hold"/>
                                        <p:tgtEl>
                                          <p:spTgt spid="123"/>
                                        </p:tgtEl>
                                        <p:attrNameLst>
                                          <p:attrName>ppt_x</p:attrName>
                                          <p:attrName>ppt_y</p:attrName>
                                        </p:attrNameLst>
                                      </p:cBhvr>
                                      <p:rCtr x="0" y="8032"/>
                                    </p:animMotion>
                                  </p:childTnLst>
                                </p:cTn>
                              </p:par>
                              <p:par>
                                <p:cTn id="158" presetID="10" presetClass="entr" presetSubtype="0" fill="hold" grpId="1" nodeType="withEffect">
                                  <p:stCondLst>
                                    <p:cond delay="0"/>
                                  </p:stCondLst>
                                  <p:childTnLst>
                                    <p:set>
                                      <p:cBhvr>
                                        <p:cTn id="159" dur="1" fill="hold">
                                          <p:stCondLst>
                                            <p:cond delay="0"/>
                                          </p:stCondLst>
                                        </p:cTn>
                                        <p:tgtEl>
                                          <p:spTgt spid="124"/>
                                        </p:tgtEl>
                                        <p:attrNameLst>
                                          <p:attrName>style.visibility</p:attrName>
                                        </p:attrNameLst>
                                      </p:cBhvr>
                                      <p:to>
                                        <p:strVal val="visible"/>
                                      </p:to>
                                    </p:set>
                                    <p:animEffect transition="in" filter="fade">
                                      <p:cBhvr>
                                        <p:cTn id="160" dur="500"/>
                                        <p:tgtEl>
                                          <p:spTgt spid="124"/>
                                        </p:tgtEl>
                                      </p:cBhvr>
                                    </p:animEffect>
                                  </p:childTnLst>
                                </p:cTn>
                              </p:par>
                              <p:par>
                                <p:cTn id="161" presetID="42" presetClass="path" presetSubtype="0" repeatCount="indefinite" accel="50000" decel="50000" fill="hold" grpId="0" nodeType="withEffect">
                                  <p:stCondLst>
                                    <p:cond delay="0"/>
                                  </p:stCondLst>
                                  <p:endCondLst>
                                    <p:cond evt="onNext" delay="0">
                                      <p:tgtEl>
                                        <p:sldTgt/>
                                      </p:tgtEl>
                                    </p:cond>
                                  </p:endCondLst>
                                  <p:childTnLst>
                                    <p:animMotion origin="layout" path="M 1.66667E-6 -2.22222E-6 L 1.66667E-6 0.16204 " pathEditMode="relative" rAng="0" ptsTypes="AA">
                                      <p:cBhvr>
                                        <p:cTn id="162" dur="2000" fill="hold"/>
                                        <p:tgtEl>
                                          <p:spTgt spid="124"/>
                                        </p:tgtEl>
                                        <p:attrNameLst>
                                          <p:attrName>ppt_x</p:attrName>
                                          <p:attrName>ppt_y</p:attrName>
                                        </p:attrNameLst>
                                      </p:cBhvr>
                                      <p:rCtr x="0" y="8102"/>
                                    </p:animMotion>
                                  </p:childTnLst>
                                </p:cTn>
                              </p:par>
                              <p:par>
                                <p:cTn id="163" presetID="10" presetClass="entr" presetSubtype="0" fill="hold" grpId="1" nodeType="withEffect">
                                  <p:stCondLst>
                                    <p:cond delay="500"/>
                                  </p:stCondLst>
                                  <p:childTnLst>
                                    <p:set>
                                      <p:cBhvr>
                                        <p:cTn id="164" dur="1" fill="hold">
                                          <p:stCondLst>
                                            <p:cond delay="0"/>
                                          </p:stCondLst>
                                        </p:cTn>
                                        <p:tgtEl>
                                          <p:spTgt spid="125"/>
                                        </p:tgtEl>
                                        <p:attrNameLst>
                                          <p:attrName>style.visibility</p:attrName>
                                        </p:attrNameLst>
                                      </p:cBhvr>
                                      <p:to>
                                        <p:strVal val="visible"/>
                                      </p:to>
                                    </p:set>
                                    <p:animEffect transition="in" filter="fade">
                                      <p:cBhvr>
                                        <p:cTn id="165" dur="500"/>
                                        <p:tgtEl>
                                          <p:spTgt spid="125"/>
                                        </p:tgtEl>
                                      </p:cBhvr>
                                    </p:animEffect>
                                  </p:childTnLst>
                                </p:cTn>
                              </p:par>
                              <p:par>
                                <p:cTn id="166" presetID="42" presetClass="path" presetSubtype="0" repeatCount="indefinite" accel="50000" decel="50000" fill="hold" grpId="0" nodeType="withEffect">
                                  <p:stCondLst>
                                    <p:cond delay="500"/>
                                  </p:stCondLst>
                                  <p:endCondLst>
                                    <p:cond evt="onNext" delay="0">
                                      <p:tgtEl>
                                        <p:sldTgt/>
                                      </p:tgtEl>
                                    </p:cond>
                                  </p:endCondLst>
                                  <p:childTnLst>
                                    <p:animMotion origin="layout" path="M -4.72222E-6 3.7037E-7 L -4.72222E-6 0.16088 " pathEditMode="relative" rAng="0" ptsTypes="AA">
                                      <p:cBhvr>
                                        <p:cTn id="167" dur="1000" fill="hold"/>
                                        <p:tgtEl>
                                          <p:spTgt spid="125"/>
                                        </p:tgtEl>
                                        <p:attrNameLst>
                                          <p:attrName>ppt_x</p:attrName>
                                          <p:attrName>ppt_y</p:attrName>
                                        </p:attrNameLst>
                                      </p:cBhvr>
                                      <p:rCtr x="0" y="8032"/>
                                    </p:animMotion>
                                  </p:childTnLst>
                                </p:cTn>
                              </p:par>
                              <p:par>
                                <p:cTn id="168" presetID="10" presetClass="entr" presetSubtype="0" fill="hold" grpId="1" nodeType="withEffect">
                                  <p:stCondLst>
                                    <p:cond delay="1000"/>
                                  </p:stCondLst>
                                  <p:childTnLst>
                                    <p:set>
                                      <p:cBhvr>
                                        <p:cTn id="169" dur="1" fill="hold">
                                          <p:stCondLst>
                                            <p:cond delay="0"/>
                                          </p:stCondLst>
                                        </p:cTn>
                                        <p:tgtEl>
                                          <p:spTgt spid="126"/>
                                        </p:tgtEl>
                                        <p:attrNameLst>
                                          <p:attrName>style.visibility</p:attrName>
                                        </p:attrNameLst>
                                      </p:cBhvr>
                                      <p:to>
                                        <p:strVal val="visible"/>
                                      </p:to>
                                    </p:set>
                                    <p:animEffect transition="in" filter="fade">
                                      <p:cBhvr>
                                        <p:cTn id="170" dur="500"/>
                                        <p:tgtEl>
                                          <p:spTgt spid="126"/>
                                        </p:tgtEl>
                                      </p:cBhvr>
                                    </p:animEffect>
                                  </p:childTnLst>
                                </p:cTn>
                              </p:par>
                              <p:par>
                                <p:cTn id="171" presetID="42" presetClass="path" presetSubtype="0" repeatCount="indefinite" accel="50000" decel="50000" fill="hold" grpId="0" nodeType="withEffect">
                                  <p:stCondLst>
                                    <p:cond delay="1000"/>
                                  </p:stCondLst>
                                  <p:endCondLst>
                                    <p:cond evt="onNext" delay="0">
                                      <p:tgtEl>
                                        <p:sldTgt/>
                                      </p:tgtEl>
                                    </p:cond>
                                  </p:endCondLst>
                                  <p:childTnLst>
                                    <p:animMotion origin="layout" path="M 3.05556E-6 -2.22222E-6 L 3.05556E-6 0.16204 " pathEditMode="relative" rAng="0" ptsTypes="AA">
                                      <p:cBhvr>
                                        <p:cTn id="172" dur="3000" fill="hold"/>
                                        <p:tgtEl>
                                          <p:spTgt spid="126"/>
                                        </p:tgtEl>
                                        <p:attrNameLst>
                                          <p:attrName>ppt_x</p:attrName>
                                          <p:attrName>ppt_y</p:attrName>
                                        </p:attrNameLst>
                                      </p:cBhvr>
                                      <p:rCtr x="0" y="8102"/>
                                    </p:animMotion>
                                  </p:childTnLst>
                                </p:cTn>
                              </p:par>
                              <p:par>
                                <p:cTn id="173" presetID="10" presetClass="entr" presetSubtype="0" fill="hold" grpId="1" nodeType="withEffect">
                                  <p:stCondLst>
                                    <p:cond delay="1500"/>
                                  </p:stCondLst>
                                  <p:childTnLst>
                                    <p:set>
                                      <p:cBhvr>
                                        <p:cTn id="174" dur="1" fill="hold">
                                          <p:stCondLst>
                                            <p:cond delay="0"/>
                                          </p:stCondLst>
                                        </p:cTn>
                                        <p:tgtEl>
                                          <p:spTgt spid="127"/>
                                        </p:tgtEl>
                                        <p:attrNameLst>
                                          <p:attrName>style.visibility</p:attrName>
                                        </p:attrNameLst>
                                      </p:cBhvr>
                                      <p:to>
                                        <p:strVal val="visible"/>
                                      </p:to>
                                    </p:set>
                                    <p:animEffect transition="in" filter="fade">
                                      <p:cBhvr>
                                        <p:cTn id="175" dur="500"/>
                                        <p:tgtEl>
                                          <p:spTgt spid="127"/>
                                        </p:tgtEl>
                                      </p:cBhvr>
                                    </p:animEffect>
                                  </p:childTnLst>
                                </p:cTn>
                              </p:par>
                              <p:par>
                                <p:cTn id="176" presetID="42" presetClass="path" presetSubtype="0" repeatCount="indefinite" accel="50000" decel="50000" fill="hold" grpId="0" nodeType="withEffect">
                                  <p:stCondLst>
                                    <p:cond delay="1500"/>
                                  </p:stCondLst>
                                  <p:endCondLst>
                                    <p:cond evt="onNext" delay="0">
                                      <p:tgtEl>
                                        <p:sldTgt/>
                                      </p:tgtEl>
                                    </p:cond>
                                  </p:endCondLst>
                                  <p:childTnLst>
                                    <p:animMotion origin="layout" path="M -2.77778E-6 -2.22222E-6 L -2.77778E-6 0.16204 " pathEditMode="relative" rAng="0" ptsTypes="AA">
                                      <p:cBhvr>
                                        <p:cTn id="177" dur="500" fill="hold"/>
                                        <p:tgtEl>
                                          <p:spTgt spid="127"/>
                                        </p:tgtEl>
                                        <p:attrNameLst>
                                          <p:attrName>ppt_x</p:attrName>
                                          <p:attrName>ppt_y</p:attrName>
                                        </p:attrNameLst>
                                      </p:cBhvr>
                                      <p:rCtr x="0" y="8102"/>
                                    </p:animMotion>
                                  </p:childTnLst>
                                </p:cTn>
                              </p:par>
                              <p:par>
                                <p:cTn id="178" presetID="10" presetClass="entr" presetSubtype="0" fill="hold" grpId="1" nodeType="withEffect">
                                  <p:stCondLst>
                                    <p:cond delay="2500"/>
                                  </p:stCondLst>
                                  <p:childTnLst>
                                    <p:set>
                                      <p:cBhvr>
                                        <p:cTn id="179" dur="1" fill="hold">
                                          <p:stCondLst>
                                            <p:cond delay="0"/>
                                          </p:stCondLst>
                                        </p:cTn>
                                        <p:tgtEl>
                                          <p:spTgt spid="128"/>
                                        </p:tgtEl>
                                        <p:attrNameLst>
                                          <p:attrName>style.visibility</p:attrName>
                                        </p:attrNameLst>
                                      </p:cBhvr>
                                      <p:to>
                                        <p:strVal val="visible"/>
                                      </p:to>
                                    </p:set>
                                    <p:animEffect transition="in" filter="fade">
                                      <p:cBhvr>
                                        <p:cTn id="180" dur="500"/>
                                        <p:tgtEl>
                                          <p:spTgt spid="128"/>
                                        </p:tgtEl>
                                      </p:cBhvr>
                                    </p:animEffect>
                                  </p:childTnLst>
                                </p:cTn>
                              </p:par>
                              <p:par>
                                <p:cTn id="181" presetID="42" presetClass="path" presetSubtype="0" repeatCount="indefinite" accel="50000" decel="50000" fill="hold" grpId="0" nodeType="withEffect">
                                  <p:stCondLst>
                                    <p:cond delay="2500"/>
                                  </p:stCondLst>
                                  <p:endCondLst>
                                    <p:cond evt="onNext" delay="0">
                                      <p:tgtEl>
                                        <p:sldTgt/>
                                      </p:tgtEl>
                                    </p:cond>
                                  </p:endCondLst>
                                  <p:childTnLst>
                                    <p:animMotion origin="layout" path="M 0 3.7037E-7 L 0 0.16088 " pathEditMode="relative" rAng="0" ptsTypes="AA">
                                      <p:cBhvr>
                                        <p:cTn id="182" dur="5000" fill="hold"/>
                                        <p:tgtEl>
                                          <p:spTgt spid="128"/>
                                        </p:tgtEl>
                                        <p:attrNameLst>
                                          <p:attrName>ppt_x</p:attrName>
                                          <p:attrName>ppt_y</p:attrName>
                                        </p:attrNameLst>
                                      </p:cBhvr>
                                      <p:rCtr x="0" y="8032"/>
                                    </p:animMotion>
                                  </p:childTnLst>
                                </p:cTn>
                              </p:par>
                              <p:par>
                                <p:cTn id="183" presetID="16" presetClass="entr" presetSubtype="37" fill="hold" grpId="0" nodeType="withEffect">
                                  <p:stCondLst>
                                    <p:cond delay="1000"/>
                                  </p:stCondLst>
                                  <p:childTnLst>
                                    <p:set>
                                      <p:cBhvr>
                                        <p:cTn id="184" dur="1" fill="hold">
                                          <p:stCondLst>
                                            <p:cond delay="0"/>
                                          </p:stCondLst>
                                        </p:cTn>
                                        <p:tgtEl>
                                          <p:spTgt spid="131"/>
                                        </p:tgtEl>
                                        <p:attrNameLst>
                                          <p:attrName>style.visibility</p:attrName>
                                        </p:attrNameLst>
                                      </p:cBhvr>
                                      <p:to>
                                        <p:strVal val="visible"/>
                                      </p:to>
                                    </p:set>
                                    <p:animEffect transition="in" filter="barn(outVertical)">
                                      <p:cBhvr>
                                        <p:cTn id="185" dur="1500"/>
                                        <p:tgtEl>
                                          <p:spTgt spid="131"/>
                                        </p:tgtEl>
                                      </p:cBhvr>
                                    </p:animEffect>
                                  </p:childTnLst>
                                </p:cTn>
                              </p:par>
                              <p:par>
                                <p:cTn id="186" presetID="16" presetClass="entr" presetSubtype="37" fill="hold" grpId="0" nodeType="withEffect">
                                  <p:stCondLst>
                                    <p:cond delay="2500"/>
                                  </p:stCondLst>
                                  <p:childTnLst>
                                    <p:set>
                                      <p:cBhvr>
                                        <p:cTn id="187" dur="1" fill="hold">
                                          <p:stCondLst>
                                            <p:cond delay="0"/>
                                          </p:stCondLst>
                                        </p:cTn>
                                        <p:tgtEl>
                                          <p:spTgt spid="132"/>
                                        </p:tgtEl>
                                        <p:attrNameLst>
                                          <p:attrName>style.visibility</p:attrName>
                                        </p:attrNameLst>
                                      </p:cBhvr>
                                      <p:to>
                                        <p:strVal val="visible"/>
                                      </p:to>
                                    </p:set>
                                    <p:animEffect transition="in" filter="barn(outVertical)">
                                      <p:cBhvr>
                                        <p:cTn id="188" dur="1500"/>
                                        <p:tgtEl>
                                          <p:spTgt spid="132"/>
                                        </p:tgtEl>
                                      </p:cBhvr>
                                    </p:animEffect>
                                  </p:childTnLst>
                                </p:cTn>
                              </p:par>
                              <p:par>
                                <p:cTn id="189" presetID="22" presetClass="entr" presetSubtype="4" fill="hold" nodeType="withEffect">
                                  <p:stCondLst>
                                    <p:cond delay="4000"/>
                                  </p:stCondLst>
                                  <p:childTnLst>
                                    <p:set>
                                      <p:cBhvr>
                                        <p:cTn id="190" dur="1" fill="hold">
                                          <p:stCondLst>
                                            <p:cond delay="0"/>
                                          </p:stCondLst>
                                        </p:cTn>
                                        <p:tgtEl>
                                          <p:spTgt spid="115"/>
                                        </p:tgtEl>
                                        <p:attrNameLst>
                                          <p:attrName>style.visibility</p:attrName>
                                        </p:attrNameLst>
                                      </p:cBhvr>
                                      <p:to>
                                        <p:strVal val="visible"/>
                                      </p:to>
                                    </p:set>
                                    <p:animEffect transition="in" filter="wipe(down)">
                                      <p:cBhvr>
                                        <p:cTn id="191" dur="3500"/>
                                        <p:tgtEl>
                                          <p:spTgt spid="1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animBg="1"/>
      <p:bldP spid="55" grpId="1" animBg="1"/>
      <p:bldP spid="56" grpId="0" animBg="1"/>
      <p:bldP spid="56" grpId="1" animBg="1"/>
      <p:bldP spid="57" grpId="0" animBg="1"/>
      <p:bldP spid="57" grpId="1" animBg="1"/>
      <p:bldP spid="58" grpId="0" animBg="1"/>
      <p:bldP spid="58" grpId="1" animBg="1"/>
      <p:bldP spid="59" grpId="0" animBg="1"/>
      <p:bldP spid="59" grpId="1" animBg="1"/>
      <p:bldP spid="60" grpId="0" animBg="1"/>
      <p:bldP spid="60" grpId="1" animBg="1"/>
      <p:bldP spid="61" grpId="0" animBg="1"/>
      <p:bldP spid="61" grpId="1" animBg="1"/>
      <p:bldP spid="62" grpId="0" animBg="1"/>
      <p:bldP spid="62" grpId="1" animBg="1"/>
      <p:bldP spid="63" grpId="0" animBg="1"/>
      <p:bldP spid="63" grpId="1" animBg="1"/>
      <p:bldP spid="64" grpId="0" animBg="1"/>
      <p:bldP spid="64" grpId="1" animBg="1"/>
      <p:bldP spid="67" grpId="0" animBg="1"/>
      <p:bldP spid="67" grpId="1" animBg="1"/>
      <p:bldP spid="68" grpId="0" animBg="1"/>
      <p:bldP spid="68" grpId="1" animBg="1"/>
      <p:bldP spid="69" grpId="0" animBg="1"/>
      <p:bldP spid="69" grpId="1" animBg="1"/>
      <p:bldP spid="70" grpId="0" animBg="1"/>
      <p:bldP spid="70" grpId="1" animBg="1"/>
      <p:bldP spid="71" grpId="0" animBg="1"/>
      <p:bldP spid="71" grpId="1" animBg="1"/>
      <p:bldP spid="103" grpId="0" animBg="1"/>
      <p:bldP spid="103" grpId="1" animBg="1"/>
      <p:bldP spid="104" grpId="0" animBg="1"/>
      <p:bldP spid="104" grpId="1" animBg="1"/>
      <p:bldP spid="105" grpId="0" animBg="1"/>
      <p:bldP spid="105" grpId="1" animBg="1"/>
      <p:bldP spid="106" grpId="0" animBg="1"/>
      <p:bldP spid="106" grpId="1" animBg="1"/>
      <p:bldP spid="107" grpId="0" animBg="1"/>
      <p:bldP spid="107" grpId="1" animBg="1"/>
      <p:bldP spid="110" grpId="0" animBg="1"/>
      <p:bldP spid="111" grpId="0" animBg="1"/>
      <p:bldP spid="112" grpId="0" animBg="1"/>
      <p:bldP spid="113" grpId="0" animBg="1"/>
      <p:bldP spid="114" grpId="0" animBg="1"/>
      <p:bldP spid="119" grpId="0" animBg="1"/>
      <p:bldP spid="119" grpId="1" animBg="1"/>
      <p:bldP spid="120" grpId="0" animBg="1"/>
      <p:bldP spid="120" grpId="1" animBg="1"/>
      <p:bldP spid="121" grpId="0" animBg="1"/>
      <p:bldP spid="121" grpId="1" animBg="1"/>
      <p:bldP spid="122" grpId="0" animBg="1"/>
      <p:bldP spid="122" grpId="1" animBg="1"/>
      <p:bldP spid="123" grpId="0" animBg="1"/>
      <p:bldP spid="123" grpId="1" animBg="1"/>
      <p:bldP spid="124" grpId="0" animBg="1"/>
      <p:bldP spid="124" grpId="1" animBg="1"/>
      <p:bldP spid="125" grpId="0" animBg="1"/>
      <p:bldP spid="125" grpId="1" animBg="1"/>
      <p:bldP spid="126" grpId="0" animBg="1"/>
      <p:bldP spid="126" grpId="1" animBg="1"/>
      <p:bldP spid="127" grpId="0" animBg="1"/>
      <p:bldP spid="127" grpId="1" animBg="1"/>
      <p:bldP spid="128" grpId="0" animBg="1"/>
      <p:bldP spid="128" grpId="1" animBg="1"/>
      <p:bldP spid="131" grpId="0" animBg="1"/>
      <p:bldP spid="132"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ángulo 7"/>
          <p:cNvSpPr/>
          <p:nvPr/>
        </p:nvSpPr>
        <p:spPr>
          <a:xfrm>
            <a:off x="0" y="6088828"/>
            <a:ext cx="9144000" cy="769172"/>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r"/>
            <a:endParaRPr lang="es-ES" dirty="0"/>
          </a:p>
        </p:txBody>
      </p:sp>
      <p:sp>
        <p:nvSpPr>
          <p:cNvPr id="9" name="Rectángulo 8"/>
          <p:cNvSpPr/>
          <p:nvPr/>
        </p:nvSpPr>
        <p:spPr>
          <a:xfrm>
            <a:off x="0" y="0"/>
            <a:ext cx="1785769" cy="6088828"/>
          </a:xfrm>
          <a:prstGeom prst="rect">
            <a:avLst/>
          </a:prstGeom>
          <a:solidFill>
            <a:schemeClr val="dk1">
              <a:alpha val="33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ES" dirty="0"/>
          </a:p>
        </p:txBody>
      </p:sp>
      <p:pic>
        <p:nvPicPr>
          <p:cNvPr id="11" name="Picture 6" descr="Resultado de imagen de universidad de cádiz"/>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9773" y="75303"/>
            <a:ext cx="473646" cy="60897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8" descr="Resultado de imagen de sistemas inteligentes de computación uc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458" y="75304"/>
            <a:ext cx="1085768" cy="60897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033195" y="198971"/>
            <a:ext cx="6820349" cy="887552"/>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a:lstStyle>
          <a:p>
            <a:r>
              <a:rPr lang="es-ES" dirty="0"/>
              <a:t>MODELO TERRACE-STEP-KINK (TSK)</a:t>
            </a:r>
          </a:p>
        </p:txBody>
      </p:sp>
      <p:sp>
        <p:nvSpPr>
          <p:cNvPr id="137" name="Rectángulo 136"/>
          <p:cNvSpPr/>
          <p:nvPr/>
        </p:nvSpPr>
        <p:spPr>
          <a:xfrm>
            <a:off x="1921995" y="5361977"/>
            <a:ext cx="7101079" cy="537822"/>
          </a:xfrm>
          <a:prstGeom prst="rect">
            <a:avLst/>
          </a:prstGeom>
          <a:solidFill>
            <a:schemeClr val="tx1">
              <a:lumMod val="75000"/>
              <a:lumOff val="2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de-DE" sz="1400" dirty="0"/>
              <a:t>I. N. Stranski, «Zur Theorie des Kristall-wachstums», </a:t>
            </a:r>
            <a:r>
              <a:rPr lang="de-DE" sz="1400" i="1" dirty="0"/>
              <a:t>Physical Chemistry, </a:t>
            </a:r>
            <a:r>
              <a:rPr lang="de-DE" sz="1400" dirty="0"/>
              <a:t>vol. 136, pp. 420-432, 1928. </a:t>
            </a:r>
          </a:p>
        </p:txBody>
      </p:sp>
      <p:pic>
        <p:nvPicPr>
          <p:cNvPr id="72" name="Imagen 71"/>
          <p:cNvPicPr>
            <a:picLocks noChangeAspect="1"/>
          </p:cNvPicPr>
          <p:nvPr/>
        </p:nvPicPr>
        <p:blipFill>
          <a:blip r:embed="rId5">
            <a:extLst>
              <a:ext uri="{BEBA8EAE-BF5A-486C-A8C5-ECC9F3942E4B}">
                <a14:imgProps xmlns:a14="http://schemas.microsoft.com/office/drawing/2010/main">
                  <a14:imgLayer r:embed="rId6">
                    <a14:imgEffect>
                      <a14:backgroundRemoval t="208" b="100000" l="0" r="100000">
                        <a14:foregroundMark x1="88438" y1="89720" x2="88438" y2="89720"/>
                        <a14:foregroundMark x1="99167" y1="82555" x2="99167" y2="82555"/>
                        <a14:foregroundMark x1="98594" y1="72482" x2="98594" y2="72482"/>
                        <a14:foregroundMark x1="97865" y1="76636" x2="97865" y2="76636"/>
                        <a14:foregroundMark x1="98594" y1="76428" x2="98594" y2="76428"/>
                        <a14:foregroundMark x1="96563" y1="80893" x2="96563" y2="80893"/>
                        <a14:foregroundMark x1="98333" y1="88577" x2="98333" y2="88577"/>
                        <a14:foregroundMark x1="98333" y1="88577" x2="98333" y2="88577"/>
                        <a14:foregroundMark x1="92188" y1="94496" x2="92188" y2="94496"/>
                        <a14:foregroundMark x1="87604" y1="95223" x2="87604" y2="95223"/>
                        <a14:foregroundMark x1="80469" y1="89097" x2="80469" y2="89097"/>
                        <a14:foregroundMark x1="76927" y1="88889" x2="76927" y2="89408"/>
                        <a14:foregroundMark x1="78646" y1="95639" x2="79219" y2="96469"/>
                        <a14:foregroundMark x1="80625" y1="97404" x2="80625" y2="97404"/>
                        <a14:foregroundMark x1="73802" y1="91796" x2="73802" y2="91796"/>
                        <a14:foregroundMark x1="70365" y1="92627" x2="70052" y2="92939"/>
                        <a14:foregroundMark x1="66823" y1="94808" x2="66563" y2="95223"/>
                        <a14:foregroundMark x1="60104" y1="96469" x2="84792" y2="92316"/>
                      </a14:backgroundRemoval>
                    </a14:imgEffect>
                  </a14:imgLayer>
                </a14:imgProps>
              </a:ext>
            </a:extLst>
          </a:blip>
          <a:stretch>
            <a:fillRect/>
          </a:stretch>
        </p:blipFill>
        <p:spPr>
          <a:xfrm>
            <a:off x="2297816" y="1773046"/>
            <a:ext cx="6203033" cy="3111208"/>
          </a:xfrm>
          <a:prstGeom prst="rect">
            <a:avLst/>
          </a:prstGeom>
          <a:ln>
            <a:noFill/>
          </a:ln>
          <a:effectLst>
            <a:outerShdw blurRad="292100" dist="139700" dir="2700000" algn="tl" rotWithShape="0">
              <a:srgbClr val="333333">
                <a:alpha val="65000"/>
              </a:srgbClr>
            </a:outerShdw>
          </a:effectLst>
        </p:spPr>
      </p:pic>
      <p:sp>
        <p:nvSpPr>
          <p:cNvPr id="73" name="CuadroTexto 72"/>
          <p:cNvSpPr txBox="1"/>
          <p:nvPr/>
        </p:nvSpPr>
        <p:spPr>
          <a:xfrm>
            <a:off x="3129562" y="1773046"/>
            <a:ext cx="1037796" cy="369332"/>
          </a:xfrm>
          <a:prstGeom prst="rect">
            <a:avLst/>
          </a:prstGeom>
          <a:noFill/>
        </p:spPr>
        <p:txBody>
          <a:bodyPr wrap="square" rtlCol="0">
            <a:spAutoFit/>
          </a:bodyPr>
          <a:lstStyle/>
          <a:p>
            <a:r>
              <a:rPr lang="es-ES" dirty="0">
                <a:cs typeface="Arial" panose="020B0604020202020204" pitchFamily="34" charset="0"/>
              </a:rPr>
              <a:t>Terraza</a:t>
            </a:r>
          </a:p>
        </p:txBody>
      </p:sp>
      <p:cxnSp>
        <p:nvCxnSpPr>
          <p:cNvPr id="74" name="Conector recto de flecha 73"/>
          <p:cNvCxnSpPr>
            <a:cxnSpLocks/>
          </p:cNvCxnSpPr>
          <p:nvPr/>
        </p:nvCxnSpPr>
        <p:spPr>
          <a:xfrm>
            <a:off x="4120395" y="1989949"/>
            <a:ext cx="1148360" cy="437434"/>
          </a:xfrm>
          <a:prstGeom prst="straightConnector1">
            <a:avLst/>
          </a:prstGeom>
          <a:ln w="19050" cmpd="sng">
            <a:solidFill>
              <a:schemeClr val="tx1"/>
            </a:solidFill>
            <a:headEnd type="none"/>
            <a:tailEnd type="triangle" w="lg" len="lg"/>
          </a:ln>
        </p:spPr>
        <p:style>
          <a:lnRef idx="1">
            <a:schemeClr val="accent1"/>
          </a:lnRef>
          <a:fillRef idx="0">
            <a:schemeClr val="accent1"/>
          </a:fillRef>
          <a:effectRef idx="0">
            <a:schemeClr val="accent1"/>
          </a:effectRef>
          <a:fontRef idx="minor">
            <a:schemeClr val="tx1"/>
          </a:fontRef>
        </p:style>
      </p:cxnSp>
      <p:cxnSp>
        <p:nvCxnSpPr>
          <p:cNvPr id="75" name="Conector recto de flecha 74"/>
          <p:cNvCxnSpPr>
            <a:cxnSpLocks/>
          </p:cNvCxnSpPr>
          <p:nvPr/>
        </p:nvCxnSpPr>
        <p:spPr>
          <a:xfrm>
            <a:off x="4125951" y="1995794"/>
            <a:ext cx="1562253" cy="909762"/>
          </a:xfrm>
          <a:prstGeom prst="straightConnector1">
            <a:avLst/>
          </a:prstGeom>
          <a:ln w="19050" cmpd="sng">
            <a:solidFill>
              <a:schemeClr val="tx1"/>
            </a:solidFill>
            <a:headEnd type="none"/>
            <a:tailEnd type="triangle" w="lg" len="lg"/>
          </a:ln>
        </p:spPr>
        <p:style>
          <a:lnRef idx="1">
            <a:schemeClr val="accent1"/>
          </a:lnRef>
          <a:fillRef idx="0">
            <a:schemeClr val="accent1"/>
          </a:fillRef>
          <a:effectRef idx="0">
            <a:schemeClr val="accent1"/>
          </a:effectRef>
          <a:fontRef idx="minor">
            <a:schemeClr val="tx1"/>
          </a:fontRef>
        </p:style>
      </p:cxnSp>
      <p:sp>
        <p:nvSpPr>
          <p:cNvPr id="76" name="CuadroTexto 75"/>
          <p:cNvSpPr txBox="1"/>
          <p:nvPr/>
        </p:nvSpPr>
        <p:spPr>
          <a:xfrm>
            <a:off x="8117877" y="1204575"/>
            <a:ext cx="184731" cy="369332"/>
          </a:xfrm>
          <a:prstGeom prst="rect">
            <a:avLst/>
          </a:prstGeom>
          <a:noFill/>
        </p:spPr>
        <p:txBody>
          <a:bodyPr wrap="square" rtlCol="0">
            <a:spAutoFit/>
          </a:bodyPr>
          <a:lstStyle/>
          <a:p>
            <a:endParaRPr lang="es-ES"/>
          </a:p>
        </p:txBody>
      </p:sp>
      <p:sp>
        <p:nvSpPr>
          <p:cNvPr id="77" name="CuadroTexto 76"/>
          <p:cNvSpPr txBox="1"/>
          <p:nvPr/>
        </p:nvSpPr>
        <p:spPr>
          <a:xfrm>
            <a:off x="6857422" y="1493758"/>
            <a:ext cx="1780168" cy="369332"/>
          </a:xfrm>
          <a:prstGeom prst="rect">
            <a:avLst/>
          </a:prstGeom>
          <a:noFill/>
        </p:spPr>
        <p:txBody>
          <a:bodyPr wrap="square" rtlCol="0">
            <a:spAutoFit/>
          </a:bodyPr>
          <a:lstStyle/>
          <a:p>
            <a:r>
              <a:rPr lang="es-ES" dirty="0"/>
              <a:t>Desplazamiento</a:t>
            </a:r>
          </a:p>
        </p:txBody>
      </p:sp>
      <p:cxnSp>
        <p:nvCxnSpPr>
          <p:cNvPr id="78" name="Conector recto de flecha 77"/>
          <p:cNvCxnSpPr>
            <a:cxnSpLocks/>
          </p:cNvCxnSpPr>
          <p:nvPr/>
        </p:nvCxnSpPr>
        <p:spPr>
          <a:xfrm flipH="1">
            <a:off x="5914707" y="1725893"/>
            <a:ext cx="981183" cy="818936"/>
          </a:xfrm>
          <a:prstGeom prst="straightConnector1">
            <a:avLst/>
          </a:prstGeom>
          <a:ln w="19050" cmpd="sng">
            <a:solidFill>
              <a:schemeClr val="tx1"/>
            </a:solidFill>
            <a:headEnd type="none"/>
            <a:tailEnd type="triangle" w="lg" len="lg"/>
          </a:ln>
        </p:spPr>
        <p:style>
          <a:lnRef idx="1">
            <a:schemeClr val="accent1"/>
          </a:lnRef>
          <a:fillRef idx="0">
            <a:schemeClr val="accent1"/>
          </a:fillRef>
          <a:effectRef idx="0">
            <a:schemeClr val="accent1"/>
          </a:effectRef>
          <a:fontRef idx="minor">
            <a:schemeClr val="tx1"/>
          </a:fontRef>
        </p:style>
      </p:cxnSp>
      <p:sp>
        <p:nvSpPr>
          <p:cNvPr id="79" name="CuadroTexto 78"/>
          <p:cNvSpPr txBox="1"/>
          <p:nvPr/>
        </p:nvSpPr>
        <p:spPr>
          <a:xfrm>
            <a:off x="7698937" y="2009335"/>
            <a:ext cx="495649" cy="369332"/>
          </a:xfrm>
          <a:prstGeom prst="rect">
            <a:avLst/>
          </a:prstGeom>
          <a:noFill/>
        </p:spPr>
        <p:txBody>
          <a:bodyPr wrap="square" rtlCol="0">
            <a:spAutoFit/>
          </a:bodyPr>
          <a:lstStyle/>
          <a:p>
            <a:r>
              <a:rPr lang="es-ES" dirty="0"/>
              <a:t>Isla</a:t>
            </a:r>
          </a:p>
        </p:txBody>
      </p:sp>
      <p:cxnSp>
        <p:nvCxnSpPr>
          <p:cNvPr id="80" name="Conector recto de flecha 79"/>
          <p:cNvCxnSpPr>
            <a:cxnSpLocks/>
          </p:cNvCxnSpPr>
          <p:nvPr/>
        </p:nvCxnSpPr>
        <p:spPr>
          <a:xfrm flipH="1">
            <a:off x="6361592" y="2219141"/>
            <a:ext cx="1374655" cy="671399"/>
          </a:xfrm>
          <a:prstGeom prst="straightConnector1">
            <a:avLst/>
          </a:prstGeom>
          <a:ln w="19050" cmpd="sng">
            <a:solidFill>
              <a:schemeClr val="tx1"/>
            </a:solidFill>
            <a:headEnd type="none"/>
            <a:tailEnd type="triangle" w="lg" len="lg"/>
          </a:ln>
        </p:spPr>
        <p:style>
          <a:lnRef idx="1">
            <a:schemeClr val="accent1"/>
          </a:lnRef>
          <a:fillRef idx="0">
            <a:schemeClr val="accent1"/>
          </a:fillRef>
          <a:effectRef idx="0">
            <a:schemeClr val="accent1"/>
          </a:effectRef>
          <a:fontRef idx="minor">
            <a:schemeClr val="tx1"/>
          </a:fontRef>
        </p:style>
      </p:cxnSp>
      <p:sp>
        <p:nvSpPr>
          <p:cNvPr id="81" name="CuadroTexto 80"/>
          <p:cNvSpPr txBox="1"/>
          <p:nvPr/>
        </p:nvSpPr>
        <p:spPr>
          <a:xfrm>
            <a:off x="8192756" y="2512629"/>
            <a:ext cx="1112339" cy="369332"/>
          </a:xfrm>
          <a:prstGeom prst="rect">
            <a:avLst/>
          </a:prstGeom>
          <a:noFill/>
        </p:spPr>
        <p:txBody>
          <a:bodyPr wrap="square" rtlCol="0">
            <a:spAutoFit/>
          </a:bodyPr>
          <a:lstStyle/>
          <a:p>
            <a:r>
              <a:rPr lang="es-ES" dirty="0"/>
              <a:t>Escalón</a:t>
            </a:r>
          </a:p>
        </p:txBody>
      </p:sp>
      <p:cxnSp>
        <p:nvCxnSpPr>
          <p:cNvPr id="82" name="Conector recto de flecha 81"/>
          <p:cNvCxnSpPr>
            <a:cxnSpLocks/>
          </p:cNvCxnSpPr>
          <p:nvPr/>
        </p:nvCxnSpPr>
        <p:spPr>
          <a:xfrm flipH="1">
            <a:off x="5914708" y="2753038"/>
            <a:ext cx="2338217" cy="790081"/>
          </a:xfrm>
          <a:prstGeom prst="straightConnector1">
            <a:avLst/>
          </a:prstGeom>
          <a:ln w="19050" cmpd="sng">
            <a:solidFill>
              <a:schemeClr val="tx1"/>
            </a:solidFill>
            <a:headEnd type="none"/>
            <a:tailEnd type="triangle" w="lg" len="lg"/>
          </a:ln>
        </p:spPr>
        <p:style>
          <a:lnRef idx="1">
            <a:schemeClr val="accent1"/>
          </a:lnRef>
          <a:fillRef idx="0">
            <a:schemeClr val="accent1"/>
          </a:fillRef>
          <a:effectRef idx="0">
            <a:schemeClr val="accent1"/>
          </a:effectRef>
          <a:fontRef idx="minor">
            <a:schemeClr val="tx1"/>
          </a:fontRef>
        </p:style>
      </p:cxnSp>
      <p:cxnSp>
        <p:nvCxnSpPr>
          <p:cNvPr id="83" name="Conector recto de flecha 82"/>
          <p:cNvCxnSpPr>
            <a:cxnSpLocks/>
          </p:cNvCxnSpPr>
          <p:nvPr/>
        </p:nvCxnSpPr>
        <p:spPr>
          <a:xfrm flipH="1">
            <a:off x="6857422" y="2759099"/>
            <a:ext cx="1396658" cy="1597752"/>
          </a:xfrm>
          <a:prstGeom prst="straightConnector1">
            <a:avLst/>
          </a:prstGeom>
          <a:ln w="19050" cmpd="sng">
            <a:solidFill>
              <a:schemeClr val="tx1"/>
            </a:solidFill>
            <a:headEnd type="none"/>
            <a:tailEnd type="triangle" w="lg" len="lg"/>
          </a:ln>
        </p:spPr>
        <p:style>
          <a:lnRef idx="1">
            <a:schemeClr val="accent1"/>
          </a:lnRef>
          <a:fillRef idx="0">
            <a:schemeClr val="accent1"/>
          </a:fillRef>
          <a:effectRef idx="0">
            <a:schemeClr val="accent1"/>
          </a:effectRef>
          <a:fontRef idx="minor">
            <a:schemeClr val="tx1"/>
          </a:fontRef>
        </p:style>
      </p:cxnSp>
      <p:sp>
        <p:nvSpPr>
          <p:cNvPr id="84" name="CuadroTexto 83"/>
          <p:cNvSpPr txBox="1"/>
          <p:nvPr/>
        </p:nvSpPr>
        <p:spPr>
          <a:xfrm>
            <a:off x="3887568" y="1086522"/>
            <a:ext cx="3114401" cy="523220"/>
          </a:xfrm>
          <a:prstGeom prst="rect">
            <a:avLst/>
          </a:prstGeom>
          <a:noFill/>
        </p:spPr>
        <p:txBody>
          <a:bodyPr wrap="square" rtlCol="0">
            <a:spAutoFit/>
          </a:bodyPr>
          <a:lstStyle/>
          <a:p>
            <a:pPr algn="ctr"/>
            <a:r>
              <a:rPr lang="es-ES" sz="2800" u="sng" dirty="0"/>
              <a:t>Fenómenos</a:t>
            </a:r>
          </a:p>
        </p:txBody>
      </p:sp>
      <p:graphicFrame>
        <p:nvGraphicFramePr>
          <p:cNvPr id="24" name="Tabla 23">
            <a:extLst>
              <a:ext uri="{FF2B5EF4-FFF2-40B4-BE49-F238E27FC236}">
                <a16:creationId xmlns:a16="http://schemas.microsoft.com/office/drawing/2014/main" id="{C1F8C6C8-1EA0-45CF-BF9D-F303C3F89D96}"/>
              </a:ext>
            </a:extLst>
          </p:cNvPr>
          <p:cNvGraphicFramePr>
            <a:graphicFrameLocks noGrp="1"/>
          </p:cNvGraphicFramePr>
          <p:nvPr>
            <p:extLst>
              <p:ext uri="{D42A27DB-BD31-4B8C-83A1-F6EECF244321}">
                <p14:modId xmlns:p14="http://schemas.microsoft.com/office/powerpoint/2010/main" val="2442808878"/>
              </p:ext>
            </p:extLst>
          </p:nvPr>
        </p:nvGraphicFramePr>
        <p:xfrm>
          <a:off x="6221472" y="6153374"/>
          <a:ext cx="2922528" cy="640080"/>
        </p:xfrm>
        <a:graphic>
          <a:graphicData uri="http://schemas.openxmlformats.org/drawingml/2006/table">
            <a:tbl>
              <a:tblPr firstRow="1" bandRow="1">
                <a:tableStyleId>{2D5ABB26-0587-4C30-8999-92F81FD0307C}</a:tableStyleId>
              </a:tblPr>
              <a:tblGrid>
                <a:gridCol w="2458943">
                  <a:extLst>
                    <a:ext uri="{9D8B030D-6E8A-4147-A177-3AD203B41FA5}">
                      <a16:colId xmlns:a16="http://schemas.microsoft.com/office/drawing/2014/main" val="1347896834"/>
                    </a:ext>
                  </a:extLst>
                </a:gridCol>
                <a:gridCol w="463585">
                  <a:extLst>
                    <a:ext uri="{9D8B030D-6E8A-4147-A177-3AD203B41FA5}">
                      <a16:colId xmlns:a16="http://schemas.microsoft.com/office/drawing/2014/main" val="972821047"/>
                    </a:ext>
                  </a:extLst>
                </a:gridCol>
              </a:tblGrid>
              <a:tr h="633819">
                <a:tc>
                  <a:txBody>
                    <a:bodyPr/>
                    <a:lstStyle/>
                    <a:p>
                      <a:pPr algn="r"/>
                      <a:r>
                        <a:rPr lang="es-ES" dirty="0">
                          <a:solidFill>
                            <a:schemeClr val="bg1"/>
                          </a:solidFill>
                        </a:rPr>
                        <a:t>Simulación cinética en Entornos Distribuidos</a:t>
                      </a:r>
                      <a:endParaRPr lang="es-ES" b="0" dirty="0">
                        <a:solidFill>
                          <a:schemeClr val="bg1"/>
                        </a:solidFill>
                      </a:endParaRPr>
                    </a:p>
                  </a:txBody>
                  <a:tcPr anchor="ctr">
                    <a:lnR w="12700" cap="flat" cmpd="sng" algn="ctr">
                      <a:solidFill>
                        <a:schemeClr val="tx1"/>
                      </a:solidFill>
                      <a:prstDash val="solid"/>
                      <a:round/>
                      <a:headEnd type="none" w="med" len="med"/>
                      <a:tailEnd type="none" w="med" len="med"/>
                    </a:lnR>
                  </a:tcPr>
                </a:tc>
                <a:tc>
                  <a:txBody>
                    <a:bodyPr/>
                    <a:lstStyle/>
                    <a:p>
                      <a:pPr algn="ctr"/>
                      <a:fld id="{0E1C8A44-DCA4-45BE-94D1-2AB25001A8D2}" type="slidenum">
                        <a:rPr lang="es-ES" smtClean="0">
                          <a:solidFill>
                            <a:schemeClr val="bg2">
                              <a:lumMod val="60000"/>
                              <a:lumOff val="40000"/>
                            </a:schemeClr>
                          </a:solidFill>
                        </a:rPr>
                        <a:t>9</a:t>
                      </a:fld>
                      <a:endParaRPr lang="es-ES" dirty="0">
                        <a:solidFill>
                          <a:schemeClr val="bg2">
                            <a:lumMod val="60000"/>
                            <a:lumOff val="40000"/>
                          </a:schemeClr>
                        </a:solidFill>
                      </a:endParaRPr>
                    </a:p>
                  </a:txBody>
                  <a:tcPr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862195207"/>
                  </a:ext>
                </a:extLst>
              </a:tr>
            </a:tbl>
          </a:graphicData>
        </a:graphic>
      </p:graphicFrame>
      <p:sp>
        <p:nvSpPr>
          <p:cNvPr id="23" name="Rectángulo 22">
            <a:extLst>
              <a:ext uri="{FF2B5EF4-FFF2-40B4-BE49-F238E27FC236}">
                <a16:creationId xmlns:a16="http://schemas.microsoft.com/office/drawing/2014/main" id="{592F49C4-E2B0-4693-934A-A4EFE0CC113C}"/>
              </a:ext>
            </a:extLst>
          </p:cNvPr>
          <p:cNvSpPr/>
          <p:nvPr/>
        </p:nvSpPr>
        <p:spPr>
          <a:xfrm>
            <a:off x="0" y="873306"/>
            <a:ext cx="1785769" cy="5215521"/>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s-ES" sz="1350" b="1" u="sng" dirty="0">
                <a:solidFill>
                  <a:srgbClr val="FD9101"/>
                </a:solidFill>
              </a:rPr>
              <a:t>Crecimiento cristalino</a:t>
            </a:r>
          </a:p>
          <a:p>
            <a:pPr marL="108000" indent="-72000">
              <a:buFontTx/>
              <a:buChar char="-"/>
            </a:pPr>
            <a:r>
              <a:rPr lang="es-ES" sz="1350" dirty="0">
                <a:solidFill>
                  <a:schemeClr val="bg1"/>
                </a:solidFill>
              </a:rPr>
              <a:t>Deposición</a:t>
            </a:r>
          </a:p>
          <a:p>
            <a:pPr marL="108000" indent="-72000">
              <a:buFontTx/>
              <a:buChar char="-"/>
            </a:pPr>
            <a:r>
              <a:rPr lang="es-ES" sz="1350" dirty="0">
                <a:solidFill>
                  <a:schemeClr val="bg1"/>
                </a:solidFill>
              </a:rPr>
              <a:t>Conceptos</a:t>
            </a:r>
          </a:p>
          <a:p>
            <a:pPr marL="108000" indent="-72000">
              <a:buFontTx/>
              <a:buChar char="-"/>
            </a:pPr>
            <a:r>
              <a:rPr lang="es-ES" sz="1350" dirty="0">
                <a:solidFill>
                  <a:schemeClr val="bg1"/>
                </a:solidFill>
              </a:rPr>
              <a:t>Tipos de Crecimiento</a:t>
            </a:r>
          </a:p>
          <a:p>
            <a:pPr marL="108000" indent="-72000">
              <a:buFontTx/>
              <a:buChar char="-"/>
            </a:pPr>
            <a:r>
              <a:rPr lang="es-ES" sz="1350" b="1" dirty="0">
                <a:solidFill>
                  <a:srgbClr val="FD9101"/>
                </a:solidFill>
              </a:rPr>
              <a:t>Modelo TSK</a:t>
            </a:r>
          </a:p>
          <a:p>
            <a:pPr marL="108000" indent="-72000">
              <a:buFontTx/>
              <a:buChar char="-"/>
            </a:pPr>
            <a:endParaRPr lang="es-ES" sz="1350" dirty="0"/>
          </a:p>
          <a:p>
            <a:r>
              <a:rPr lang="es-ES" sz="1350" u="sng" dirty="0"/>
              <a:t>Simulación atomística</a:t>
            </a:r>
          </a:p>
          <a:p>
            <a:pPr marL="108000" indent="-72000">
              <a:buFontTx/>
              <a:buChar char="-"/>
            </a:pPr>
            <a:r>
              <a:rPr lang="es-ES" sz="1350" dirty="0"/>
              <a:t>Introducción</a:t>
            </a:r>
          </a:p>
          <a:p>
            <a:pPr marL="108000" indent="-72000">
              <a:buFontTx/>
              <a:buChar char="-"/>
            </a:pPr>
            <a:r>
              <a:rPr lang="es-ES" sz="1350" dirty="0"/>
              <a:t>Dinámica molecular</a:t>
            </a:r>
          </a:p>
          <a:p>
            <a:pPr marL="108000" indent="-72000">
              <a:buFontTx/>
              <a:buChar char="-"/>
            </a:pPr>
            <a:r>
              <a:rPr lang="es-ES" sz="1350" dirty="0"/>
              <a:t>Monte Carlo</a:t>
            </a:r>
          </a:p>
          <a:p>
            <a:pPr marL="288000" lvl="1" indent="-171450">
              <a:buFont typeface="Arial" panose="020B0604020202020204" pitchFamily="34" charset="0"/>
              <a:buChar char="•"/>
            </a:pPr>
            <a:r>
              <a:rPr lang="es-ES" sz="1350" dirty="0"/>
              <a:t>KMC</a:t>
            </a:r>
          </a:p>
          <a:p>
            <a:pPr marL="288000" lvl="1" indent="-171450">
              <a:buFont typeface="Arial" panose="020B0604020202020204" pitchFamily="34" charset="0"/>
              <a:buChar char="•"/>
            </a:pPr>
            <a:r>
              <a:rPr lang="es-ES" sz="1350" dirty="0"/>
              <a:t>Paralelización</a:t>
            </a:r>
          </a:p>
          <a:p>
            <a:endParaRPr lang="es-ES" sz="1350" b="1" u="sng" dirty="0"/>
          </a:p>
          <a:p>
            <a:r>
              <a:rPr lang="es-ES" sz="1350" u="sng" dirty="0"/>
              <a:t>Aportaciones</a:t>
            </a:r>
          </a:p>
          <a:p>
            <a:pPr marL="108000" indent="-72000">
              <a:buFontTx/>
              <a:buChar char="-"/>
            </a:pPr>
            <a:r>
              <a:rPr lang="es-ES" sz="1350" dirty="0" err="1"/>
              <a:t>Homoepitaxia</a:t>
            </a:r>
            <a:endParaRPr lang="es-ES" sz="1350" dirty="0"/>
          </a:p>
          <a:p>
            <a:pPr marL="108000" indent="-72000">
              <a:buFontTx/>
              <a:buChar char="-"/>
            </a:pPr>
            <a:r>
              <a:rPr lang="es-ES" sz="1350" dirty="0" err="1"/>
              <a:t>Heteroepitaxia</a:t>
            </a:r>
            <a:endParaRPr lang="es-ES" sz="1350" dirty="0"/>
          </a:p>
          <a:p>
            <a:pPr marL="108000" indent="-72000">
              <a:buFontTx/>
              <a:buChar char="-"/>
            </a:pPr>
            <a:r>
              <a:rPr lang="es-ES" sz="1350" dirty="0"/>
              <a:t>Análisis </a:t>
            </a:r>
            <a:r>
              <a:rPr lang="es-ES" sz="1350" dirty="0" err="1"/>
              <a:t>MMonCa</a:t>
            </a:r>
            <a:endParaRPr lang="es-ES" sz="1350" dirty="0"/>
          </a:p>
          <a:p>
            <a:endParaRPr lang="es-ES" sz="1350" dirty="0"/>
          </a:p>
          <a:p>
            <a:r>
              <a:rPr lang="es-ES" sz="1350" u="sng" dirty="0"/>
              <a:t>Simulador distribuido</a:t>
            </a:r>
          </a:p>
          <a:p>
            <a:pPr marL="108000" indent="-72000">
              <a:buFontTx/>
              <a:buChar char="-"/>
            </a:pPr>
            <a:r>
              <a:rPr lang="es-ES" sz="1350" dirty="0"/>
              <a:t>Versión secuencial</a:t>
            </a:r>
          </a:p>
          <a:p>
            <a:pPr marL="108000" indent="-72000">
              <a:buFontTx/>
              <a:buChar char="-"/>
            </a:pPr>
            <a:r>
              <a:rPr lang="es-ES" sz="1350" dirty="0"/>
              <a:t>Versión distribuida</a:t>
            </a:r>
          </a:p>
          <a:p>
            <a:pPr marL="108000" indent="-72000">
              <a:buFontTx/>
              <a:buChar char="-"/>
            </a:pPr>
            <a:r>
              <a:rPr lang="es-ES" sz="1350" dirty="0"/>
              <a:t>Simulaciones</a:t>
            </a:r>
          </a:p>
          <a:p>
            <a:endParaRPr lang="es-ES" sz="1350" dirty="0"/>
          </a:p>
          <a:p>
            <a:r>
              <a:rPr lang="es-ES" sz="1350" u="sng" dirty="0"/>
              <a:t>Conclusiones</a:t>
            </a:r>
          </a:p>
        </p:txBody>
      </p:sp>
    </p:spTree>
    <p:extLst>
      <p:ext uri="{BB962C8B-B14F-4D97-AF65-F5344CB8AC3E}">
        <p14:creationId xmlns:p14="http://schemas.microsoft.com/office/powerpoint/2010/main" val="23083277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Gota">
  <a:themeElements>
    <a:clrScheme name="Gota">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Gota">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ota">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TM04033925[[fn=Gota]]</Template>
  <TotalTime>13112</TotalTime>
  <Words>10990</Words>
  <Application>Microsoft Office PowerPoint</Application>
  <PresentationFormat>Presentación en pantalla (4:3)</PresentationFormat>
  <Paragraphs>2278</Paragraphs>
  <Slides>52</Slides>
  <Notes>52</Notes>
  <HiddenSlides>0</HiddenSlides>
  <MMClips>2</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52</vt:i4>
      </vt:variant>
    </vt:vector>
  </HeadingPairs>
  <TitlesOfParts>
    <vt:vector size="59" baseType="lpstr">
      <vt:lpstr>Arial</vt:lpstr>
      <vt:lpstr>Calibri</vt:lpstr>
      <vt:lpstr>Cambria Math</vt:lpstr>
      <vt:lpstr>Corbel</vt:lpstr>
      <vt:lpstr>Times New Roman</vt:lpstr>
      <vt:lpstr>Tw Cen MT</vt:lpstr>
      <vt:lpstr>Gota</vt:lpstr>
      <vt:lpstr>Simulación Cinética en  Entornos Distribuidos</vt:lpstr>
      <vt:lpstr>OBJETIVOS</vt:lpstr>
      <vt:lpstr>Contenidos</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Simulación Cinética en  Entornos Distribuidos</vt:lpstr>
      <vt:lpstr>Diapositivas backup</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Simulación Cinética en  Entornos Distribuidos</dc:title>
  <dc:creator>Jerónimo Abujas Pereira</dc:creator>
  <cp:lastModifiedBy>Jerónimo Abujas Pereira</cp:lastModifiedBy>
  <cp:revision>754</cp:revision>
  <dcterms:created xsi:type="dcterms:W3CDTF">2017-03-06T15:44:40Z</dcterms:created>
  <dcterms:modified xsi:type="dcterms:W3CDTF">2017-07-12T19:04:17Z</dcterms:modified>
</cp:coreProperties>
</file>